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04"/>
  </p:notesMasterIdLst>
  <p:sldIdLst>
    <p:sldId id="257" r:id="rId2"/>
    <p:sldId id="359" r:id="rId3"/>
    <p:sldId id="337" r:id="rId4"/>
    <p:sldId id="338" r:id="rId5"/>
    <p:sldId id="353" r:id="rId6"/>
    <p:sldId id="340" r:id="rId7"/>
    <p:sldId id="341" r:id="rId8"/>
    <p:sldId id="342" r:id="rId9"/>
    <p:sldId id="343" r:id="rId10"/>
    <p:sldId id="344" r:id="rId11"/>
    <p:sldId id="345" r:id="rId12"/>
    <p:sldId id="346" r:id="rId13"/>
    <p:sldId id="347" r:id="rId14"/>
    <p:sldId id="348" r:id="rId15"/>
    <p:sldId id="349" r:id="rId16"/>
    <p:sldId id="350" r:id="rId17"/>
    <p:sldId id="354" r:id="rId18"/>
    <p:sldId id="355" r:id="rId19"/>
    <p:sldId id="356"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412" r:id="rId73"/>
    <p:sldId id="413" r:id="rId74"/>
    <p:sldId id="414" r:id="rId75"/>
    <p:sldId id="415" r:id="rId76"/>
    <p:sldId id="416" r:id="rId77"/>
    <p:sldId id="417" r:id="rId78"/>
    <p:sldId id="418" r:id="rId79"/>
    <p:sldId id="419" r:id="rId80"/>
    <p:sldId id="420" r:id="rId81"/>
    <p:sldId id="421" r:id="rId82"/>
    <p:sldId id="422" r:id="rId83"/>
    <p:sldId id="423" r:id="rId84"/>
    <p:sldId id="424" r:id="rId85"/>
    <p:sldId id="425" r:id="rId86"/>
    <p:sldId id="426" r:id="rId87"/>
    <p:sldId id="427" r:id="rId88"/>
    <p:sldId id="428" r:id="rId89"/>
    <p:sldId id="429" r:id="rId90"/>
    <p:sldId id="430" r:id="rId91"/>
    <p:sldId id="431" r:id="rId92"/>
    <p:sldId id="432" r:id="rId93"/>
    <p:sldId id="433" r:id="rId94"/>
    <p:sldId id="434" r:id="rId95"/>
    <p:sldId id="435" r:id="rId96"/>
    <p:sldId id="436" r:id="rId97"/>
    <p:sldId id="437" r:id="rId98"/>
    <p:sldId id="438" r:id="rId99"/>
    <p:sldId id="439" r:id="rId100"/>
    <p:sldId id="440" r:id="rId101"/>
    <p:sldId id="441" r:id="rId102"/>
    <p:sldId id="442" r:id="rId103"/>
    <p:sldId id="443" r:id="rId104"/>
    <p:sldId id="444" r:id="rId105"/>
    <p:sldId id="445" r:id="rId106"/>
    <p:sldId id="446" r:id="rId107"/>
    <p:sldId id="447" r:id="rId108"/>
    <p:sldId id="448" r:id="rId109"/>
    <p:sldId id="449" r:id="rId110"/>
    <p:sldId id="450" r:id="rId111"/>
    <p:sldId id="451" r:id="rId112"/>
    <p:sldId id="452" r:id="rId113"/>
    <p:sldId id="453" r:id="rId114"/>
    <p:sldId id="454" r:id="rId115"/>
    <p:sldId id="455" r:id="rId116"/>
    <p:sldId id="456" r:id="rId117"/>
    <p:sldId id="457" r:id="rId118"/>
    <p:sldId id="458" r:id="rId119"/>
    <p:sldId id="459" r:id="rId120"/>
    <p:sldId id="460" r:id="rId121"/>
    <p:sldId id="461" r:id="rId122"/>
    <p:sldId id="462" r:id="rId123"/>
    <p:sldId id="463" r:id="rId124"/>
    <p:sldId id="464" r:id="rId125"/>
    <p:sldId id="465" r:id="rId126"/>
    <p:sldId id="466" r:id="rId127"/>
    <p:sldId id="467" r:id="rId128"/>
    <p:sldId id="468" r:id="rId129"/>
    <p:sldId id="469" r:id="rId130"/>
    <p:sldId id="470" r:id="rId131"/>
    <p:sldId id="471" r:id="rId132"/>
    <p:sldId id="472" r:id="rId133"/>
    <p:sldId id="473" r:id="rId134"/>
    <p:sldId id="474" r:id="rId135"/>
    <p:sldId id="475" r:id="rId136"/>
    <p:sldId id="476" r:id="rId137"/>
    <p:sldId id="477" r:id="rId138"/>
    <p:sldId id="478" r:id="rId139"/>
    <p:sldId id="479" r:id="rId140"/>
    <p:sldId id="480" r:id="rId141"/>
    <p:sldId id="481" r:id="rId142"/>
    <p:sldId id="482" r:id="rId143"/>
    <p:sldId id="483" r:id="rId144"/>
    <p:sldId id="484" r:id="rId145"/>
    <p:sldId id="485" r:id="rId146"/>
    <p:sldId id="486" r:id="rId147"/>
    <p:sldId id="487" r:id="rId148"/>
    <p:sldId id="488" r:id="rId149"/>
    <p:sldId id="489" r:id="rId150"/>
    <p:sldId id="490" r:id="rId151"/>
    <p:sldId id="491" r:id="rId152"/>
    <p:sldId id="492" r:id="rId153"/>
    <p:sldId id="493" r:id="rId154"/>
    <p:sldId id="494" r:id="rId155"/>
    <p:sldId id="495" r:id="rId156"/>
    <p:sldId id="496" r:id="rId157"/>
    <p:sldId id="497" r:id="rId158"/>
    <p:sldId id="498" r:id="rId159"/>
    <p:sldId id="499" r:id="rId160"/>
    <p:sldId id="500" r:id="rId161"/>
    <p:sldId id="501" r:id="rId162"/>
    <p:sldId id="502" r:id="rId163"/>
    <p:sldId id="503" r:id="rId164"/>
    <p:sldId id="504" r:id="rId165"/>
    <p:sldId id="505" r:id="rId166"/>
    <p:sldId id="506" r:id="rId167"/>
    <p:sldId id="507" r:id="rId168"/>
    <p:sldId id="508" r:id="rId169"/>
    <p:sldId id="509" r:id="rId170"/>
    <p:sldId id="510" r:id="rId171"/>
    <p:sldId id="511" r:id="rId172"/>
    <p:sldId id="512" r:id="rId173"/>
    <p:sldId id="513" r:id="rId174"/>
    <p:sldId id="514" r:id="rId175"/>
    <p:sldId id="515" r:id="rId176"/>
    <p:sldId id="516" r:id="rId177"/>
    <p:sldId id="517" r:id="rId178"/>
    <p:sldId id="518" r:id="rId179"/>
    <p:sldId id="519" r:id="rId180"/>
    <p:sldId id="520" r:id="rId181"/>
    <p:sldId id="521" r:id="rId182"/>
    <p:sldId id="522" r:id="rId183"/>
    <p:sldId id="523" r:id="rId184"/>
    <p:sldId id="524" r:id="rId185"/>
    <p:sldId id="525" r:id="rId186"/>
    <p:sldId id="526" r:id="rId187"/>
    <p:sldId id="527" r:id="rId188"/>
    <p:sldId id="528" r:id="rId189"/>
    <p:sldId id="529" r:id="rId190"/>
    <p:sldId id="530" r:id="rId191"/>
    <p:sldId id="531" r:id="rId192"/>
    <p:sldId id="532" r:id="rId193"/>
    <p:sldId id="533" r:id="rId194"/>
    <p:sldId id="534" r:id="rId195"/>
    <p:sldId id="535" r:id="rId196"/>
    <p:sldId id="536" r:id="rId197"/>
    <p:sldId id="537" r:id="rId198"/>
    <p:sldId id="538" r:id="rId199"/>
    <p:sldId id="539" r:id="rId200"/>
    <p:sldId id="540" r:id="rId201"/>
    <p:sldId id="541" r:id="rId202"/>
    <p:sldId id="542" r:id="rId203"/>
    <p:sldId id="543" r:id="rId204"/>
    <p:sldId id="544" r:id="rId205"/>
    <p:sldId id="545" r:id="rId206"/>
    <p:sldId id="546" r:id="rId207"/>
    <p:sldId id="547" r:id="rId208"/>
    <p:sldId id="548" r:id="rId209"/>
    <p:sldId id="549" r:id="rId210"/>
    <p:sldId id="550" r:id="rId211"/>
    <p:sldId id="551" r:id="rId212"/>
    <p:sldId id="552" r:id="rId213"/>
    <p:sldId id="553" r:id="rId214"/>
    <p:sldId id="554" r:id="rId215"/>
    <p:sldId id="555" r:id="rId216"/>
    <p:sldId id="556" r:id="rId217"/>
    <p:sldId id="557" r:id="rId218"/>
    <p:sldId id="558" r:id="rId219"/>
    <p:sldId id="559" r:id="rId220"/>
    <p:sldId id="560" r:id="rId221"/>
    <p:sldId id="561"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603" r:id="rId264"/>
    <p:sldId id="604" r:id="rId265"/>
    <p:sldId id="605" r:id="rId266"/>
    <p:sldId id="606" r:id="rId267"/>
    <p:sldId id="607" r:id="rId268"/>
    <p:sldId id="608" r:id="rId269"/>
    <p:sldId id="609" r:id="rId270"/>
    <p:sldId id="610" r:id="rId271"/>
    <p:sldId id="611" r:id="rId272"/>
    <p:sldId id="612" r:id="rId273"/>
    <p:sldId id="613" r:id="rId274"/>
    <p:sldId id="614" r:id="rId275"/>
    <p:sldId id="615" r:id="rId276"/>
    <p:sldId id="616" r:id="rId277"/>
    <p:sldId id="617" r:id="rId278"/>
    <p:sldId id="618" r:id="rId279"/>
    <p:sldId id="619" r:id="rId280"/>
    <p:sldId id="620" r:id="rId281"/>
    <p:sldId id="621" r:id="rId282"/>
    <p:sldId id="622" r:id="rId283"/>
    <p:sldId id="623" r:id="rId284"/>
    <p:sldId id="624" r:id="rId285"/>
    <p:sldId id="625" r:id="rId286"/>
    <p:sldId id="626" r:id="rId287"/>
    <p:sldId id="627" r:id="rId288"/>
    <p:sldId id="628" r:id="rId289"/>
    <p:sldId id="629" r:id="rId290"/>
    <p:sldId id="630" r:id="rId291"/>
    <p:sldId id="631" r:id="rId292"/>
    <p:sldId id="632" r:id="rId293"/>
    <p:sldId id="633" r:id="rId294"/>
    <p:sldId id="634" r:id="rId295"/>
    <p:sldId id="635" r:id="rId296"/>
    <p:sldId id="636" r:id="rId297"/>
    <p:sldId id="637" r:id="rId298"/>
    <p:sldId id="638" r:id="rId299"/>
    <p:sldId id="639" r:id="rId300"/>
    <p:sldId id="640" r:id="rId301"/>
    <p:sldId id="641" r:id="rId302"/>
    <p:sldId id="642" r:id="rId303"/>
    <p:sldId id="643" r:id="rId304"/>
    <p:sldId id="644" r:id="rId305"/>
    <p:sldId id="645" r:id="rId306"/>
    <p:sldId id="646" r:id="rId307"/>
    <p:sldId id="647" r:id="rId308"/>
    <p:sldId id="648" r:id="rId309"/>
    <p:sldId id="649" r:id="rId310"/>
    <p:sldId id="650" r:id="rId311"/>
    <p:sldId id="651" r:id="rId312"/>
    <p:sldId id="652" r:id="rId313"/>
    <p:sldId id="653" r:id="rId314"/>
    <p:sldId id="654" r:id="rId315"/>
    <p:sldId id="655" r:id="rId316"/>
    <p:sldId id="656" r:id="rId317"/>
    <p:sldId id="657" r:id="rId318"/>
    <p:sldId id="658" r:id="rId319"/>
    <p:sldId id="659" r:id="rId320"/>
    <p:sldId id="660" r:id="rId321"/>
    <p:sldId id="661" r:id="rId322"/>
    <p:sldId id="662" r:id="rId323"/>
    <p:sldId id="663" r:id="rId324"/>
    <p:sldId id="664" r:id="rId325"/>
    <p:sldId id="665" r:id="rId326"/>
    <p:sldId id="666" r:id="rId327"/>
    <p:sldId id="667" r:id="rId328"/>
    <p:sldId id="668" r:id="rId329"/>
    <p:sldId id="669" r:id="rId330"/>
    <p:sldId id="670" r:id="rId331"/>
    <p:sldId id="671" r:id="rId332"/>
    <p:sldId id="672" r:id="rId333"/>
    <p:sldId id="673" r:id="rId334"/>
    <p:sldId id="674" r:id="rId335"/>
    <p:sldId id="675" r:id="rId336"/>
    <p:sldId id="676" r:id="rId337"/>
    <p:sldId id="677" r:id="rId338"/>
    <p:sldId id="678" r:id="rId339"/>
    <p:sldId id="679" r:id="rId340"/>
    <p:sldId id="680" r:id="rId341"/>
    <p:sldId id="681" r:id="rId342"/>
    <p:sldId id="682" r:id="rId343"/>
    <p:sldId id="683" r:id="rId344"/>
    <p:sldId id="684" r:id="rId345"/>
    <p:sldId id="685" r:id="rId346"/>
    <p:sldId id="686" r:id="rId347"/>
    <p:sldId id="687" r:id="rId348"/>
    <p:sldId id="688" r:id="rId349"/>
    <p:sldId id="689" r:id="rId350"/>
    <p:sldId id="690" r:id="rId351"/>
    <p:sldId id="691" r:id="rId352"/>
    <p:sldId id="692" r:id="rId353"/>
    <p:sldId id="693" r:id="rId354"/>
    <p:sldId id="694" r:id="rId355"/>
    <p:sldId id="695" r:id="rId356"/>
    <p:sldId id="696" r:id="rId357"/>
    <p:sldId id="697" r:id="rId358"/>
    <p:sldId id="698" r:id="rId359"/>
    <p:sldId id="699" r:id="rId360"/>
    <p:sldId id="700" r:id="rId361"/>
    <p:sldId id="701" r:id="rId362"/>
    <p:sldId id="702" r:id="rId363"/>
    <p:sldId id="703" r:id="rId364"/>
    <p:sldId id="704" r:id="rId365"/>
    <p:sldId id="705" r:id="rId366"/>
    <p:sldId id="706" r:id="rId367"/>
    <p:sldId id="707" r:id="rId368"/>
    <p:sldId id="708" r:id="rId369"/>
    <p:sldId id="709" r:id="rId370"/>
    <p:sldId id="710" r:id="rId371"/>
    <p:sldId id="711" r:id="rId372"/>
    <p:sldId id="712" r:id="rId373"/>
    <p:sldId id="713" r:id="rId374"/>
    <p:sldId id="714" r:id="rId375"/>
    <p:sldId id="715" r:id="rId376"/>
    <p:sldId id="716" r:id="rId377"/>
    <p:sldId id="717" r:id="rId378"/>
    <p:sldId id="718" r:id="rId379"/>
    <p:sldId id="719" r:id="rId380"/>
    <p:sldId id="720" r:id="rId381"/>
    <p:sldId id="721" r:id="rId382"/>
    <p:sldId id="722" r:id="rId383"/>
    <p:sldId id="723" r:id="rId384"/>
    <p:sldId id="724" r:id="rId385"/>
    <p:sldId id="725" r:id="rId386"/>
    <p:sldId id="726" r:id="rId387"/>
    <p:sldId id="727" r:id="rId388"/>
    <p:sldId id="728" r:id="rId389"/>
    <p:sldId id="729" r:id="rId390"/>
    <p:sldId id="730" r:id="rId391"/>
    <p:sldId id="731" r:id="rId392"/>
    <p:sldId id="732" r:id="rId393"/>
    <p:sldId id="733" r:id="rId394"/>
    <p:sldId id="734" r:id="rId395"/>
    <p:sldId id="735" r:id="rId396"/>
    <p:sldId id="736" r:id="rId397"/>
    <p:sldId id="737" r:id="rId398"/>
    <p:sldId id="738" r:id="rId399"/>
    <p:sldId id="739" r:id="rId400"/>
    <p:sldId id="740" r:id="rId401"/>
    <p:sldId id="741" r:id="rId402"/>
    <p:sldId id="742" r:id="rId403"/>
    <p:sldId id="743" r:id="rId404"/>
    <p:sldId id="744" r:id="rId405"/>
    <p:sldId id="745" r:id="rId406"/>
    <p:sldId id="746" r:id="rId407"/>
    <p:sldId id="747" r:id="rId408"/>
    <p:sldId id="748" r:id="rId409"/>
    <p:sldId id="749" r:id="rId410"/>
    <p:sldId id="750" r:id="rId411"/>
    <p:sldId id="751" r:id="rId412"/>
    <p:sldId id="752" r:id="rId413"/>
    <p:sldId id="753" r:id="rId414"/>
    <p:sldId id="754" r:id="rId415"/>
    <p:sldId id="755" r:id="rId416"/>
    <p:sldId id="756" r:id="rId417"/>
    <p:sldId id="757" r:id="rId418"/>
    <p:sldId id="758" r:id="rId419"/>
    <p:sldId id="759" r:id="rId420"/>
    <p:sldId id="760" r:id="rId421"/>
    <p:sldId id="761" r:id="rId422"/>
    <p:sldId id="762" r:id="rId423"/>
    <p:sldId id="763" r:id="rId424"/>
    <p:sldId id="764" r:id="rId425"/>
    <p:sldId id="765" r:id="rId426"/>
    <p:sldId id="766" r:id="rId427"/>
    <p:sldId id="767" r:id="rId428"/>
    <p:sldId id="768" r:id="rId429"/>
    <p:sldId id="769" r:id="rId430"/>
    <p:sldId id="770" r:id="rId431"/>
    <p:sldId id="771" r:id="rId432"/>
    <p:sldId id="772" r:id="rId433"/>
    <p:sldId id="773" r:id="rId434"/>
    <p:sldId id="774" r:id="rId435"/>
    <p:sldId id="775" r:id="rId436"/>
    <p:sldId id="776" r:id="rId437"/>
    <p:sldId id="777" r:id="rId438"/>
    <p:sldId id="778" r:id="rId439"/>
    <p:sldId id="779" r:id="rId440"/>
    <p:sldId id="780" r:id="rId441"/>
    <p:sldId id="781" r:id="rId442"/>
    <p:sldId id="782" r:id="rId443"/>
    <p:sldId id="783" r:id="rId444"/>
    <p:sldId id="784" r:id="rId445"/>
    <p:sldId id="785" r:id="rId446"/>
    <p:sldId id="786" r:id="rId447"/>
    <p:sldId id="787" r:id="rId448"/>
    <p:sldId id="788" r:id="rId449"/>
    <p:sldId id="789" r:id="rId450"/>
    <p:sldId id="790" r:id="rId451"/>
    <p:sldId id="791" r:id="rId452"/>
    <p:sldId id="792" r:id="rId453"/>
    <p:sldId id="793" r:id="rId454"/>
    <p:sldId id="794" r:id="rId455"/>
    <p:sldId id="795" r:id="rId456"/>
    <p:sldId id="796" r:id="rId457"/>
    <p:sldId id="797" r:id="rId458"/>
    <p:sldId id="798" r:id="rId459"/>
    <p:sldId id="799" r:id="rId460"/>
    <p:sldId id="800" r:id="rId461"/>
    <p:sldId id="801" r:id="rId462"/>
    <p:sldId id="802" r:id="rId463"/>
    <p:sldId id="803" r:id="rId464"/>
    <p:sldId id="804" r:id="rId465"/>
    <p:sldId id="805" r:id="rId466"/>
    <p:sldId id="806" r:id="rId467"/>
    <p:sldId id="807" r:id="rId468"/>
    <p:sldId id="808" r:id="rId469"/>
    <p:sldId id="809" r:id="rId470"/>
    <p:sldId id="810" r:id="rId471"/>
    <p:sldId id="811" r:id="rId472"/>
    <p:sldId id="812" r:id="rId473"/>
    <p:sldId id="813" r:id="rId474"/>
    <p:sldId id="814" r:id="rId475"/>
    <p:sldId id="815" r:id="rId476"/>
    <p:sldId id="816" r:id="rId477"/>
    <p:sldId id="817" r:id="rId478"/>
    <p:sldId id="818" r:id="rId479"/>
    <p:sldId id="819" r:id="rId480"/>
    <p:sldId id="820" r:id="rId481"/>
    <p:sldId id="821" r:id="rId482"/>
    <p:sldId id="822" r:id="rId483"/>
    <p:sldId id="823" r:id="rId484"/>
    <p:sldId id="824" r:id="rId485"/>
    <p:sldId id="825" r:id="rId486"/>
    <p:sldId id="826" r:id="rId487"/>
    <p:sldId id="827" r:id="rId488"/>
    <p:sldId id="828" r:id="rId489"/>
    <p:sldId id="829" r:id="rId490"/>
    <p:sldId id="830" r:id="rId491"/>
    <p:sldId id="831" r:id="rId492"/>
    <p:sldId id="832" r:id="rId493"/>
    <p:sldId id="833" r:id="rId494"/>
    <p:sldId id="834" r:id="rId495"/>
    <p:sldId id="835" r:id="rId496"/>
    <p:sldId id="836" r:id="rId497"/>
    <p:sldId id="837" r:id="rId498"/>
    <p:sldId id="838" r:id="rId499"/>
    <p:sldId id="839" r:id="rId500"/>
    <p:sldId id="840" r:id="rId501"/>
    <p:sldId id="841" r:id="rId502"/>
    <p:sldId id="842" r:id="rId5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54" autoAdjust="0"/>
  </p:normalViewPr>
  <p:slideViewPr>
    <p:cSldViewPr>
      <p:cViewPr varScale="1">
        <p:scale>
          <a:sx n="74" d="100"/>
          <a:sy n="74"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viewProps" Target="view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tableStyles" Target="tableStyle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presProps" Target="pres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08226-9D76-4862-A1DA-44C5EB9A877E}" type="doc">
      <dgm:prSet loTypeId="urn:microsoft.com/office/officeart/2009/3/layout/RandomtoResultProcess" loCatId="process" qsTypeId="urn:microsoft.com/office/officeart/2005/8/quickstyle/3d7" qsCatId="3D" csTypeId="urn:microsoft.com/office/officeart/2005/8/colors/accent1_2" csCatId="accent1" phldr="1"/>
      <dgm:spPr/>
    </dgm:pt>
    <dgm:pt modelId="{B08AA76D-3D5D-430A-93C8-4BB2A5E0F225}">
      <dgm:prSet phldrT="[Text]"/>
      <dgm:spPr>
        <a:xfrm>
          <a:off x="147269" y="1242565"/>
          <a:ext cx="2134891" cy="703543"/>
        </a:xfrm>
        <a:noFill/>
        <a:ln>
          <a:noFill/>
        </a:ln>
        <a:effectLst/>
      </dgm:spPr>
      <dgm:t>
        <a:bodyPr/>
        <a:lstStyle/>
        <a:p>
          <a:r>
            <a:rPr lang="en-US" dirty="0">
              <a:solidFill>
                <a:sysClr val="windowText" lastClr="000000">
                  <a:hueOff val="0"/>
                  <a:satOff val="0"/>
                  <a:lumOff val="0"/>
                  <a:alphaOff val="0"/>
                </a:sysClr>
              </a:solidFill>
              <a:latin typeface="Calibri"/>
              <a:ea typeface="+mn-ea"/>
              <a:cs typeface="+mn-cs"/>
            </a:rPr>
            <a:t>Security Research </a:t>
          </a:r>
        </a:p>
      </dgm:t>
    </dgm:pt>
    <dgm:pt modelId="{5F250818-9339-421C-B50A-D7D8F2F391BD}" type="parTrans" cxnId="{0E68BF6D-A3A2-4B79-B009-6092349422DE}">
      <dgm:prSet/>
      <dgm:spPr/>
      <dgm:t>
        <a:bodyPr/>
        <a:lstStyle/>
        <a:p>
          <a:endParaRPr lang="en-US"/>
        </a:p>
      </dgm:t>
    </dgm:pt>
    <dgm:pt modelId="{456B2A74-3E1F-4B85-B756-9A79D747E659}" type="sibTrans" cxnId="{0E68BF6D-A3A2-4B79-B009-6092349422DE}">
      <dgm:prSet/>
      <dgm:spPr/>
      <dgm:t>
        <a:bodyPr/>
        <a:lstStyle/>
        <a:p>
          <a:endParaRPr lang="en-US"/>
        </a:p>
      </dgm:t>
    </dgm:pt>
    <dgm:pt modelId="{6AB5E0A9-B186-4AAE-9D94-8CC713D24000}">
      <dgm:prSet phldrT="[Text]"/>
      <dgm:spPr>
        <a:xfrm>
          <a:off x="3144983" y="838722"/>
          <a:ext cx="2137456" cy="1496219"/>
        </a:xfrm>
        <a:noFill/>
        <a:ln>
          <a:noFill/>
        </a:ln>
        <a:effectLst/>
      </dgm:spPr>
      <dgm:t>
        <a:bodyPr/>
        <a:lstStyle/>
        <a:p>
          <a:r>
            <a:rPr lang="en-US" dirty="0">
              <a:solidFill>
                <a:sysClr val="windowText" lastClr="000000">
                  <a:hueOff val="0"/>
                  <a:satOff val="0"/>
                  <a:lumOff val="0"/>
                  <a:alphaOff val="0"/>
                </a:sysClr>
              </a:solidFill>
              <a:latin typeface="Calibri"/>
              <a:ea typeface="+mn-ea"/>
              <a:cs typeface="+mn-cs"/>
            </a:rPr>
            <a:t>Platform Validation</a:t>
          </a:r>
        </a:p>
      </dgm:t>
    </dgm:pt>
    <dgm:pt modelId="{75699ABD-D99F-45BA-9DE7-64BEA511E88A}" type="parTrans" cxnId="{479CB512-94A0-49CF-9572-DA20E8B73A52}">
      <dgm:prSet/>
      <dgm:spPr/>
      <dgm:t>
        <a:bodyPr/>
        <a:lstStyle/>
        <a:p>
          <a:endParaRPr lang="en-US"/>
        </a:p>
      </dgm:t>
    </dgm:pt>
    <dgm:pt modelId="{82E4FC21-28EE-449F-AB8E-A648EC7BDC6F}" type="sibTrans" cxnId="{479CB512-94A0-49CF-9572-DA20E8B73A52}">
      <dgm:prSet/>
      <dgm:spPr/>
      <dgm:t>
        <a:bodyPr/>
        <a:lstStyle/>
        <a:p>
          <a:endParaRPr lang="en-US"/>
        </a:p>
      </dgm:t>
    </dgm:pt>
    <dgm:pt modelId="{99894368-1BDA-45D0-AA75-E6C11D201D6F}">
      <dgm:prSet phldrT="[Text]"/>
      <dgm:spPr>
        <a:xfrm>
          <a:off x="6226483" y="731849"/>
          <a:ext cx="1816838" cy="1816838"/>
        </a:xfr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t>
        <a:bodyPr/>
        <a:lstStyle/>
        <a:p>
          <a:r>
            <a:rPr lang="en-US" dirty="0">
              <a:solidFill>
                <a:sysClr val="windowText" lastClr="000000"/>
              </a:solidFill>
              <a:latin typeface="Calibri"/>
              <a:ea typeface="+mn-ea"/>
              <a:cs typeface="+mn-cs"/>
            </a:rPr>
            <a:t>Risk Profile</a:t>
          </a:r>
        </a:p>
      </dgm:t>
    </dgm:pt>
    <dgm:pt modelId="{2A35C499-86EA-4D8B-8121-EC8288408740}" type="parTrans" cxnId="{9A0619C9-3F4C-46FE-89A5-DA512934211E}">
      <dgm:prSet/>
      <dgm:spPr/>
      <dgm:t>
        <a:bodyPr/>
        <a:lstStyle/>
        <a:p>
          <a:endParaRPr lang="en-US"/>
        </a:p>
      </dgm:t>
    </dgm:pt>
    <dgm:pt modelId="{7B536B44-E419-4693-BE2E-2E33CFD28693}" type="sibTrans" cxnId="{9A0619C9-3F4C-46FE-89A5-DA512934211E}">
      <dgm:prSet/>
      <dgm:spPr/>
      <dgm:t>
        <a:bodyPr/>
        <a:lstStyle/>
        <a:p>
          <a:endParaRPr lang="en-US"/>
        </a:p>
      </dgm:t>
    </dgm:pt>
    <dgm:pt modelId="{38285565-0C32-47C1-BF43-4E682B2FEDCE}">
      <dgm:prSet phldrT="[Text]" custT="1"/>
      <dgm:spPr>
        <a:xfrm>
          <a:off x="147269" y="2726097"/>
          <a:ext cx="2134891" cy="1318098"/>
        </a:xfrm>
        <a:noFill/>
        <a:ln>
          <a:noFill/>
        </a:ln>
        <a:effectLst/>
      </dgm:spPr>
      <dgm:t>
        <a:bodyPr/>
        <a:lstStyle/>
        <a:p>
          <a:r>
            <a:rPr lang="en-US" sz="3200" dirty="0">
              <a:solidFill>
                <a:sysClr val="windowText" lastClr="000000">
                  <a:hueOff val="0"/>
                  <a:satOff val="0"/>
                  <a:lumOff val="0"/>
                  <a:alphaOff val="0"/>
                </a:sysClr>
              </a:solidFill>
              <a:latin typeface="Calibri"/>
              <a:ea typeface="+mn-ea"/>
              <a:cs typeface="+mn-cs"/>
            </a:rPr>
            <a:t>New Attacks</a:t>
          </a:r>
        </a:p>
      </dgm:t>
    </dgm:pt>
    <dgm:pt modelId="{7C3042A5-8925-4C80-8F87-4F6C1DBF9531}" type="parTrans" cxnId="{29CB58C1-AD03-40C8-ACF2-F008616C1736}">
      <dgm:prSet/>
      <dgm:spPr/>
      <dgm:t>
        <a:bodyPr/>
        <a:lstStyle/>
        <a:p>
          <a:endParaRPr lang="en-US"/>
        </a:p>
      </dgm:t>
    </dgm:pt>
    <dgm:pt modelId="{48C12CA5-AA77-44BC-B2DE-FB92BED4739D}" type="sibTrans" cxnId="{29CB58C1-AD03-40C8-ACF2-F008616C1736}">
      <dgm:prSet/>
      <dgm:spPr/>
      <dgm:t>
        <a:bodyPr/>
        <a:lstStyle/>
        <a:p>
          <a:endParaRPr lang="en-US"/>
        </a:p>
      </dgm:t>
    </dgm:pt>
    <dgm:pt modelId="{18CD1113-DCC6-4C17-B351-59E57F8F3EBA}">
      <dgm:prSet phldrT="[Text]" custT="1"/>
      <dgm:spPr>
        <a:xfrm>
          <a:off x="3144983" y="2726097"/>
          <a:ext cx="2137456" cy="1318098"/>
        </a:xfrm>
        <a:noFill/>
        <a:ln>
          <a:noFill/>
        </a:ln>
        <a:effectLst/>
      </dgm:spPr>
      <dgm:t>
        <a:bodyPr/>
        <a:lstStyle/>
        <a:p>
          <a:r>
            <a:rPr lang="en-US" sz="3200" dirty="0">
              <a:solidFill>
                <a:sysClr val="windowText" lastClr="000000">
                  <a:hueOff val="0"/>
                  <a:satOff val="0"/>
                  <a:lumOff val="0"/>
                  <a:alphaOff val="0"/>
                </a:sysClr>
              </a:solidFill>
              <a:latin typeface="Calibri"/>
              <a:ea typeface="+mn-ea"/>
              <a:cs typeface="+mn-cs"/>
            </a:rPr>
            <a:t>Test Modules for OEMs/IBVs</a:t>
          </a:r>
        </a:p>
      </dgm:t>
    </dgm:pt>
    <dgm:pt modelId="{D60DCA05-29B3-4193-B887-ACB671B1E961}" type="parTrans" cxnId="{70F3CFA0-7F4B-41B1-9743-ABB0C2C4B5EE}">
      <dgm:prSet/>
      <dgm:spPr/>
      <dgm:t>
        <a:bodyPr/>
        <a:lstStyle/>
        <a:p>
          <a:endParaRPr lang="en-US"/>
        </a:p>
      </dgm:t>
    </dgm:pt>
    <dgm:pt modelId="{8148B11F-BB8E-4F6A-BE10-9E9F0BDDB058}" type="sibTrans" cxnId="{70F3CFA0-7F4B-41B1-9743-ABB0C2C4B5EE}">
      <dgm:prSet/>
      <dgm:spPr/>
      <dgm:t>
        <a:bodyPr/>
        <a:lstStyle/>
        <a:p>
          <a:endParaRPr lang="en-US"/>
        </a:p>
      </dgm:t>
    </dgm:pt>
    <dgm:pt modelId="{BABEFBF2-A124-4C1C-BEC4-787035792AE0}">
      <dgm:prSet phldrT="[Text]" custT="1"/>
      <dgm:spPr>
        <a:xfrm>
          <a:off x="6066174" y="2726097"/>
          <a:ext cx="2137456" cy="1318098"/>
        </a:xfrm>
        <a:noFill/>
        <a:ln>
          <a:noFill/>
        </a:ln>
        <a:effectLst/>
      </dgm:spPr>
      <dgm:t>
        <a:bodyPr/>
        <a:lstStyle/>
        <a:p>
          <a:r>
            <a:rPr lang="en-US" sz="3200" dirty="0">
              <a:solidFill>
                <a:sysClr val="windowText" lastClr="000000">
                  <a:hueOff val="0"/>
                  <a:satOff val="0"/>
                  <a:lumOff val="0"/>
                  <a:alphaOff val="0"/>
                </a:sysClr>
              </a:solidFill>
              <a:latin typeface="Calibri"/>
              <a:ea typeface="+mn-ea"/>
              <a:cs typeface="+mn-cs"/>
            </a:rPr>
            <a:t>End-user Risk</a:t>
          </a:r>
        </a:p>
      </dgm:t>
    </dgm:pt>
    <dgm:pt modelId="{79361B2D-E7A7-41B8-9DDE-9323870581C5}" type="parTrans" cxnId="{00FC2C1E-49A4-4166-B482-8345DC5D53DE}">
      <dgm:prSet/>
      <dgm:spPr/>
      <dgm:t>
        <a:bodyPr/>
        <a:lstStyle/>
        <a:p>
          <a:endParaRPr lang="en-US"/>
        </a:p>
      </dgm:t>
    </dgm:pt>
    <dgm:pt modelId="{721B019A-CA7B-4D3F-9B6B-4811A516484E}" type="sibTrans" cxnId="{00FC2C1E-49A4-4166-B482-8345DC5D53DE}">
      <dgm:prSet/>
      <dgm:spPr/>
      <dgm:t>
        <a:bodyPr/>
        <a:lstStyle/>
        <a:p>
          <a:endParaRPr lang="en-US"/>
        </a:p>
      </dgm:t>
    </dgm:pt>
    <dgm:pt modelId="{E8730A88-D969-403B-9904-57D7F21FD072}" type="pres">
      <dgm:prSet presAssocID="{19308226-9D76-4862-A1DA-44C5EB9A877E}" presName="Name0" presStyleCnt="0">
        <dgm:presLayoutVars>
          <dgm:dir/>
          <dgm:animOne val="branch"/>
          <dgm:animLvl val="lvl"/>
        </dgm:presLayoutVars>
      </dgm:prSet>
      <dgm:spPr/>
    </dgm:pt>
    <dgm:pt modelId="{00E107A1-3009-4CEF-A23A-0D893E952D42}" type="pres">
      <dgm:prSet presAssocID="{B08AA76D-3D5D-430A-93C8-4BB2A5E0F225}" presName="chaos" presStyleCnt="0"/>
      <dgm:spPr/>
    </dgm:pt>
    <dgm:pt modelId="{97D72601-DC0C-49AC-96D2-4D974F740C96}" type="pres">
      <dgm:prSet presAssocID="{B08AA76D-3D5D-430A-93C8-4BB2A5E0F225}" presName="parTx1" presStyleLbl="revTx" presStyleIdx="0" presStyleCnt="5"/>
      <dgm:spPr>
        <a:prstGeom prst="rect">
          <a:avLst/>
        </a:prstGeom>
      </dgm:spPr>
      <dgm:t>
        <a:bodyPr/>
        <a:lstStyle/>
        <a:p>
          <a:endParaRPr lang="zh-TW" altLang="en-US"/>
        </a:p>
      </dgm:t>
    </dgm:pt>
    <dgm:pt modelId="{754C7D50-3931-4B9B-A524-57534E1050F6}" type="pres">
      <dgm:prSet presAssocID="{B08AA76D-3D5D-430A-93C8-4BB2A5E0F225}" presName="desTx1" presStyleLbl="revTx" presStyleIdx="1" presStyleCnt="5">
        <dgm:presLayoutVars>
          <dgm:bulletEnabled val="1"/>
        </dgm:presLayoutVars>
      </dgm:prSet>
      <dgm:spPr>
        <a:prstGeom prst="rect">
          <a:avLst/>
        </a:prstGeom>
      </dgm:spPr>
      <dgm:t>
        <a:bodyPr/>
        <a:lstStyle/>
        <a:p>
          <a:endParaRPr lang="zh-TW" altLang="en-US"/>
        </a:p>
      </dgm:t>
    </dgm:pt>
    <dgm:pt modelId="{DA7F49DB-869D-43A0-9FE0-14E9ACD27956}" type="pres">
      <dgm:prSet presAssocID="{B08AA76D-3D5D-430A-93C8-4BB2A5E0F225}" presName="c1" presStyleLbl="node1" presStyleIdx="0" presStyleCnt="19"/>
      <dgm:spPr>
        <a:xfrm>
          <a:off x="144843" y="1028590"/>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C3997C1C-7420-42DC-BECD-6D862744A3A9}" type="pres">
      <dgm:prSet presAssocID="{B08AA76D-3D5D-430A-93C8-4BB2A5E0F225}" presName="c2" presStyleLbl="node1" presStyleIdx="1" presStyleCnt="19"/>
      <dgm:spPr>
        <a:xfrm>
          <a:off x="263718" y="790841"/>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F4E4411B-BCBF-4E9B-8F3C-F0ED11C7BD87}" type="pres">
      <dgm:prSet presAssocID="{B08AA76D-3D5D-430A-93C8-4BB2A5E0F225}" presName="c3" presStyleLbl="node1" presStyleIdx="2" presStyleCnt="19"/>
      <dgm:spPr>
        <a:xfrm>
          <a:off x="549017" y="838391"/>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46A207FD-BADB-4EB1-BD49-2446B643BC89}" type="pres">
      <dgm:prSet presAssocID="{B08AA76D-3D5D-430A-93C8-4BB2A5E0F225}" presName="c4" presStyleLbl="node1" presStyleIdx="3" presStyleCnt="19"/>
      <dgm:spPr>
        <a:xfrm>
          <a:off x="786766" y="576867"/>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36975AF5-257D-4CA8-B8BD-61DB0DA9412B}" type="pres">
      <dgm:prSet presAssocID="{B08AA76D-3D5D-430A-93C8-4BB2A5E0F225}" presName="c5" presStyleLbl="node1" presStyleIdx="4" presStyleCnt="19"/>
      <dgm:spPr>
        <a:xfrm>
          <a:off x="1095840" y="481767"/>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447D5041-6D87-422A-84A6-ED7520AE4FB8}" type="pres">
      <dgm:prSet presAssocID="{B08AA76D-3D5D-430A-93C8-4BB2A5E0F225}" presName="c6" presStyleLbl="node1" presStyleIdx="5" presStyleCnt="19"/>
      <dgm:spPr>
        <a:xfrm>
          <a:off x="1476239" y="648192"/>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BF1F419D-DCA5-46B7-A16F-9A5E1BCD2157}" type="pres">
      <dgm:prSet presAssocID="{B08AA76D-3D5D-430A-93C8-4BB2A5E0F225}" presName="c7" presStyleLbl="node1" presStyleIdx="6" presStyleCnt="19"/>
      <dgm:spPr>
        <a:xfrm>
          <a:off x="1713988" y="767066"/>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B2E00F40-7909-41D4-A319-CDBB1A307F32}" type="pres">
      <dgm:prSet presAssocID="{B08AA76D-3D5D-430A-93C8-4BB2A5E0F225}" presName="c8" presStyleLbl="node1" presStyleIdx="7" presStyleCnt="19"/>
      <dgm:spPr>
        <a:xfrm>
          <a:off x="2046838" y="1028590"/>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8CC2CB9A-BA0F-44D9-BE01-A516FF33D938}" type="pres">
      <dgm:prSet presAssocID="{B08AA76D-3D5D-430A-93C8-4BB2A5E0F225}" presName="c9" presStyleLbl="node1" presStyleIdx="8" presStyleCnt="19"/>
      <dgm:spPr>
        <a:xfrm>
          <a:off x="2189487" y="1290115"/>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7F1A13A6-1FE7-435F-A055-9B7CB14C355E}" type="pres">
      <dgm:prSet presAssocID="{B08AA76D-3D5D-430A-93C8-4BB2A5E0F225}" presName="c10" presStyleLbl="node1" presStyleIdx="9" presStyleCnt="19"/>
      <dgm:spPr>
        <a:xfrm>
          <a:off x="953191" y="790841"/>
          <a:ext cx="436682" cy="43668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61EA37E2-6F0A-4610-BE4D-A92636B6C2CD}" type="pres">
      <dgm:prSet presAssocID="{B08AA76D-3D5D-430A-93C8-4BB2A5E0F225}" presName="c11" presStyleLbl="node1" presStyleIdx="10" presStyleCnt="19"/>
      <dgm:spPr>
        <a:xfrm>
          <a:off x="25968" y="1694289"/>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E8F13B98-0AC7-480C-9B66-C701A83588E3}" type="pres">
      <dgm:prSet presAssocID="{B08AA76D-3D5D-430A-93C8-4BB2A5E0F225}" presName="c12" presStyleLbl="node1" presStyleIdx="11" presStyleCnt="19"/>
      <dgm:spPr>
        <a:xfrm>
          <a:off x="168618" y="1908263"/>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71234514-EE09-4160-9916-F83E8A08C92F}" type="pres">
      <dgm:prSet presAssocID="{B08AA76D-3D5D-430A-93C8-4BB2A5E0F225}" presName="c13" presStyleLbl="node1" presStyleIdx="12" presStyleCnt="19"/>
      <dgm:spPr>
        <a:xfrm>
          <a:off x="525242" y="2098462"/>
          <a:ext cx="388162" cy="38816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9325188B-80B6-4DC6-BE84-67F92E472593}" type="pres">
      <dgm:prSet presAssocID="{B08AA76D-3D5D-430A-93C8-4BB2A5E0F225}" presName="c14" presStyleLbl="node1" presStyleIdx="13" presStyleCnt="19"/>
      <dgm:spPr>
        <a:xfrm>
          <a:off x="1024515" y="2407536"/>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262BC5BA-ADF3-498E-AC6F-92787F0D8585}" type="pres">
      <dgm:prSet presAssocID="{B08AA76D-3D5D-430A-93C8-4BB2A5E0F225}" presName="c15" presStyleLbl="node1" presStyleIdx="14" presStyleCnt="19"/>
      <dgm:spPr>
        <a:xfrm>
          <a:off x="1119615" y="2098462"/>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99FF536D-6305-4E41-BFD0-27B84CFD5235}" type="pres">
      <dgm:prSet presAssocID="{B08AA76D-3D5D-430A-93C8-4BB2A5E0F225}" presName="c16" presStyleLbl="node1" presStyleIdx="15" presStyleCnt="19"/>
      <dgm:spPr>
        <a:xfrm>
          <a:off x="1357365" y="2431311"/>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DF85B82A-8CAD-4583-8DF5-E44791CAC262}" type="pres">
      <dgm:prSet presAssocID="{B08AA76D-3D5D-430A-93C8-4BB2A5E0F225}" presName="c17" presStyleLbl="node1" presStyleIdx="16" presStyleCnt="19"/>
      <dgm:spPr>
        <a:xfrm>
          <a:off x="1571339" y="2050913"/>
          <a:ext cx="388162" cy="38816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E564EA76-0EDB-40D1-8950-8FBC37E3DF1E}" type="pres">
      <dgm:prSet presAssocID="{B08AA76D-3D5D-430A-93C8-4BB2A5E0F225}" presName="c18" presStyleLbl="node1" presStyleIdx="17" presStyleCnt="19"/>
      <dgm:spPr>
        <a:xfrm>
          <a:off x="2094387" y="1955813"/>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gm:spPr>
    </dgm:pt>
    <dgm:pt modelId="{F833632A-79D6-4DBB-9C31-13C7F34D5D9A}" type="pres">
      <dgm:prSet presAssocID="{456B2A74-3E1F-4B85-B756-9A79D747E659}" presName="chevronComposite1" presStyleCnt="0"/>
      <dgm:spPr/>
    </dgm:pt>
    <dgm:pt modelId="{5DBECE42-0982-4F38-B7A9-65A34218EEC2}" type="pres">
      <dgm:prSet presAssocID="{456B2A74-3E1F-4B85-B756-9A79D747E659}" presName="chevron1" presStyleLbl="sibTrans2D1" presStyleIdx="0" presStyleCnt="2"/>
      <dgm:spPr>
        <a:xfrm>
          <a:off x="2361249" y="837996"/>
          <a:ext cx="783734" cy="1496233"/>
        </a:xfrm>
        <a:prstGeom prst="chevron">
          <a:avLst>
            <a:gd name="adj" fmla="val 62310"/>
          </a:avLst>
        </a:prstGeom>
        <a:solidFill>
          <a:srgbClr val="4F81BD">
            <a:tint val="60000"/>
            <a:hueOff val="0"/>
            <a:satOff val="0"/>
            <a:lumOff val="0"/>
            <a:alphaOff val="0"/>
          </a:srgbClr>
        </a:solidFill>
        <a:ln>
          <a:noFill/>
        </a:ln>
        <a:effectLst>
          <a:outerShdw blurRad="40000" dist="23000" dir="5400000" rotWithShape="0">
            <a:srgbClr val="000000">
              <a:alpha val="35000"/>
            </a:srgbClr>
          </a:outerShdw>
        </a:effectLst>
        <a:sp3d z="-110000">
          <a:bevelT w="40600" h="20600" prst="relaxedInset"/>
        </a:sp3d>
      </dgm:spPr>
    </dgm:pt>
    <dgm:pt modelId="{4D21C440-03CD-4026-A356-B3D1EFA1D2D7}" type="pres">
      <dgm:prSet presAssocID="{456B2A74-3E1F-4B85-B756-9A79D747E659}" presName="spChevron1" presStyleCnt="0"/>
      <dgm:spPr/>
    </dgm:pt>
    <dgm:pt modelId="{138D2EEE-EADD-424C-96A8-46FB976E7C1B}" type="pres">
      <dgm:prSet presAssocID="{6AB5E0A9-B186-4AAE-9D94-8CC713D24000}" presName="middle" presStyleCnt="0"/>
      <dgm:spPr/>
    </dgm:pt>
    <dgm:pt modelId="{0B8E7028-B35D-448A-9D63-9D722E462F45}" type="pres">
      <dgm:prSet presAssocID="{6AB5E0A9-B186-4AAE-9D94-8CC713D24000}" presName="parTxMid" presStyleLbl="revTx" presStyleIdx="2" presStyleCnt="5"/>
      <dgm:spPr>
        <a:prstGeom prst="rect">
          <a:avLst/>
        </a:prstGeom>
      </dgm:spPr>
      <dgm:t>
        <a:bodyPr/>
        <a:lstStyle/>
        <a:p>
          <a:endParaRPr lang="zh-TW" altLang="en-US"/>
        </a:p>
      </dgm:t>
    </dgm:pt>
    <dgm:pt modelId="{74AB08A9-737F-408D-A77F-CD2875D6E85B}" type="pres">
      <dgm:prSet presAssocID="{6AB5E0A9-B186-4AAE-9D94-8CC713D24000}" presName="desTxMid" presStyleLbl="revTx" presStyleIdx="3" presStyleCnt="5">
        <dgm:presLayoutVars>
          <dgm:bulletEnabled val="1"/>
        </dgm:presLayoutVars>
      </dgm:prSet>
      <dgm:spPr>
        <a:prstGeom prst="rect">
          <a:avLst/>
        </a:prstGeom>
      </dgm:spPr>
      <dgm:t>
        <a:bodyPr/>
        <a:lstStyle/>
        <a:p>
          <a:endParaRPr lang="zh-TW" altLang="en-US"/>
        </a:p>
      </dgm:t>
    </dgm:pt>
    <dgm:pt modelId="{F7A27CDA-2DA0-4CDB-B406-D391D5D646F8}" type="pres">
      <dgm:prSet presAssocID="{6AB5E0A9-B186-4AAE-9D94-8CC713D24000}" presName="spMid" presStyleCnt="0"/>
      <dgm:spPr/>
    </dgm:pt>
    <dgm:pt modelId="{F0DBFAB3-89C5-4C05-9F45-C0C83965037E}" type="pres">
      <dgm:prSet presAssocID="{82E4FC21-28EE-449F-AB8E-A648EC7BDC6F}" presName="chevronComposite1" presStyleCnt="0"/>
      <dgm:spPr/>
    </dgm:pt>
    <dgm:pt modelId="{C0C2E6E5-C003-4BA1-8E55-CE0E36D0D3D2}" type="pres">
      <dgm:prSet presAssocID="{82E4FC21-28EE-449F-AB8E-A648EC7BDC6F}" presName="chevron1" presStyleLbl="sibTrans2D1" presStyleIdx="1" presStyleCnt="2"/>
      <dgm:spPr>
        <a:xfrm>
          <a:off x="5282440" y="837996"/>
          <a:ext cx="783734" cy="1496233"/>
        </a:xfrm>
        <a:prstGeom prst="chevron">
          <a:avLst>
            <a:gd name="adj" fmla="val 62310"/>
          </a:avLst>
        </a:prstGeom>
        <a:solidFill>
          <a:srgbClr val="4F81BD">
            <a:tint val="60000"/>
            <a:hueOff val="0"/>
            <a:satOff val="0"/>
            <a:lumOff val="0"/>
            <a:alphaOff val="0"/>
          </a:srgbClr>
        </a:solidFill>
        <a:ln>
          <a:noFill/>
        </a:ln>
        <a:effectLst>
          <a:outerShdw blurRad="40000" dist="23000" dir="5400000" rotWithShape="0">
            <a:srgbClr val="000000">
              <a:alpha val="35000"/>
            </a:srgbClr>
          </a:outerShdw>
        </a:effectLst>
        <a:sp3d z="-110000">
          <a:bevelT w="40600" h="20600" prst="relaxedInset"/>
        </a:sp3d>
      </dgm:spPr>
    </dgm:pt>
    <dgm:pt modelId="{9B89D7AF-E99B-471F-AAD7-067F72087055}" type="pres">
      <dgm:prSet presAssocID="{82E4FC21-28EE-449F-AB8E-A648EC7BDC6F}" presName="spChevron1" presStyleCnt="0"/>
      <dgm:spPr/>
    </dgm:pt>
    <dgm:pt modelId="{CB26ED61-B493-427A-84D0-BDACD31335E5}" type="pres">
      <dgm:prSet presAssocID="{99894368-1BDA-45D0-AA75-E6C11D201D6F}" presName="last" presStyleCnt="0"/>
      <dgm:spPr/>
    </dgm:pt>
    <dgm:pt modelId="{9FD02609-8860-4B36-9952-541140CD3C54}" type="pres">
      <dgm:prSet presAssocID="{99894368-1BDA-45D0-AA75-E6C11D201D6F}" presName="circleTx" presStyleLbl="node1" presStyleIdx="18" presStyleCnt="19"/>
      <dgm:spPr>
        <a:prstGeom prst="ellipse">
          <a:avLst/>
        </a:prstGeom>
      </dgm:spPr>
      <dgm:t>
        <a:bodyPr/>
        <a:lstStyle/>
        <a:p>
          <a:endParaRPr lang="zh-TW" altLang="en-US"/>
        </a:p>
      </dgm:t>
    </dgm:pt>
    <dgm:pt modelId="{40CEB379-3757-4BC4-BABC-B896F80C97DF}" type="pres">
      <dgm:prSet presAssocID="{99894368-1BDA-45D0-AA75-E6C11D201D6F}" presName="desTxN" presStyleLbl="revTx" presStyleIdx="4" presStyleCnt="5">
        <dgm:presLayoutVars>
          <dgm:bulletEnabled val="1"/>
        </dgm:presLayoutVars>
      </dgm:prSet>
      <dgm:spPr>
        <a:prstGeom prst="rect">
          <a:avLst/>
        </a:prstGeom>
      </dgm:spPr>
      <dgm:t>
        <a:bodyPr/>
        <a:lstStyle/>
        <a:p>
          <a:endParaRPr lang="zh-TW" altLang="en-US"/>
        </a:p>
      </dgm:t>
    </dgm:pt>
    <dgm:pt modelId="{82E1BB29-5CBB-4262-9C55-BF3E5E4ED72C}" type="pres">
      <dgm:prSet presAssocID="{99894368-1BDA-45D0-AA75-E6C11D201D6F}" presName="spN" presStyleCnt="0"/>
      <dgm:spPr/>
    </dgm:pt>
  </dgm:ptLst>
  <dgm:cxnLst>
    <dgm:cxn modelId="{DBE1EBF7-6AB8-4494-9FAE-FF3EC3D9CC89}" type="presOf" srcId="{19308226-9D76-4862-A1DA-44C5EB9A877E}" destId="{E8730A88-D969-403B-9904-57D7F21FD072}" srcOrd="0" destOrd="0" presId="urn:microsoft.com/office/officeart/2009/3/layout/RandomtoResultProcess"/>
    <dgm:cxn modelId="{479CB512-94A0-49CF-9572-DA20E8B73A52}" srcId="{19308226-9D76-4862-A1DA-44C5EB9A877E}" destId="{6AB5E0A9-B186-4AAE-9D94-8CC713D24000}" srcOrd="1" destOrd="0" parTransId="{75699ABD-D99F-45BA-9DE7-64BEA511E88A}" sibTransId="{82E4FC21-28EE-449F-AB8E-A648EC7BDC6F}"/>
    <dgm:cxn modelId="{0E68BF6D-A3A2-4B79-B009-6092349422DE}" srcId="{19308226-9D76-4862-A1DA-44C5EB9A877E}" destId="{B08AA76D-3D5D-430A-93C8-4BB2A5E0F225}" srcOrd="0" destOrd="0" parTransId="{5F250818-9339-421C-B50A-D7D8F2F391BD}" sibTransId="{456B2A74-3E1F-4B85-B756-9A79D747E659}"/>
    <dgm:cxn modelId="{71486C19-1563-4916-A219-E6D098793503}" type="presOf" srcId="{BABEFBF2-A124-4C1C-BEC4-787035792AE0}" destId="{40CEB379-3757-4BC4-BABC-B896F80C97DF}" srcOrd="0" destOrd="0" presId="urn:microsoft.com/office/officeart/2009/3/layout/RandomtoResultProcess"/>
    <dgm:cxn modelId="{6DF61FA3-EF4B-42A1-8BDD-B5FE4C2FE504}" type="presOf" srcId="{B08AA76D-3D5D-430A-93C8-4BB2A5E0F225}" destId="{97D72601-DC0C-49AC-96D2-4D974F740C96}" srcOrd="0" destOrd="0" presId="urn:microsoft.com/office/officeart/2009/3/layout/RandomtoResultProcess"/>
    <dgm:cxn modelId="{70F3CFA0-7F4B-41B1-9743-ABB0C2C4B5EE}" srcId="{6AB5E0A9-B186-4AAE-9D94-8CC713D24000}" destId="{18CD1113-DCC6-4C17-B351-59E57F8F3EBA}" srcOrd="0" destOrd="0" parTransId="{D60DCA05-29B3-4193-B887-ACB671B1E961}" sibTransId="{8148B11F-BB8E-4F6A-BE10-9E9F0BDDB058}"/>
    <dgm:cxn modelId="{00FC2C1E-49A4-4166-B482-8345DC5D53DE}" srcId="{99894368-1BDA-45D0-AA75-E6C11D201D6F}" destId="{BABEFBF2-A124-4C1C-BEC4-787035792AE0}" srcOrd="0" destOrd="0" parTransId="{79361B2D-E7A7-41B8-9DDE-9323870581C5}" sibTransId="{721B019A-CA7B-4D3F-9B6B-4811A516484E}"/>
    <dgm:cxn modelId="{61061163-757C-400B-8C13-BF8CA91BBC2A}" type="presOf" srcId="{6AB5E0A9-B186-4AAE-9D94-8CC713D24000}" destId="{0B8E7028-B35D-448A-9D63-9D722E462F45}" srcOrd="0" destOrd="0" presId="urn:microsoft.com/office/officeart/2009/3/layout/RandomtoResultProcess"/>
    <dgm:cxn modelId="{D592C6CA-C968-4784-9C38-9CC0B37996AD}" type="presOf" srcId="{38285565-0C32-47C1-BF43-4E682B2FEDCE}" destId="{754C7D50-3931-4B9B-A524-57534E1050F6}" srcOrd="0" destOrd="0" presId="urn:microsoft.com/office/officeart/2009/3/layout/RandomtoResultProcess"/>
    <dgm:cxn modelId="{83A34D75-E9E3-4670-88F3-2736622E330B}" type="presOf" srcId="{99894368-1BDA-45D0-AA75-E6C11D201D6F}" destId="{9FD02609-8860-4B36-9952-541140CD3C54}" srcOrd="0" destOrd="0" presId="urn:microsoft.com/office/officeart/2009/3/layout/RandomtoResultProcess"/>
    <dgm:cxn modelId="{9A0619C9-3F4C-46FE-89A5-DA512934211E}" srcId="{19308226-9D76-4862-A1DA-44C5EB9A877E}" destId="{99894368-1BDA-45D0-AA75-E6C11D201D6F}" srcOrd="2" destOrd="0" parTransId="{2A35C499-86EA-4D8B-8121-EC8288408740}" sibTransId="{7B536B44-E419-4693-BE2E-2E33CFD28693}"/>
    <dgm:cxn modelId="{9266C3D8-A5DB-4CED-98CD-62B1378AFED3}" type="presOf" srcId="{18CD1113-DCC6-4C17-B351-59E57F8F3EBA}" destId="{74AB08A9-737F-408D-A77F-CD2875D6E85B}" srcOrd="0" destOrd="0" presId="urn:microsoft.com/office/officeart/2009/3/layout/RandomtoResultProcess"/>
    <dgm:cxn modelId="{29CB58C1-AD03-40C8-ACF2-F008616C1736}" srcId="{B08AA76D-3D5D-430A-93C8-4BB2A5E0F225}" destId="{38285565-0C32-47C1-BF43-4E682B2FEDCE}" srcOrd="0" destOrd="0" parTransId="{7C3042A5-8925-4C80-8F87-4F6C1DBF9531}" sibTransId="{48C12CA5-AA77-44BC-B2DE-FB92BED4739D}"/>
    <dgm:cxn modelId="{9F408A13-A472-476C-BF6E-0FD0DBCBAD36}" type="presParOf" srcId="{E8730A88-D969-403B-9904-57D7F21FD072}" destId="{00E107A1-3009-4CEF-A23A-0D893E952D42}" srcOrd="0" destOrd="0" presId="urn:microsoft.com/office/officeart/2009/3/layout/RandomtoResultProcess"/>
    <dgm:cxn modelId="{FF1B3336-B708-4871-8ACA-D46F5D601278}" type="presParOf" srcId="{00E107A1-3009-4CEF-A23A-0D893E952D42}" destId="{97D72601-DC0C-49AC-96D2-4D974F740C96}" srcOrd="0" destOrd="0" presId="urn:microsoft.com/office/officeart/2009/3/layout/RandomtoResultProcess"/>
    <dgm:cxn modelId="{299DB929-D538-42F9-98B5-B3D9E6D65060}" type="presParOf" srcId="{00E107A1-3009-4CEF-A23A-0D893E952D42}" destId="{754C7D50-3931-4B9B-A524-57534E1050F6}" srcOrd="1" destOrd="0" presId="urn:microsoft.com/office/officeart/2009/3/layout/RandomtoResultProcess"/>
    <dgm:cxn modelId="{4B1A5F20-10E8-41AA-8125-E3E005EC6518}" type="presParOf" srcId="{00E107A1-3009-4CEF-A23A-0D893E952D42}" destId="{DA7F49DB-869D-43A0-9FE0-14E9ACD27956}" srcOrd="2" destOrd="0" presId="urn:microsoft.com/office/officeart/2009/3/layout/RandomtoResultProcess"/>
    <dgm:cxn modelId="{AA41F790-FCA3-44B7-930B-F33F6E157C02}" type="presParOf" srcId="{00E107A1-3009-4CEF-A23A-0D893E952D42}" destId="{C3997C1C-7420-42DC-BECD-6D862744A3A9}" srcOrd="3" destOrd="0" presId="urn:microsoft.com/office/officeart/2009/3/layout/RandomtoResultProcess"/>
    <dgm:cxn modelId="{F6C73E01-B325-4393-BBE4-4134BDD599EC}" type="presParOf" srcId="{00E107A1-3009-4CEF-A23A-0D893E952D42}" destId="{F4E4411B-BCBF-4E9B-8F3C-F0ED11C7BD87}" srcOrd="4" destOrd="0" presId="urn:microsoft.com/office/officeart/2009/3/layout/RandomtoResultProcess"/>
    <dgm:cxn modelId="{5485ED69-22A7-4163-B343-D7E0D25DE278}" type="presParOf" srcId="{00E107A1-3009-4CEF-A23A-0D893E952D42}" destId="{46A207FD-BADB-4EB1-BD49-2446B643BC89}" srcOrd="5" destOrd="0" presId="urn:microsoft.com/office/officeart/2009/3/layout/RandomtoResultProcess"/>
    <dgm:cxn modelId="{7C2D37A2-2248-456D-A1F5-3BA4639C7008}" type="presParOf" srcId="{00E107A1-3009-4CEF-A23A-0D893E952D42}" destId="{36975AF5-257D-4CA8-B8BD-61DB0DA9412B}" srcOrd="6" destOrd="0" presId="urn:microsoft.com/office/officeart/2009/3/layout/RandomtoResultProcess"/>
    <dgm:cxn modelId="{F59F5298-7762-4E17-919B-E71810AECD85}" type="presParOf" srcId="{00E107A1-3009-4CEF-A23A-0D893E952D42}" destId="{447D5041-6D87-422A-84A6-ED7520AE4FB8}" srcOrd="7" destOrd="0" presId="urn:microsoft.com/office/officeart/2009/3/layout/RandomtoResultProcess"/>
    <dgm:cxn modelId="{6017D207-9D94-4872-9147-0929132C992B}" type="presParOf" srcId="{00E107A1-3009-4CEF-A23A-0D893E952D42}" destId="{BF1F419D-DCA5-46B7-A16F-9A5E1BCD2157}" srcOrd="8" destOrd="0" presId="urn:microsoft.com/office/officeart/2009/3/layout/RandomtoResultProcess"/>
    <dgm:cxn modelId="{D3C22DEC-0B4F-4F01-B3C6-B95B40BEE507}" type="presParOf" srcId="{00E107A1-3009-4CEF-A23A-0D893E952D42}" destId="{B2E00F40-7909-41D4-A319-CDBB1A307F32}" srcOrd="9" destOrd="0" presId="urn:microsoft.com/office/officeart/2009/3/layout/RandomtoResultProcess"/>
    <dgm:cxn modelId="{96863C1B-8333-45F9-B58A-31BA0B0F29A1}" type="presParOf" srcId="{00E107A1-3009-4CEF-A23A-0D893E952D42}" destId="{8CC2CB9A-BA0F-44D9-BE01-A516FF33D938}" srcOrd="10" destOrd="0" presId="urn:microsoft.com/office/officeart/2009/3/layout/RandomtoResultProcess"/>
    <dgm:cxn modelId="{B54B4460-3BA9-448E-A5BE-2005015F7029}" type="presParOf" srcId="{00E107A1-3009-4CEF-A23A-0D893E952D42}" destId="{7F1A13A6-1FE7-435F-A055-9B7CB14C355E}" srcOrd="11" destOrd="0" presId="urn:microsoft.com/office/officeart/2009/3/layout/RandomtoResultProcess"/>
    <dgm:cxn modelId="{7C767EEC-6BFF-4F33-8F2E-240FDB60E440}" type="presParOf" srcId="{00E107A1-3009-4CEF-A23A-0D893E952D42}" destId="{61EA37E2-6F0A-4610-BE4D-A92636B6C2CD}" srcOrd="12" destOrd="0" presId="urn:microsoft.com/office/officeart/2009/3/layout/RandomtoResultProcess"/>
    <dgm:cxn modelId="{1D956774-64F2-49F4-B238-B16D4D52D450}" type="presParOf" srcId="{00E107A1-3009-4CEF-A23A-0D893E952D42}" destId="{E8F13B98-0AC7-480C-9B66-C701A83588E3}" srcOrd="13" destOrd="0" presId="urn:microsoft.com/office/officeart/2009/3/layout/RandomtoResultProcess"/>
    <dgm:cxn modelId="{E38FC079-87BC-4029-8C7B-2550AF75B341}" type="presParOf" srcId="{00E107A1-3009-4CEF-A23A-0D893E952D42}" destId="{71234514-EE09-4160-9916-F83E8A08C92F}" srcOrd="14" destOrd="0" presId="urn:microsoft.com/office/officeart/2009/3/layout/RandomtoResultProcess"/>
    <dgm:cxn modelId="{76591940-6C1E-462C-A296-4DEFFB9C4406}" type="presParOf" srcId="{00E107A1-3009-4CEF-A23A-0D893E952D42}" destId="{9325188B-80B6-4DC6-BE84-67F92E472593}" srcOrd="15" destOrd="0" presId="urn:microsoft.com/office/officeart/2009/3/layout/RandomtoResultProcess"/>
    <dgm:cxn modelId="{6946629F-40C6-482D-B8B5-5A4663C59E43}" type="presParOf" srcId="{00E107A1-3009-4CEF-A23A-0D893E952D42}" destId="{262BC5BA-ADF3-498E-AC6F-92787F0D8585}" srcOrd="16" destOrd="0" presId="urn:microsoft.com/office/officeart/2009/3/layout/RandomtoResultProcess"/>
    <dgm:cxn modelId="{85D423B1-7F79-40C1-97D5-CDA55FC1FE89}" type="presParOf" srcId="{00E107A1-3009-4CEF-A23A-0D893E952D42}" destId="{99FF536D-6305-4E41-BFD0-27B84CFD5235}" srcOrd="17" destOrd="0" presId="urn:microsoft.com/office/officeart/2009/3/layout/RandomtoResultProcess"/>
    <dgm:cxn modelId="{6264247C-E437-4E61-9DAB-67278BB5EB7A}" type="presParOf" srcId="{00E107A1-3009-4CEF-A23A-0D893E952D42}" destId="{DF85B82A-8CAD-4583-8DF5-E44791CAC262}" srcOrd="18" destOrd="0" presId="urn:microsoft.com/office/officeart/2009/3/layout/RandomtoResultProcess"/>
    <dgm:cxn modelId="{45B9B448-0BEB-4222-8B9C-E687414A8D24}" type="presParOf" srcId="{00E107A1-3009-4CEF-A23A-0D893E952D42}" destId="{E564EA76-0EDB-40D1-8950-8FBC37E3DF1E}" srcOrd="19" destOrd="0" presId="urn:microsoft.com/office/officeart/2009/3/layout/RandomtoResultProcess"/>
    <dgm:cxn modelId="{5C90D39F-59C0-4597-9539-14A75B042B9D}" type="presParOf" srcId="{E8730A88-D969-403B-9904-57D7F21FD072}" destId="{F833632A-79D6-4DBB-9C31-13C7F34D5D9A}" srcOrd="1" destOrd="0" presId="urn:microsoft.com/office/officeart/2009/3/layout/RandomtoResultProcess"/>
    <dgm:cxn modelId="{F890C194-3F97-461F-BA23-945D50D3E774}" type="presParOf" srcId="{F833632A-79D6-4DBB-9C31-13C7F34D5D9A}" destId="{5DBECE42-0982-4F38-B7A9-65A34218EEC2}" srcOrd="0" destOrd="0" presId="urn:microsoft.com/office/officeart/2009/3/layout/RandomtoResultProcess"/>
    <dgm:cxn modelId="{E574C6BA-279A-455C-8BA5-8A27A4BA675A}" type="presParOf" srcId="{F833632A-79D6-4DBB-9C31-13C7F34D5D9A}" destId="{4D21C440-03CD-4026-A356-B3D1EFA1D2D7}" srcOrd="1" destOrd="0" presId="urn:microsoft.com/office/officeart/2009/3/layout/RandomtoResultProcess"/>
    <dgm:cxn modelId="{984A237F-85D6-46AF-A29B-70CEF3DA9E8F}" type="presParOf" srcId="{E8730A88-D969-403B-9904-57D7F21FD072}" destId="{138D2EEE-EADD-424C-96A8-46FB976E7C1B}" srcOrd="2" destOrd="0" presId="urn:microsoft.com/office/officeart/2009/3/layout/RandomtoResultProcess"/>
    <dgm:cxn modelId="{DE978A75-7830-429A-B7F3-F1F9112BEC29}" type="presParOf" srcId="{138D2EEE-EADD-424C-96A8-46FB976E7C1B}" destId="{0B8E7028-B35D-448A-9D63-9D722E462F45}" srcOrd="0" destOrd="0" presId="urn:microsoft.com/office/officeart/2009/3/layout/RandomtoResultProcess"/>
    <dgm:cxn modelId="{3912988D-0283-4044-9311-E0BC6237C1E9}" type="presParOf" srcId="{138D2EEE-EADD-424C-96A8-46FB976E7C1B}" destId="{74AB08A9-737F-408D-A77F-CD2875D6E85B}" srcOrd="1" destOrd="0" presId="urn:microsoft.com/office/officeart/2009/3/layout/RandomtoResultProcess"/>
    <dgm:cxn modelId="{20AB593F-B221-4E8C-BDD0-AF3A12F9F352}" type="presParOf" srcId="{138D2EEE-EADD-424C-96A8-46FB976E7C1B}" destId="{F7A27CDA-2DA0-4CDB-B406-D391D5D646F8}" srcOrd="2" destOrd="0" presId="urn:microsoft.com/office/officeart/2009/3/layout/RandomtoResultProcess"/>
    <dgm:cxn modelId="{13177978-0CAE-4F1B-9965-F2C030F946AA}" type="presParOf" srcId="{E8730A88-D969-403B-9904-57D7F21FD072}" destId="{F0DBFAB3-89C5-4C05-9F45-C0C83965037E}" srcOrd="3" destOrd="0" presId="urn:microsoft.com/office/officeart/2009/3/layout/RandomtoResultProcess"/>
    <dgm:cxn modelId="{4B706E15-73EC-4E01-AEAF-B30FC65713AD}" type="presParOf" srcId="{F0DBFAB3-89C5-4C05-9F45-C0C83965037E}" destId="{C0C2E6E5-C003-4BA1-8E55-CE0E36D0D3D2}" srcOrd="0" destOrd="0" presId="urn:microsoft.com/office/officeart/2009/3/layout/RandomtoResultProcess"/>
    <dgm:cxn modelId="{FC079547-00B0-49F1-9D56-2271C667B8A2}" type="presParOf" srcId="{F0DBFAB3-89C5-4C05-9F45-C0C83965037E}" destId="{9B89D7AF-E99B-471F-AAD7-067F72087055}" srcOrd="1" destOrd="0" presId="urn:microsoft.com/office/officeart/2009/3/layout/RandomtoResultProcess"/>
    <dgm:cxn modelId="{5A03C618-D714-4E49-9490-8D077184ED52}" type="presParOf" srcId="{E8730A88-D969-403B-9904-57D7F21FD072}" destId="{CB26ED61-B493-427A-84D0-BDACD31335E5}" srcOrd="4" destOrd="0" presId="urn:microsoft.com/office/officeart/2009/3/layout/RandomtoResultProcess"/>
    <dgm:cxn modelId="{359B1F06-A6F1-4C67-BF27-D5DBEEC0FAE7}" type="presParOf" srcId="{CB26ED61-B493-427A-84D0-BDACD31335E5}" destId="{9FD02609-8860-4B36-9952-541140CD3C54}" srcOrd="0" destOrd="0" presId="urn:microsoft.com/office/officeart/2009/3/layout/RandomtoResultProcess"/>
    <dgm:cxn modelId="{DCBDFEE9-22D9-4E0F-B3B7-CFC8CA2909D0}" type="presParOf" srcId="{CB26ED61-B493-427A-84D0-BDACD31335E5}" destId="{40CEB379-3757-4BC4-BABC-B896F80C97DF}" srcOrd="1" destOrd="0" presId="urn:microsoft.com/office/officeart/2009/3/layout/RandomtoResultProcess"/>
    <dgm:cxn modelId="{EDC73BE5-DB4F-42E9-9F44-80200C42FFD2}" type="presParOf" srcId="{CB26ED61-B493-427A-84D0-BDACD31335E5}" destId="{82E1BB29-5CBB-4262-9C55-BF3E5E4ED72C}"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t>
        <a:bodyPr/>
        <a:lstStyle/>
        <a:p>
          <a:endParaRPr lang="zh-TW" altLang="en-US"/>
        </a:p>
      </dgm:t>
    </dgm:pt>
  </dgm:ptLst>
  <dgm:cxnLst>
    <dgm:cxn modelId="{DF8CBC43-1204-4CCD-8018-B2F86EFDFD2F}"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D4D7FC47-988C-4291-8B25-D845D6A530EC}" type="presOf" srcId="{B5C5E438-D128-48CC-A1E9-E0A1DD3BF88B}" destId="{C3EC506B-D0CD-4B79-AB7A-47F738EBC6B2}"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2B67B6A1-35A1-46E9-B196-F4ADEF017553}" type="presOf" srcId="{CB2E0D75-E9DC-4294-8EC7-797DED2B21A6}" destId="{5E8763AD-7086-4C5B-B1DD-CB9B6497CC6F}" srcOrd="0" destOrd="0" presId="urn:microsoft.com/office/officeart/2005/8/layout/lProcess2"/>
    <dgm:cxn modelId="{85E461ED-78B3-427D-B042-354F9BF0544F}" type="presOf" srcId="{B8BFFE7E-C84B-4B8C-8BA0-DBF65A42F044}" destId="{BE494EC0-CA41-4FE5-A51D-81F3756C415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7AFC4872-6D22-4FDF-A491-667F20457516}" type="presOf" srcId="{5582A44C-3C84-4834-B298-99659775BAC5}" destId="{F484408A-3564-4C62-8AF6-F73E0AE6D5D5}" srcOrd="1" destOrd="0" presId="urn:microsoft.com/office/officeart/2005/8/layout/lProcess2"/>
    <dgm:cxn modelId="{F9E2B27B-1A16-42B9-9496-3790B4AEF55A}" type="presParOf" srcId="{C3EC506B-D0CD-4B79-AB7A-47F738EBC6B2}" destId="{D7591212-2CD3-4B3D-8601-A62DACD08F36}" srcOrd="0" destOrd="0" presId="urn:microsoft.com/office/officeart/2005/8/layout/lProcess2"/>
    <dgm:cxn modelId="{A5A27DC2-8D68-448D-AA43-CB5C45EB7415}" type="presParOf" srcId="{D7591212-2CD3-4B3D-8601-A62DACD08F36}" destId="{A87FAD9A-28AF-4542-ADA2-4DBF96AA359D}" srcOrd="0" destOrd="0" presId="urn:microsoft.com/office/officeart/2005/8/layout/lProcess2"/>
    <dgm:cxn modelId="{EE786FD3-2CDF-49F3-98E4-2BDF40849D04}" type="presParOf" srcId="{D7591212-2CD3-4B3D-8601-A62DACD08F36}" destId="{F484408A-3564-4C62-8AF6-F73E0AE6D5D5}" srcOrd="1" destOrd="0" presId="urn:microsoft.com/office/officeart/2005/8/layout/lProcess2"/>
    <dgm:cxn modelId="{4C12354D-80BC-411B-8A86-9FCB3A7229C0}" type="presParOf" srcId="{D7591212-2CD3-4B3D-8601-A62DACD08F36}" destId="{01B32A16-D702-43EF-9E72-C485EA6BD9B3}" srcOrd="2" destOrd="0" presId="urn:microsoft.com/office/officeart/2005/8/layout/lProcess2"/>
    <dgm:cxn modelId="{EBCE7DC7-B457-489F-930E-465B398CD664}" type="presParOf" srcId="{01B32A16-D702-43EF-9E72-C485EA6BD9B3}" destId="{EDC12B83-2F96-4275-9EAC-461BF2F42D42}" srcOrd="0" destOrd="0" presId="urn:microsoft.com/office/officeart/2005/8/layout/lProcess2"/>
    <dgm:cxn modelId="{DAF8155D-2255-4828-BF56-49A73CB47400}" type="presParOf" srcId="{EDC12B83-2F96-4275-9EAC-461BF2F42D42}" destId="{5E8763AD-7086-4C5B-B1DD-CB9B6497CC6F}" srcOrd="0" destOrd="0" presId="urn:microsoft.com/office/officeart/2005/8/layout/lProcess2"/>
    <dgm:cxn modelId="{747E9143-E5C5-4B77-9562-13F15A9CE393}" type="presParOf" srcId="{EDC12B83-2F96-4275-9EAC-461BF2F42D42}" destId="{CF1CE187-9929-4EDC-B4C2-95D1519C026F}" srcOrd="1" destOrd="0" presId="urn:microsoft.com/office/officeart/2005/8/layout/lProcess2"/>
    <dgm:cxn modelId="{58255699-7446-4D93-A8A0-C4146A09EAB5}"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FF0000"/>
          </a:solidFill>
        </a:ln>
      </dgm:spPr>
      <dgm:t>
        <a:bodyPr/>
        <a:lstStyle/>
        <a:p>
          <a:endParaRPr lang="en-US" sz="2000" dirty="0"/>
        </a:p>
        <a:p>
          <a:endParaRPr lang="en-US" sz="2000" dirty="0"/>
        </a:p>
        <a:p>
          <a:r>
            <a:rPr lang="en-US" sz="2000" dirty="0"/>
            <a:t>SMI Handler</a:t>
          </a:r>
        </a:p>
        <a:p>
          <a:r>
            <a:rPr lang="en-US" sz="1600" dirty="0"/>
            <a:t>(SMRAM is not protected)</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t>
        <a:bodyPr/>
        <a:lstStyle/>
        <a:p>
          <a:endParaRPr lang="zh-TW" altLang="en-US"/>
        </a:p>
      </dgm:t>
    </dgm:pt>
  </dgm:ptLst>
  <dgm:cxnLst>
    <dgm:cxn modelId="{27F48AE7-7403-4880-9B73-650628379C7C}" type="presOf" srcId="{5582A44C-3C84-4834-B298-99659775BAC5}" destId="{F484408A-3564-4C62-8AF6-F73E0AE6D5D5}" srcOrd="1" destOrd="0" presId="urn:microsoft.com/office/officeart/2005/8/layout/lProcess2"/>
    <dgm:cxn modelId="{A25F08ED-F9FB-4A66-8F4B-4A03692EA94C}" type="presOf" srcId="{CB2E0D75-E9DC-4294-8EC7-797DED2B21A6}" destId="{5E8763AD-7086-4C5B-B1DD-CB9B6497CC6F}" srcOrd="0" destOrd="0" presId="urn:microsoft.com/office/officeart/2005/8/layout/lProcess2"/>
    <dgm:cxn modelId="{2D914F3B-7ED4-435F-A262-1F1D41756B87}"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963E380B-D4C1-4990-8ADA-D30ABA470CFC}" type="presOf" srcId="{B8BFFE7E-C84B-4B8C-8BA0-DBF65A42F044}" destId="{BE494EC0-CA41-4FE5-A51D-81F3756C4152}" srcOrd="0" destOrd="0" presId="urn:microsoft.com/office/officeart/2005/8/layout/lProcess2"/>
    <dgm:cxn modelId="{60A9DED0-628A-4FA9-BCD2-C82F3971046E}" type="presOf" srcId="{B5C5E438-D128-48CC-A1E9-E0A1DD3BF88B}" destId="{C3EC506B-D0CD-4B79-AB7A-47F738EBC6B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319A6B38-44FB-46F2-8953-E352117533F2}" type="presParOf" srcId="{C3EC506B-D0CD-4B79-AB7A-47F738EBC6B2}" destId="{D7591212-2CD3-4B3D-8601-A62DACD08F36}" srcOrd="0" destOrd="0" presId="urn:microsoft.com/office/officeart/2005/8/layout/lProcess2"/>
    <dgm:cxn modelId="{ED50010F-E574-4682-9E8B-6E1761376B0A}" type="presParOf" srcId="{D7591212-2CD3-4B3D-8601-A62DACD08F36}" destId="{A87FAD9A-28AF-4542-ADA2-4DBF96AA359D}" srcOrd="0" destOrd="0" presId="urn:microsoft.com/office/officeart/2005/8/layout/lProcess2"/>
    <dgm:cxn modelId="{CC1D46DB-7A99-409B-81BB-B4F29A022873}" type="presParOf" srcId="{D7591212-2CD3-4B3D-8601-A62DACD08F36}" destId="{F484408A-3564-4C62-8AF6-F73E0AE6D5D5}" srcOrd="1" destOrd="0" presId="urn:microsoft.com/office/officeart/2005/8/layout/lProcess2"/>
    <dgm:cxn modelId="{2DAA8647-661B-48E4-9979-175BD5F24D1A}" type="presParOf" srcId="{D7591212-2CD3-4B3D-8601-A62DACD08F36}" destId="{01B32A16-D702-43EF-9E72-C485EA6BD9B3}" srcOrd="2" destOrd="0" presId="urn:microsoft.com/office/officeart/2005/8/layout/lProcess2"/>
    <dgm:cxn modelId="{68F505EF-352D-4441-93E3-77CF757DFBA7}" type="presParOf" srcId="{01B32A16-D702-43EF-9E72-C485EA6BD9B3}" destId="{EDC12B83-2F96-4275-9EAC-461BF2F42D42}" srcOrd="0" destOrd="0" presId="urn:microsoft.com/office/officeart/2005/8/layout/lProcess2"/>
    <dgm:cxn modelId="{3AAED080-3FCE-4FFB-89CB-516BCED67671}" type="presParOf" srcId="{EDC12B83-2F96-4275-9EAC-461BF2F42D42}" destId="{5E8763AD-7086-4C5B-B1DD-CB9B6497CC6F}" srcOrd="0" destOrd="0" presId="urn:microsoft.com/office/officeart/2005/8/layout/lProcess2"/>
    <dgm:cxn modelId="{0B3FBB9E-8D4A-418C-A7DE-3EF3AE6F8452}" type="presParOf" srcId="{EDC12B83-2F96-4275-9EAC-461BF2F42D42}" destId="{CF1CE187-9929-4EDC-B4C2-95D1519C026F}" srcOrd="1" destOrd="0" presId="urn:microsoft.com/office/officeart/2005/8/layout/lProcess2"/>
    <dgm:cxn modelId="{CC1EB05D-06AC-49BC-BEC1-AF4DB048A2A5}"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FF0000"/>
        </a:solidFill>
        <a:ln w="50800">
          <a:solidFill>
            <a:srgbClr val="FF0000"/>
          </a:solidFill>
        </a:ln>
      </dgm:spPr>
      <dgm:t>
        <a:bodyPr/>
        <a:lstStyle/>
        <a:p>
          <a:endParaRPr lang="en-US" sz="2000" dirty="0"/>
        </a:p>
        <a:p>
          <a:endParaRPr lang="en-US" sz="2000" dirty="0"/>
        </a:p>
        <a:p>
          <a:r>
            <a:rPr lang="en-US" sz="2000" dirty="0"/>
            <a:t>SMI Handler</a:t>
          </a:r>
        </a:p>
        <a:p>
          <a:r>
            <a:rPr lang="en-US" sz="1600" dirty="0"/>
            <a:t>(SMRAM is not protected)</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t>
        <a:bodyPr/>
        <a:lstStyle/>
        <a:p>
          <a:endParaRPr lang="zh-TW" altLang="en-US"/>
        </a:p>
      </dgm:t>
    </dgm:pt>
  </dgm:ptLst>
  <dgm:cxnLst>
    <dgm:cxn modelId="{34688323-3C48-4A55-AD5E-59F890F6F7C0}" type="presOf" srcId="{B5C5E438-D128-48CC-A1E9-E0A1DD3BF88B}" destId="{C3EC506B-D0CD-4B79-AB7A-47F738EBC6B2}" srcOrd="0" destOrd="0" presId="urn:microsoft.com/office/officeart/2005/8/layout/lProcess2"/>
    <dgm:cxn modelId="{A712AAA8-3D55-4A43-AE22-CB024738C958}" type="presOf" srcId="{CB2E0D75-E9DC-4294-8EC7-797DED2B21A6}" destId="{5E8763AD-7086-4C5B-B1DD-CB9B6497CC6F}" srcOrd="0" destOrd="0" presId="urn:microsoft.com/office/officeart/2005/8/layout/lProcess2"/>
    <dgm:cxn modelId="{5C60F9AF-F210-48E8-9886-792288EA031D}"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E294FA29-7E70-4F6C-8BF1-B39140989344}" type="presOf" srcId="{5582A44C-3C84-4834-B298-99659775BAC5}" destId="{F484408A-3564-4C62-8AF6-F73E0AE6D5D5}" srcOrd="1"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935793E3-C879-4F25-BC04-84E17B340A22}" type="presOf" srcId="{B8BFFE7E-C84B-4B8C-8BA0-DBF65A42F044}" destId="{BE494EC0-CA41-4FE5-A51D-81F3756C4152}" srcOrd="0" destOrd="0" presId="urn:microsoft.com/office/officeart/2005/8/layout/lProcess2"/>
    <dgm:cxn modelId="{DC06EF35-9B53-418A-8859-87B908E30B8B}" type="presParOf" srcId="{C3EC506B-D0CD-4B79-AB7A-47F738EBC6B2}" destId="{D7591212-2CD3-4B3D-8601-A62DACD08F36}" srcOrd="0" destOrd="0" presId="urn:microsoft.com/office/officeart/2005/8/layout/lProcess2"/>
    <dgm:cxn modelId="{80E10834-7B5B-412A-B083-A611EC6042DB}" type="presParOf" srcId="{D7591212-2CD3-4B3D-8601-A62DACD08F36}" destId="{A87FAD9A-28AF-4542-ADA2-4DBF96AA359D}" srcOrd="0" destOrd="0" presId="urn:microsoft.com/office/officeart/2005/8/layout/lProcess2"/>
    <dgm:cxn modelId="{A5A7ED95-A459-4E6D-97C9-1B10F1203ECC}" type="presParOf" srcId="{D7591212-2CD3-4B3D-8601-A62DACD08F36}" destId="{F484408A-3564-4C62-8AF6-F73E0AE6D5D5}" srcOrd="1" destOrd="0" presId="urn:microsoft.com/office/officeart/2005/8/layout/lProcess2"/>
    <dgm:cxn modelId="{8B063FA1-A9C3-4999-843A-6D53BCDF2F88}" type="presParOf" srcId="{D7591212-2CD3-4B3D-8601-A62DACD08F36}" destId="{01B32A16-D702-43EF-9E72-C485EA6BD9B3}" srcOrd="2" destOrd="0" presId="urn:microsoft.com/office/officeart/2005/8/layout/lProcess2"/>
    <dgm:cxn modelId="{B662620E-4DFB-4714-B7E9-3AFD1360FF26}" type="presParOf" srcId="{01B32A16-D702-43EF-9E72-C485EA6BD9B3}" destId="{EDC12B83-2F96-4275-9EAC-461BF2F42D42}" srcOrd="0" destOrd="0" presId="urn:microsoft.com/office/officeart/2005/8/layout/lProcess2"/>
    <dgm:cxn modelId="{1458E4B6-1661-4781-8273-775D748DBCF6}" type="presParOf" srcId="{EDC12B83-2F96-4275-9EAC-461BF2F42D42}" destId="{5E8763AD-7086-4C5B-B1DD-CB9B6497CC6F}" srcOrd="0" destOrd="0" presId="urn:microsoft.com/office/officeart/2005/8/layout/lProcess2"/>
    <dgm:cxn modelId="{B855C72B-7C85-4030-947A-E3762807828F}" type="presParOf" srcId="{EDC12B83-2F96-4275-9EAC-461BF2F42D42}" destId="{CF1CE187-9929-4EDC-B4C2-95D1519C026F}" srcOrd="1" destOrd="0" presId="urn:microsoft.com/office/officeart/2005/8/layout/lProcess2"/>
    <dgm:cxn modelId="{9862C4D5-D728-4467-817E-45A7976C6865}"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0AAF10C4-852E-447A-9E8C-D96040605A74}" type="presOf" srcId="{B8BFFE7E-C84B-4B8C-8BA0-DBF65A42F044}" destId="{BE494EC0-CA41-4FE5-A51D-81F3756C4152}" srcOrd="0" destOrd="0" presId="urn:microsoft.com/office/officeart/2005/8/layout/lProcess2"/>
    <dgm:cxn modelId="{53B3E148-A1E3-4B70-943A-34299654D5BF}" type="presOf" srcId="{B5C5E438-D128-48CC-A1E9-E0A1DD3BF88B}" destId="{C3EC506B-D0CD-4B79-AB7A-47F738EBC6B2}" srcOrd="0" destOrd="0" presId="urn:microsoft.com/office/officeart/2005/8/layout/lProcess2"/>
    <dgm:cxn modelId="{5F10F482-E752-48D3-B536-48F36333EB41}" type="presOf" srcId="{CB2E0D75-E9DC-4294-8EC7-797DED2B21A6}" destId="{5E8763AD-7086-4C5B-B1DD-CB9B6497CC6F}" srcOrd="0" destOrd="0" presId="urn:microsoft.com/office/officeart/2005/8/layout/lProcess2"/>
    <dgm:cxn modelId="{8FFA7F54-59D2-48C3-B11A-F17E88A3DD23}" type="presOf" srcId="{5582A44C-3C84-4834-B298-99659775BAC5}" destId="{F484408A-3564-4C62-8AF6-F73E0AE6D5D5}" srcOrd="1"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42DB6741-E46E-42C5-B674-256F3B169926}" type="presOf" srcId="{5582A44C-3C84-4834-B298-99659775BAC5}" destId="{A87FAD9A-28AF-4542-ADA2-4DBF96AA359D}" srcOrd="0" destOrd="0" presId="urn:microsoft.com/office/officeart/2005/8/layout/lProcess2"/>
    <dgm:cxn modelId="{A78C3105-6895-42AF-B60E-E455F67E0B37}" type="presParOf" srcId="{C3EC506B-D0CD-4B79-AB7A-47F738EBC6B2}" destId="{D7591212-2CD3-4B3D-8601-A62DACD08F36}" srcOrd="0" destOrd="0" presId="urn:microsoft.com/office/officeart/2005/8/layout/lProcess2"/>
    <dgm:cxn modelId="{5D954BCD-5A7A-43FF-8A53-73F541254717}" type="presParOf" srcId="{D7591212-2CD3-4B3D-8601-A62DACD08F36}" destId="{A87FAD9A-28AF-4542-ADA2-4DBF96AA359D}" srcOrd="0" destOrd="0" presId="urn:microsoft.com/office/officeart/2005/8/layout/lProcess2"/>
    <dgm:cxn modelId="{58D8BF1D-C055-44E0-82AD-44D92D087C95}" type="presParOf" srcId="{D7591212-2CD3-4B3D-8601-A62DACD08F36}" destId="{F484408A-3564-4C62-8AF6-F73E0AE6D5D5}" srcOrd="1" destOrd="0" presId="urn:microsoft.com/office/officeart/2005/8/layout/lProcess2"/>
    <dgm:cxn modelId="{E938E435-8567-4907-910E-81993DD8632A}" type="presParOf" srcId="{D7591212-2CD3-4B3D-8601-A62DACD08F36}" destId="{01B32A16-D702-43EF-9E72-C485EA6BD9B3}" srcOrd="2" destOrd="0" presId="urn:microsoft.com/office/officeart/2005/8/layout/lProcess2"/>
    <dgm:cxn modelId="{9FF250FA-6522-45B9-9692-A9DA4470FD57}" type="presParOf" srcId="{01B32A16-D702-43EF-9E72-C485EA6BD9B3}" destId="{EDC12B83-2F96-4275-9EAC-461BF2F42D42}" srcOrd="0" destOrd="0" presId="urn:microsoft.com/office/officeart/2005/8/layout/lProcess2"/>
    <dgm:cxn modelId="{E7D34034-0DC8-48F9-961C-79A4F3B48745}" type="presParOf" srcId="{EDC12B83-2F96-4275-9EAC-461BF2F42D42}" destId="{5E8763AD-7086-4C5B-B1DD-CB9B6497CC6F}" srcOrd="0" destOrd="0" presId="urn:microsoft.com/office/officeart/2005/8/layout/lProcess2"/>
    <dgm:cxn modelId="{9E7A8360-E479-4230-8353-6A48EC77295A}" type="presParOf" srcId="{EDC12B83-2F96-4275-9EAC-461BF2F42D42}" destId="{CF1CE187-9929-4EDC-B4C2-95D1519C026F}" srcOrd="1" destOrd="0" presId="urn:microsoft.com/office/officeart/2005/8/layout/lProcess2"/>
    <dgm:cxn modelId="{D7ED6046-1576-4FEC-9EE6-0F5B6262D940}"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sz="1600"/>
        </a:p>
      </dgm:t>
    </dgm:pt>
    <dgm:pt modelId="{D45343DF-D641-422C-9795-D496935D8D05}" type="sibTrans" cxnId="{9218BAF0-B865-4566-9C6E-88A2BCADD9BA}">
      <dgm:prSet/>
      <dgm:spPr/>
      <dgm:t>
        <a:bodyPr/>
        <a:lstStyle/>
        <a:p>
          <a:endParaRPr lang="en-US" sz="1600"/>
        </a:p>
      </dgm:t>
    </dgm:pt>
    <dgm:pt modelId="{CB2E0D75-E9DC-4294-8EC7-797DED2B21A6}">
      <dgm:prSet phldrT="[Text]" custT="1"/>
      <dgm:spPr>
        <a:solidFill>
          <a:srgbClr val="00B050"/>
        </a:solidFill>
      </dgm:spPr>
      <dgm:t>
        <a:bodyPr/>
        <a:lstStyle/>
        <a:p>
          <a:r>
            <a:rPr lang="en-US" sz="2000" dirty="0"/>
            <a:t>SMRAM</a:t>
          </a:r>
        </a:p>
        <a:p>
          <a:endParaRPr lang="en-US" sz="2000" dirty="0"/>
        </a:p>
        <a:p>
          <a:r>
            <a:rPr lang="en-US" sz="1400" b="1" dirty="0" err="1">
              <a:latin typeface="Courier New" pitchFamily="49" charset="0"/>
              <a:cs typeface="Courier New" pitchFamily="49" charset="0"/>
            </a:rPr>
            <a:t>mov</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ACPINV+x</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rax</a:t>
          </a:r>
          <a:endParaRPr lang="en-US" sz="1400" b="1" dirty="0">
            <a:latin typeface="Courier New" pitchFamily="49" charset="0"/>
            <a:cs typeface="Courier New" pitchFamily="49" charset="0"/>
          </a:endParaRPr>
        </a:p>
        <a:p>
          <a:r>
            <a:rPr lang="en-US" sz="1400" b="1" dirty="0">
              <a:latin typeface="Courier New" pitchFamily="49" charset="0"/>
              <a:cs typeface="Courier New" pitchFamily="49" charset="0"/>
            </a:rPr>
            <a:t>call *0x18(%</a:t>
          </a:r>
          <a:r>
            <a:rPr lang="en-US" sz="1400" b="1" dirty="0" err="1">
              <a:latin typeface="Courier New" pitchFamily="49" charset="0"/>
              <a:cs typeface="Courier New" pitchFamily="49" charset="0"/>
            </a:rPr>
            <a:t>rax</a:t>
          </a:r>
          <a:r>
            <a:rPr lang="en-US" sz="1400" b="1" dirty="0">
              <a:latin typeface="Courier New" pitchFamily="49" charset="0"/>
              <a:cs typeface="Courier New" pitchFamily="49" charset="0"/>
            </a:rPr>
            <a:t>)</a:t>
          </a:r>
        </a:p>
      </dgm:t>
    </dgm:pt>
    <dgm:pt modelId="{9BD86569-B300-4EDD-8709-9A5C002A8B49}" type="parTrans" cxnId="{12E914E8-F095-463F-8AF2-7996D26ECC73}">
      <dgm:prSet/>
      <dgm:spPr/>
      <dgm:t>
        <a:bodyPr/>
        <a:lstStyle/>
        <a:p>
          <a:endParaRPr lang="en-US" sz="1600"/>
        </a:p>
      </dgm:t>
    </dgm:pt>
    <dgm:pt modelId="{453A404D-EABA-4B30-9762-7BAD7871F4F0}" type="sibTrans" cxnId="{12E914E8-F095-463F-8AF2-7996D26ECC73}">
      <dgm:prSet/>
      <dgm:spPr/>
      <dgm:t>
        <a:bodyPr/>
        <a:lstStyle/>
        <a:p>
          <a:endParaRPr lang="en-US" sz="1600"/>
        </a:p>
      </dgm:t>
    </dgm:pt>
    <dgm:pt modelId="{B8BFFE7E-C84B-4B8C-8BA0-DBF65A42F044}">
      <dgm:prSet phldrT="[Text]" custT="1"/>
      <dgm:spPr>
        <a:solidFill>
          <a:srgbClr val="00B050"/>
        </a:solidFill>
      </dgm:spPr>
      <dgm:t>
        <a:bodyPr/>
        <a:lstStyle/>
        <a:p>
          <a:r>
            <a:rPr lang="en-US" sz="1800" dirty="0"/>
            <a:t>ACPI NV Area</a:t>
          </a:r>
        </a:p>
        <a:p>
          <a:endParaRPr lang="en-US" sz="1800" dirty="0"/>
        </a:p>
        <a:p>
          <a:endParaRPr lang="en-US" sz="1800" dirty="0"/>
        </a:p>
      </dgm:t>
    </dgm:pt>
    <dgm:pt modelId="{45629F59-C98D-497B-B315-51F39962A232}" type="parTrans" cxnId="{BA6040F5-069C-448A-AC29-4B5908368698}">
      <dgm:prSet/>
      <dgm:spPr/>
      <dgm:t>
        <a:bodyPr/>
        <a:lstStyle/>
        <a:p>
          <a:endParaRPr lang="en-US" sz="1600"/>
        </a:p>
      </dgm:t>
    </dgm:pt>
    <dgm:pt modelId="{964976EC-22EF-4B37-8F5C-1005ACA021D1}" type="sibTrans" cxnId="{BA6040F5-069C-448A-AC29-4B5908368698}">
      <dgm:prSet/>
      <dgm:spPr/>
      <dgm:t>
        <a:bodyPr/>
        <a:lstStyle/>
        <a:p>
          <a:endParaRPr lang="en-US" sz="16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67882" custLinFactY="-1553"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54142" custLinFactY="-10917" custLinFactNeighborX="394" custLinFactNeighborY="-100000">
        <dgm:presLayoutVars>
          <dgm:bulletEnabled val="1"/>
        </dgm:presLayoutVars>
      </dgm:prSet>
      <dgm:spPr/>
      <dgm:t>
        <a:bodyPr/>
        <a:lstStyle/>
        <a:p>
          <a:endParaRPr lang="zh-TW" altLang="en-US"/>
        </a:p>
      </dgm:t>
    </dgm:pt>
  </dgm:ptLst>
  <dgm:cxnLst>
    <dgm:cxn modelId="{02F52FDB-3A68-47B2-A5BC-B095297BEF08}" type="presOf" srcId="{B8BFFE7E-C84B-4B8C-8BA0-DBF65A42F044}" destId="{BE494EC0-CA41-4FE5-A51D-81F3756C4152}"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9A5D8A02-5875-4D0C-8407-3D793D1BE7CD}" type="presOf" srcId="{B5C5E438-D128-48CC-A1E9-E0A1DD3BF88B}" destId="{C3EC506B-D0CD-4B79-AB7A-47F738EBC6B2}" srcOrd="0" destOrd="0" presId="urn:microsoft.com/office/officeart/2005/8/layout/lProcess2"/>
    <dgm:cxn modelId="{A5B0ADEB-3AFE-4DB1-9983-FC67BBD04A59}" type="presOf" srcId="{5582A44C-3C84-4834-B298-99659775BAC5}" destId="{A87FAD9A-28AF-4542-ADA2-4DBF96AA359D}" srcOrd="0" destOrd="0" presId="urn:microsoft.com/office/officeart/2005/8/layout/lProcess2"/>
    <dgm:cxn modelId="{E3381585-6DC2-4BCE-8F37-9330F6612064}" type="presOf" srcId="{CB2E0D75-E9DC-4294-8EC7-797DED2B21A6}" destId="{5E8763AD-7086-4C5B-B1DD-CB9B6497CC6F}"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54E302C0-77F4-41AB-B66C-D61E06B3CEBC}" type="presOf" srcId="{5582A44C-3C84-4834-B298-99659775BAC5}" destId="{F484408A-3564-4C62-8AF6-F73E0AE6D5D5}" srcOrd="1" destOrd="0" presId="urn:microsoft.com/office/officeart/2005/8/layout/lProcess2"/>
    <dgm:cxn modelId="{C34BB831-2BBF-4D31-B530-1FB12A8B88AB}" type="presParOf" srcId="{C3EC506B-D0CD-4B79-AB7A-47F738EBC6B2}" destId="{D7591212-2CD3-4B3D-8601-A62DACD08F36}" srcOrd="0" destOrd="0" presId="urn:microsoft.com/office/officeart/2005/8/layout/lProcess2"/>
    <dgm:cxn modelId="{272CAAB1-7B64-4CBF-889D-315D11D13245}" type="presParOf" srcId="{D7591212-2CD3-4B3D-8601-A62DACD08F36}" destId="{A87FAD9A-28AF-4542-ADA2-4DBF96AA359D}" srcOrd="0" destOrd="0" presId="urn:microsoft.com/office/officeart/2005/8/layout/lProcess2"/>
    <dgm:cxn modelId="{C33A6CB1-76FC-4C50-960E-E3DE0613867E}" type="presParOf" srcId="{D7591212-2CD3-4B3D-8601-A62DACD08F36}" destId="{F484408A-3564-4C62-8AF6-F73E0AE6D5D5}" srcOrd="1" destOrd="0" presId="urn:microsoft.com/office/officeart/2005/8/layout/lProcess2"/>
    <dgm:cxn modelId="{6F04F1A5-7538-4DF7-871D-49C738A19906}" type="presParOf" srcId="{D7591212-2CD3-4B3D-8601-A62DACD08F36}" destId="{01B32A16-D702-43EF-9E72-C485EA6BD9B3}" srcOrd="2" destOrd="0" presId="urn:microsoft.com/office/officeart/2005/8/layout/lProcess2"/>
    <dgm:cxn modelId="{F6A1EED7-0D4E-480D-B6DC-52A42883CF67}" type="presParOf" srcId="{01B32A16-D702-43EF-9E72-C485EA6BD9B3}" destId="{EDC12B83-2F96-4275-9EAC-461BF2F42D42}" srcOrd="0" destOrd="0" presId="urn:microsoft.com/office/officeart/2005/8/layout/lProcess2"/>
    <dgm:cxn modelId="{81AC715E-2A21-4DE3-9914-24A6E097009C}" type="presParOf" srcId="{EDC12B83-2F96-4275-9EAC-461BF2F42D42}" destId="{5E8763AD-7086-4C5B-B1DD-CB9B6497CC6F}" srcOrd="0" destOrd="0" presId="urn:microsoft.com/office/officeart/2005/8/layout/lProcess2"/>
    <dgm:cxn modelId="{A19ED760-01A0-4EE6-BA4C-CC3FCAD79748}" type="presParOf" srcId="{EDC12B83-2F96-4275-9EAC-461BF2F42D42}" destId="{CF1CE187-9929-4EDC-B4C2-95D1519C026F}" srcOrd="1" destOrd="0" presId="urn:microsoft.com/office/officeart/2005/8/layout/lProcess2"/>
    <dgm:cxn modelId="{3F69E587-6DA7-4EDD-9FAF-7EC7B1769710}"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4C431AF1-BB78-410C-B777-20CCF9020D75}" type="presOf" srcId="{5582A44C-3C84-4834-B298-99659775BAC5}" destId="{F484408A-3564-4C62-8AF6-F73E0AE6D5D5}" srcOrd="1" destOrd="0" presId="urn:microsoft.com/office/officeart/2005/8/layout/lProcess2"/>
    <dgm:cxn modelId="{51B2933D-321C-4DBE-9B9F-377C68C9F831}" type="presOf" srcId="{B5C5E438-D128-48CC-A1E9-E0A1DD3BF88B}" destId="{C3EC506B-D0CD-4B79-AB7A-47F738EBC6B2}" srcOrd="0" destOrd="0" presId="urn:microsoft.com/office/officeart/2005/8/layout/lProcess2"/>
    <dgm:cxn modelId="{703B7DFD-7B10-478F-9373-796E28122241}" type="presOf" srcId="{CB2E0D75-E9DC-4294-8EC7-797DED2B21A6}" destId="{5E8763AD-7086-4C5B-B1DD-CB9B6497CC6F}" srcOrd="0" destOrd="0" presId="urn:microsoft.com/office/officeart/2005/8/layout/lProcess2"/>
    <dgm:cxn modelId="{EDA0A426-CAEE-47C7-BCF0-0FD49F991A0D}" type="presOf" srcId="{B8BFFE7E-C84B-4B8C-8BA0-DBF65A42F044}" destId="{BE494EC0-CA41-4FE5-A51D-81F3756C4152}"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8D0CEC4D-CB4B-4DFA-AB37-AE68345FA23D}" type="presOf" srcId="{5582A44C-3C84-4834-B298-99659775BAC5}" destId="{A87FAD9A-28AF-4542-ADA2-4DBF96AA359D}" srcOrd="0" destOrd="0" presId="urn:microsoft.com/office/officeart/2005/8/layout/lProcess2"/>
    <dgm:cxn modelId="{9218BAF0-B865-4566-9C6E-88A2BCADD9BA}" srcId="{B5C5E438-D128-48CC-A1E9-E0A1DD3BF88B}" destId="{5582A44C-3C84-4834-B298-99659775BAC5}" srcOrd="0" destOrd="0" parTransId="{36D5F62A-EEF9-467C-B64F-74A15B95E4A9}" sibTransId="{D45343DF-D641-422C-9795-D496935D8D05}"/>
    <dgm:cxn modelId="{12E914E8-F095-463F-8AF2-7996D26ECC73}" srcId="{5582A44C-3C84-4834-B298-99659775BAC5}" destId="{CB2E0D75-E9DC-4294-8EC7-797DED2B21A6}" srcOrd="0" destOrd="0" parTransId="{9BD86569-B300-4EDD-8709-9A5C002A8B49}" sibTransId="{453A404D-EABA-4B30-9762-7BAD7871F4F0}"/>
    <dgm:cxn modelId="{D1ACB796-22A7-4E34-810E-A61159B2141B}" type="presParOf" srcId="{C3EC506B-D0CD-4B79-AB7A-47F738EBC6B2}" destId="{D7591212-2CD3-4B3D-8601-A62DACD08F36}" srcOrd="0" destOrd="0" presId="urn:microsoft.com/office/officeart/2005/8/layout/lProcess2"/>
    <dgm:cxn modelId="{F0126E84-270D-4496-BD97-D3A2F723FD9D}" type="presParOf" srcId="{D7591212-2CD3-4B3D-8601-A62DACD08F36}" destId="{A87FAD9A-28AF-4542-ADA2-4DBF96AA359D}" srcOrd="0" destOrd="0" presId="urn:microsoft.com/office/officeart/2005/8/layout/lProcess2"/>
    <dgm:cxn modelId="{A172FC82-5892-4DC4-BD56-EF04056E22F5}" type="presParOf" srcId="{D7591212-2CD3-4B3D-8601-A62DACD08F36}" destId="{F484408A-3564-4C62-8AF6-F73E0AE6D5D5}" srcOrd="1" destOrd="0" presId="urn:microsoft.com/office/officeart/2005/8/layout/lProcess2"/>
    <dgm:cxn modelId="{C41FEA1F-4FCF-46B5-A9A1-95C15CC4691E}" type="presParOf" srcId="{D7591212-2CD3-4B3D-8601-A62DACD08F36}" destId="{01B32A16-D702-43EF-9E72-C485EA6BD9B3}" srcOrd="2" destOrd="0" presId="urn:microsoft.com/office/officeart/2005/8/layout/lProcess2"/>
    <dgm:cxn modelId="{9E43D328-163C-47B1-A921-E36EB4831D1B}" type="presParOf" srcId="{01B32A16-D702-43EF-9E72-C485EA6BD9B3}" destId="{EDC12B83-2F96-4275-9EAC-461BF2F42D42}" srcOrd="0" destOrd="0" presId="urn:microsoft.com/office/officeart/2005/8/layout/lProcess2"/>
    <dgm:cxn modelId="{FEB4BCB6-1746-4235-8B46-9D1093C735C2}" type="presParOf" srcId="{EDC12B83-2F96-4275-9EAC-461BF2F42D42}" destId="{5E8763AD-7086-4C5B-B1DD-CB9B6497CC6F}" srcOrd="0" destOrd="0" presId="urn:microsoft.com/office/officeart/2005/8/layout/lProcess2"/>
    <dgm:cxn modelId="{2E43F520-22BC-4453-95ED-F18754A42B77}" type="presParOf" srcId="{EDC12B83-2F96-4275-9EAC-461BF2F42D42}" destId="{CF1CE187-9929-4EDC-B4C2-95D1519C026F}" srcOrd="1" destOrd="0" presId="urn:microsoft.com/office/officeart/2005/8/layout/lProcess2"/>
    <dgm:cxn modelId="{DFD794E4-0470-45DD-8324-228936C000C4}"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9B6F7E21-D509-4AC9-B322-DF49620C12CC}" type="presOf" srcId="{5582A44C-3C84-4834-B298-99659775BAC5}" destId="{A87FAD9A-28AF-4542-ADA2-4DBF96AA359D}" srcOrd="0" destOrd="0" presId="urn:microsoft.com/office/officeart/2005/8/layout/lProcess2"/>
    <dgm:cxn modelId="{59D83EB7-89C0-4150-88B1-04D3E1590DB3}" type="presOf" srcId="{B5C5E438-D128-48CC-A1E9-E0A1DD3BF88B}" destId="{C3EC506B-D0CD-4B79-AB7A-47F738EBC6B2}" srcOrd="0" destOrd="0" presId="urn:microsoft.com/office/officeart/2005/8/layout/lProcess2"/>
    <dgm:cxn modelId="{35ED1DBE-2E67-4455-B579-2937B9BDC8DC}" type="presOf" srcId="{B8BFFE7E-C84B-4B8C-8BA0-DBF65A42F044}" destId="{BE494EC0-CA41-4FE5-A51D-81F3756C4152}"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7EBFAABA-F6A7-4B7F-92B5-48D59EB82AB9}" type="presOf" srcId="{CB2E0D75-E9DC-4294-8EC7-797DED2B21A6}" destId="{5E8763AD-7086-4C5B-B1DD-CB9B6497CC6F}" srcOrd="0" destOrd="0" presId="urn:microsoft.com/office/officeart/2005/8/layout/lProcess2"/>
    <dgm:cxn modelId="{A7395B94-3121-4ED1-BDE5-D1E846376A25}" type="presOf" srcId="{5582A44C-3C84-4834-B298-99659775BAC5}" destId="{F484408A-3564-4C62-8AF6-F73E0AE6D5D5}" srcOrd="1"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0EFD2523-75CF-4827-B581-916280B3F49C}" type="presParOf" srcId="{C3EC506B-D0CD-4B79-AB7A-47F738EBC6B2}" destId="{D7591212-2CD3-4B3D-8601-A62DACD08F36}" srcOrd="0" destOrd="0" presId="urn:microsoft.com/office/officeart/2005/8/layout/lProcess2"/>
    <dgm:cxn modelId="{1A923419-AF9D-41AB-82E9-876FC2AFFA88}" type="presParOf" srcId="{D7591212-2CD3-4B3D-8601-A62DACD08F36}" destId="{A87FAD9A-28AF-4542-ADA2-4DBF96AA359D}" srcOrd="0" destOrd="0" presId="urn:microsoft.com/office/officeart/2005/8/layout/lProcess2"/>
    <dgm:cxn modelId="{A9D3E13B-940D-42DB-B969-04875B078A30}" type="presParOf" srcId="{D7591212-2CD3-4B3D-8601-A62DACD08F36}" destId="{F484408A-3564-4C62-8AF6-F73E0AE6D5D5}" srcOrd="1" destOrd="0" presId="urn:microsoft.com/office/officeart/2005/8/layout/lProcess2"/>
    <dgm:cxn modelId="{D629D524-0617-46A9-8783-BCE2B792D15C}" type="presParOf" srcId="{D7591212-2CD3-4B3D-8601-A62DACD08F36}" destId="{01B32A16-D702-43EF-9E72-C485EA6BD9B3}" srcOrd="2" destOrd="0" presId="urn:microsoft.com/office/officeart/2005/8/layout/lProcess2"/>
    <dgm:cxn modelId="{452E4C9B-3EFB-40E2-AEF3-9DBEAB5016EA}" type="presParOf" srcId="{01B32A16-D702-43EF-9E72-C485EA6BD9B3}" destId="{EDC12B83-2F96-4275-9EAC-461BF2F42D42}" srcOrd="0" destOrd="0" presId="urn:microsoft.com/office/officeart/2005/8/layout/lProcess2"/>
    <dgm:cxn modelId="{96369C1D-C2F4-4783-8E8A-6D88D2A88419}" type="presParOf" srcId="{EDC12B83-2F96-4275-9EAC-461BF2F42D42}" destId="{5E8763AD-7086-4C5B-B1DD-CB9B6497CC6F}" srcOrd="0" destOrd="0" presId="urn:microsoft.com/office/officeart/2005/8/layout/lProcess2"/>
    <dgm:cxn modelId="{87C4D3D8-64F6-4530-ABEA-158CD0CCA33F}" type="presParOf" srcId="{EDC12B83-2F96-4275-9EAC-461BF2F42D42}" destId="{CF1CE187-9929-4EDC-B4C2-95D1519C026F}" srcOrd="1" destOrd="0" presId="urn:microsoft.com/office/officeart/2005/8/layout/lProcess2"/>
    <dgm:cxn modelId="{D8853AFE-98B8-4197-A082-4905CBAA008C}"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600" dirty="0"/>
            <a:t>Phys Memory</a:t>
          </a:r>
        </a:p>
      </dgm:t>
    </dgm:pt>
    <dgm:pt modelId="{36D5F62A-EEF9-467C-B64F-74A15B95E4A9}" type="parTrans" cxnId="{9218BAF0-B865-4566-9C6E-88A2BCADD9BA}">
      <dgm:prSet/>
      <dgm:spPr/>
      <dgm:t>
        <a:bodyPr/>
        <a:lstStyle/>
        <a:p>
          <a:endParaRPr lang="en-US"/>
        </a:p>
      </dgm:t>
    </dgm:pt>
    <dgm:pt modelId="{D45343DF-D641-422C-9795-D496935D8D05}" type="sibTrans" cxnId="{9218BAF0-B865-4566-9C6E-88A2BCADD9BA}">
      <dgm:prSet/>
      <dgm:spPr/>
      <dgm:t>
        <a:bodyPr/>
        <a:lstStyle/>
        <a:p>
          <a:endParaRPr lang="en-US"/>
        </a:p>
      </dgm:t>
    </dgm:pt>
    <dgm:pt modelId="{CB2E0D75-E9DC-4294-8EC7-797DED2B21A6}">
      <dgm:prSet phldrT="[Text]" custT="1"/>
      <dgm:spPr>
        <a:solidFill>
          <a:srgbClr val="00B050"/>
        </a:solidFill>
      </dgm:spPr>
      <dgm:t>
        <a:bodyPr/>
        <a:lstStyle/>
        <a:p>
          <a:r>
            <a:rPr lang="en-US" sz="2400" dirty="0"/>
            <a:t>SMRAM</a:t>
          </a:r>
        </a:p>
        <a:p>
          <a:r>
            <a:rPr lang="en-US" sz="1600" b="1" dirty="0">
              <a:latin typeface="Courier New" pitchFamily="49" charset="0"/>
              <a:cs typeface="Courier New" pitchFamily="49" charset="0"/>
            </a:rPr>
            <a:t>CALL F000:8070</a:t>
          </a:r>
        </a:p>
      </dgm:t>
    </dgm:pt>
    <dgm:pt modelId="{9BD86569-B300-4EDD-8709-9A5C002A8B49}" type="parTrans" cxnId="{12E914E8-F095-463F-8AF2-7996D26ECC73}">
      <dgm:prSet/>
      <dgm:spPr/>
      <dgm:t>
        <a:bodyPr/>
        <a:lstStyle/>
        <a:p>
          <a:endParaRPr lang="en-US"/>
        </a:p>
      </dgm:t>
    </dgm:pt>
    <dgm:pt modelId="{453A404D-EABA-4B30-9762-7BAD7871F4F0}" type="sibTrans" cxnId="{12E914E8-F095-463F-8AF2-7996D26ECC73}">
      <dgm:prSet/>
      <dgm:spPr/>
      <dgm:t>
        <a:bodyPr/>
        <a:lstStyle/>
        <a:p>
          <a:endParaRPr lang="en-US"/>
        </a:p>
      </dgm:t>
    </dgm:pt>
    <dgm:pt modelId="{B8BFFE7E-C84B-4B8C-8BA0-DBF65A42F044}">
      <dgm:prSet phldrT="[Text]"/>
      <dgm:spPr>
        <a:solidFill>
          <a:srgbClr val="00B050"/>
        </a:solidFill>
      </dgm:spPr>
      <dgm:t>
        <a:bodyPr/>
        <a:lstStyle/>
        <a:p>
          <a:r>
            <a:rPr lang="en-US" dirty="0"/>
            <a:t>Legacy BIOS Shadow</a:t>
          </a:r>
        </a:p>
        <a:p>
          <a:r>
            <a:rPr lang="en-US" dirty="0"/>
            <a:t>(F/ E-segments)</a:t>
          </a:r>
        </a:p>
        <a:p>
          <a:r>
            <a:rPr lang="en-US" dirty="0"/>
            <a:t>PA = 0xF0000</a:t>
          </a:r>
        </a:p>
        <a:p>
          <a:endParaRPr lang="en-US" dirty="0"/>
        </a:p>
        <a:p>
          <a:endParaRPr lang="en-US" dirty="0"/>
        </a:p>
      </dgm:t>
    </dgm:pt>
    <dgm:pt modelId="{45629F59-C98D-497B-B315-51F39962A232}" type="parTrans" cxnId="{BA6040F5-069C-448A-AC29-4B5908368698}">
      <dgm:prSet/>
      <dgm:spPr/>
      <dgm:t>
        <a:bodyPr/>
        <a:lstStyle/>
        <a:p>
          <a:endParaRPr lang="en-US"/>
        </a:p>
      </dgm:t>
    </dgm:pt>
    <dgm:pt modelId="{964976EC-22EF-4B37-8F5C-1005ACA021D1}" type="sibTrans" cxnId="{BA6040F5-069C-448A-AC29-4B5908368698}">
      <dgm:prSet/>
      <dgm:spPr/>
      <dgm:t>
        <a:bodyPr/>
        <a:lstStyle/>
        <a:p>
          <a:endParaRPr lang="en-US"/>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4230E720-9AFF-4A23-A9E9-67C826A6B26B}" type="presOf" srcId="{CB2E0D75-E9DC-4294-8EC7-797DED2B21A6}" destId="{5E8763AD-7086-4C5B-B1DD-CB9B6497CC6F}" srcOrd="0" destOrd="0" presId="urn:microsoft.com/office/officeart/2005/8/layout/lProcess2"/>
    <dgm:cxn modelId="{50704158-DE95-4AD4-9A1F-615CCF865527}" type="presOf" srcId="{5582A44C-3C84-4834-B298-99659775BAC5}" destId="{F484408A-3564-4C62-8AF6-F73E0AE6D5D5}" srcOrd="1"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A5F75D26-EF83-4A7F-A0FA-E99B5A060F9B}" type="presOf" srcId="{B5C5E438-D128-48CC-A1E9-E0A1DD3BF88B}" destId="{C3EC506B-D0CD-4B79-AB7A-47F738EBC6B2}" srcOrd="0" destOrd="0" presId="urn:microsoft.com/office/officeart/2005/8/layout/lProcess2"/>
    <dgm:cxn modelId="{AF45BE4F-9902-4EF6-A0B0-52D19B6537ED}" type="presOf" srcId="{5582A44C-3C84-4834-B298-99659775BAC5}" destId="{A87FAD9A-28AF-4542-ADA2-4DBF96AA359D}" srcOrd="0" destOrd="0" presId="urn:microsoft.com/office/officeart/2005/8/layout/lProcess2"/>
    <dgm:cxn modelId="{9212290D-EEE6-4B5D-A68D-516A7D276819}" type="presOf" srcId="{B8BFFE7E-C84B-4B8C-8BA0-DBF65A42F044}" destId="{BE494EC0-CA41-4FE5-A51D-81F3756C4152}" srcOrd="0" destOrd="0" presId="urn:microsoft.com/office/officeart/2005/8/layout/lProcess2"/>
    <dgm:cxn modelId="{9D097989-DEEF-434D-B684-D2EAA84D3AC6}" type="presParOf" srcId="{C3EC506B-D0CD-4B79-AB7A-47F738EBC6B2}" destId="{D7591212-2CD3-4B3D-8601-A62DACD08F36}" srcOrd="0" destOrd="0" presId="urn:microsoft.com/office/officeart/2005/8/layout/lProcess2"/>
    <dgm:cxn modelId="{EA4FC10F-5CC9-459E-A22E-208427F14516}" type="presParOf" srcId="{D7591212-2CD3-4B3D-8601-A62DACD08F36}" destId="{A87FAD9A-28AF-4542-ADA2-4DBF96AA359D}" srcOrd="0" destOrd="0" presId="urn:microsoft.com/office/officeart/2005/8/layout/lProcess2"/>
    <dgm:cxn modelId="{977E87AB-E18F-4550-A362-15084C045623}" type="presParOf" srcId="{D7591212-2CD3-4B3D-8601-A62DACD08F36}" destId="{F484408A-3564-4C62-8AF6-F73E0AE6D5D5}" srcOrd="1" destOrd="0" presId="urn:microsoft.com/office/officeart/2005/8/layout/lProcess2"/>
    <dgm:cxn modelId="{F5A9B528-0D75-48F9-A66C-65145A23E76A}" type="presParOf" srcId="{D7591212-2CD3-4B3D-8601-A62DACD08F36}" destId="{01B32A16-D702-43EF-9E72-C485EA6BD9B3}" srcOrd="2" destOrd="0" presId="urn:microsoft.com/office/officeart/2005/8/layout/lProcess2"/>
    <dgm:cxn modelId="{84C8E831-9D30-4F6E-800B-3035D2CAE953}" type="presParOf" srcId="{01B32A16-D702-43EF-9E72-C485EA6BD9B3}" destId="{EDC12B83-2F96-4275-9EAC-461BF2F42D42}" srcOrd="0" destOrd="0" presId="urn:microsoft.com/office/officeart/2005/8/layout/lProcess2"/>
    <dgm:cxn modelId="{032063E9-1DFE-43D1-8481-80B4D9DA75F3}" type="presParOf" srcId="{EDC12B83-2F96-4275-9EAC-461BF2F42D42}" destId="{5E8763AD-7086-4C5B-B1DD-CB9B6497CC6F}" srcOrd="0" destOrd="0" presId="urn:microsoft.com/office/officeart/2005/8/layout/lProcess2"/>
    <dgm:cxn modelId="{EF521DD5-9E63-4857-8E98-3CE65900FA6A}" type="presParOf" srcId="{EDC12B83-2F96-4275-9EAC-461BF2F42D42}" destId="{CF1CE187-9929-4EDC-B4C2-95D1519C026F}" srcOrd="1" destOrd="0" presId="urn:microsoft.com/office/officeart/2005/8/layout/lProcess2"/>
    <dgm:cxn modelId="{1DB72BBE-CF4A-4637-AFE2-2343A1AE8C31}"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B050"/>
        </a:solidFill>
      </dgm:spPr>
      <dgm:t>
        <a:bodyPr/>
        <a:lstStyle/>
        <a:p>
          <a:r>
            <a:rPr lang="en-US" sz="2000" dirty="0"/>
            <a:t>SMI Handlers in SMRAM</a:t>
          </a:r>
        </a:p>
        <a:p>
          <a:endParaRPr lang="en-US" sz="2000" dirty="0"/>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205115"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9218BAF0-B865-4566-9C6E-88A2BCADD9BA}" srcId="{B5C5E438-D128-48CC-A1E9-E0A1DD3BF88B}" destId="{5582A44C-3C84-4834-B298-99659775BAC5}" srcOrd="0" destOrd="0" parTransId="{36D5F62A-EEF9-467C-B64F-74A15B95E4A9}" sibTransId="{D45343DF-D641-422C-9795-D496935D8D05}"/>
    <dgm:cxn modelId="{DFA2C5C7-7A15-4D43-895C-B5B4F788B3DE}"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BE9A280C-7AA6-4FB5-83EC-98AC63567786}" type="presOf" srcId="{CB2E0D75-E9DC-4294-8EC7-797DED2B21A6}" destId="{5E8763AD-7086-4C5B-B1DD-CB9B6497CC6F}" srcOrd="0" destOrd="0" presId="urn:microsoft.com/office/officeart/2005/8/layout/lProcess2"/>
    <dgm:cxn modelId="{CCD4AB9E-4631-4D81-95BB-944BCF51D94B}" type="presOf" srcId="{5582A44C-3C84-4834-B298-99659775BAC5}" destId="{F484408A-3564-4C62-8AF6-F73E0AE6D5D5}" srcOrd="1" destOrd="0" presId="urn:microsoft.com/office/officeart/2005/8/layout/lProcess2"/>
    <dgm:cxn modelId="{AE7FA4F6-43FD-4255-8272-F9D2F5C3DB82}" type="presOf" srcId="{B8BFFE7E-C84B-4B8C-8BA0-DBF65A42F044}" destId="{BE494EC0-CA41-4FE5-A51D-81F3756C4152}" srcOrd="0" destOrd="0" presId="urn:microsoft.com/office/officeart/2005/8/layout/lProcess2"/>
    <dgm:cxn modelId="{52A346DC-28D8-45C9-B585-DE342A1D765F}" type="presOf" srcId="{B5C5E438-D128-48CC-A1E9-E0A1DD3BF88B}" destId="{C3EC506B-D0CD-4B79-AB7A-47F738EBC6B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0FDF2686-34DE-4FE6-AC29-E5504A6A7F43}" type="presParOf" srcId="{C3EC506B-D0CD-4B79-AB7A-47F738EBC6B2}" destId="{D7591212-2CD3-4B3D-8601-A62DACD08F36}" srcOrd="0" destOrd="0" presId="urn:microsoft.com/office/officeart/2005/8/layout/lProcess2"/>
    <dgm:cxn modelId="{4533A526-7CA7-41FA-8211-8170DBF12AD9}" type="presParOf" srcId="{D7591212-2CD3-4B3D-8601-A62DACD08F36}" destId="{A87FAD9A-28AF-4542-ADA2-4DBF96AA359D}" srcOrd="0" destOrd="0" presId="urn:microsoft.com/office/officeart/2005/8/layout/lProcess2"/>
    <dgm:cxn modelId="{54069B9D-6F74-4367-9C33-8F0F7290D2D7}" type="presParOf" srcId="{D7591212-2CD3-4B3D-8601-A62DACD08F36}" destId="{F484408A-3564-4C62-8AF6-F73E0AE6D5D5}" srcOrd="1" destOrd="0" presId="urn:microsoft.com/office/officeart/2005/8/layout/lProcess2"/>
    <dgm:cxn modelId="{F1B97387-6FA8-44BD-8957-FFDD7C783599}" type="presParOf" srcId="{D7591212-2CD3-4B3D-8601-A62DACD08F36}" destId="{01B32A16-D702-43EF-9E72-C485EA6BD9B3}" srcOrd="2" destOrd="0" presId="urn:microsoft.com/office/officeart/2005/8/layout/lProcess2"/>
    <dgm:cxn modelId="{ECA90ED5-2D8D-4145-9D24-95B0AB268399}" type="presParOf" srcId="{01B32A16-D702-43EF-9E72-C485EA6BD9B3}" destId="{EDC12B83-2F96-4275-9EAC-461BF2F42D42}" srcOrd="0" destOrd="0" presId="urn:microsoft.com/office/officeart/2005/8/layout/lProcess2"/>
    <dgm:cxn modelId="{39222E89-BB8D-4703-AA45-745C4104C91A}" type="presParOf" srcId="{EDC12B83-2F96-4275-9EAC-461BF2F42D42}" destId="{5E8763AD-7086-4C5B-B1DD-CB9B6497CC6F}" srcOrd="0" destOrd="0" presId="urn:microsoft.com/office/officeart/2005/8/layout/lProcess2"/>
    <dgm:cxn modelId="{A67D3B42-9ECB-4651-8DD4-1ED46E980F76}" type="presParOf" srcId="{EDC12B83-2F96-4275-9EAC-461BF2F42D42}" destId="{CF1CE187-9929-4EDC-B4C2-95D1519C026F}" srcOrd="1" destOrd="0" presId="urn:microsoft.com/office/officeart/2005/8/layout/lProcess2"/>
    <dgm:cxn modelId="{55829E41-360C-4471-B90C-0E343F037591}"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B050"/>
        </a:solidFill>
      </dgm:spPr>
      <dgm:t>
        <a:bodyPr/>
        <a:lstStyle/>
        <a:p>
          <a:r>
            <a:rPr lang="en-US" sz="2000" dirty="0"/>
            <a:t>SMI Handlers in SMRAM</a:t>
          </a:r>
        </a:p>
        <a:p>
          <a:endParaRPr lang="en-US" sz="2000" dirty="0"/>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205115" custLinFactY="-20998"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NeighborY="46996">
        <dgm:presLayoutVars>
          <dgm:bulletEnabled val="1"/>
        </dgm:presLayoutVars>
      </dgm:prSet>
      <dgm:spPr/>
      <dgm:t>
        <a:bodyPr/>
        <a:lstStyle/>
        <a:p>
          <a:endParaRPr lang="zh-TW" altLang="en-US"/>
        </a:p>
      </dgm:t>
    </dgm:pt>
  </dgm:ptLst>
  <dgm:cxnLst>
    <dgm:cxn modelId="{91356D7C-208F-416A-B4DF-C70167BB5AD9}" type="presOf" srcId="{B5C5E438-D128-48CC-A1E9-E0A1DD3BF88B}" destId="{C3EC506B-D0CD-4B79-AB7A-47F738EBC6B2}" srcOrd="0" destOrd="0" presId="urn:microsoft.com/office/officeart/2005/8/layout/lProcess2"/>
    <dgm:cxn modelId="{04B9930A-CD94-4278-8E01-237DA9F7E0FD}" type="presOf" srcId="{5582A44C-3C84-4834-B298-99659775BAC5}" destId="{F484408A-3564-4C62-8AF6-F73E0AE6D5D5}" srcOrd="1"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175C881C-E7D9-488D-8FE1-8ABED1257677}" type="presOf" srcId="{B8BFFE7E-C84B-4B8C-8BA0-DBF65A42F044}" destId="{BE494EC0-CA41-4FE5-A51D-81F3756C4152}" srcOrd="0" destOrd="0" presId="urn:microsoft.com/office/officeart/2005/8/layout/lProcess2"/>
    <dgm:cxn modelId="{5A8448F2-FF4B-465D-AEFD-A284C9830CE1}" type="presOf" srcId="{5582A44C-3C84-4834-B298-99659775BAC5}" destId="{A87FAD9A-28AF-4542-ADA2-4DBF96AA359D}"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F7CB435C-AEBE-44D6-8947-4838C9B76D15}" type="presOf" srcId="{CB2E0D75-E9DC-4294-8EC7-797DED2B21A6}" destId="{5E8763AD-7086-4C5B-B1DD-CB9B6497CC6F}" srcOrd="0" destOrd="0" presId="urn:microsoft.com/office/officeart/2005/8/layout/lProcess2"/>
    <dgm:cxn modelId="{44054A58-D483-4FA0-9504-8C174DF673D4}" type="presParOf" srcId="{C3EC506B-D0CD-4B79-AB7A-47F738EBC6B2}" destId="{D7591212-2CD3-4B3D-8601-A62DACD08F36}" srcOrd="0" destOrd="0" presId="urn:microsoft.com/office/officeart/2005/8/layout/lProcess2"/>
    <dgm:cxn modelId="{D40B37E9-A048-4AFB-88B8-F4ADA8550C87}" type="presParOf" srcId="{D7591212-2CD3-4B3D-8601-A62DACD08F36}" destId="{A87FAD9A-28AF-4542-ADA2-4DBF96AA359D}" srcOrd="0" destOrd="0" presId="urn:microsoft.com/office/officeart/2005/8/layout/lProcess2"/>
    <dgm:cxn modelId="{B41EA6D7-64DF-4678-A853-DCC56CE8D8C5}" type="presParOf" srcId="{D7591212-2CD3-4B3D-8601-A62DACD08F36}" destId="{F484408A-3564-4C62-8AF6-F73E0AE6D5D5}" srcOrd="1" destOrd="0" presId="urn:microsoft.com/office/officeart/2005/8/layout/lProcess2"/>
    <dgm:cxn modelId="{22BC6A0F-5EAF-4FC1-95B4-28A23F0169C3}" type="presParOf" srcId="{D7591212-2CD3-4B3D-8601-A62DACD08F36}" destId="{01B32A16-D702-43EF-9E72-C485EA6BD9B3}" srcOrd="2" destOrd="0" presId="urn:microsoft.com/office/officeart/2005/8/layout/lProcess2"/>
    <dgm:cxn modelId="{962D9182-64F6-4479-AAAE-412E2E563FED}" type="presParOf" srcId="{01B32A16-D702-43EF-9E72-C485EA6BD9B3}" destId="{EDC12B83-2F96-4275-9EAC-461BF2F42D42}" srcOrd="0" destOrd="0" presId="urn:microsoft.com/office/officeart/2005/8/layout/lProcess2"/>
    <dgm:cxn modelId="{F1E47272-209E-4AE7-8CAB-87C1127DA27C}" type="presParOf" srcId="{EDC12B83-2F96-4275-9EAC-461BF2F42D42}" destId="{5E8763AD-7086-4C5B-B1DD-CB9B6497CC6F}" srcOrd="0" destOrd="0" presId="urn:microsoft.com/office/officeart/2005/8/layout/lProcess2"/>
    <dgm:cxn modelId="{A0BCC7A0-CE38-4B17-92F9-A563CFE2A105}" type="presParOf" srcId="{EDC12B83-2F96-4275-9EAC-461BF2F42D42}" destId="{CF1CE187-9929-4EDC-B4C2-95D1519C026F}" srcOrd="1" destOrd="0" presId="urn:microsoft.com/office/officeart/2005/8/layout/lProcess2"/>
    <dgm:cxn modelId="{F4DC8630-601D-496F-A1EF-85F9416B60C3}"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216" custLinFactNeighborY="2668"/>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561348" custLinFactY="-109535" custLinFactNeighborY="-2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344398" custLinFactY="-9772" custLinFactNeighborX="65" custLinFactNeighborY="-100000">
        <dgm:presLayoutVars>
          <dgm:bulletEnabled val="1"/>
        </dgm:presLayoutVars>
      </dgm:prSet>
      <dgm:spPr/>
      <dgm:t>
        <a:bodyPr/>
        <a:lstStyle/>
        <a:p>
          <a:endParaRPr lang="zh-TW" altLang="en-US"/>
        </a:p>
      </dgm:t>
    </dgm:pt>
  </dgm:ptLst>
  <dgm:cxnLst>
    <dgm:cxn modelId="{9218BAF0-B865-4566-9C6E-88A2BCADD9BA}" srcId="{B5C5E438-D128-48CC-A1E9-E0A1DD3BF88B}" destId="{5582A44C-3C84-4834-B298-99659775BAC5}" srcOrd="0" destOrd="0" parTransId="{36D5F62A-EEF9-467C-B64F-74A15B95E4A9}" sibTransId="{D45343DF-D641-422C-9795-D496935D8D05}"/>
    <dgm:cxn modelId="{BA6040F5-069C-448A-AC29-4B5908368698}" srcId="{5582A44C-3C84-4834-B298-99659775BAC5}" destId="{B8BFFE7E-C84B-4B8C-8BA0-DBF65A42F044}" srcOrd="1" destOrd="0" parTransId="{45629F59-C98D-497B-B315-51F39962A232}" sibTransId="{964976EC-22EF-4B37-8F5C-1005ACA021D1}"/>
    <dgm:cxn modelId="{6075F746-1F1C-4B5C-B387-1B847FD0276B}" type="presOf" srcId="{5582A44C-3C84-4834-B298-99659775BAC5}" destId="{A87FAD9A-28AF-4542-ADA2-4DBF96AA359D}" srcOrd="0" destOrd="0" presId="urn:microsoft.com/office/officeart/2005/8/layout/lProcess2"/>
    <dgm:cxn modelId="{EE8DBF3B-C132-4253-B0B4-8D18376AD866}" type="presOf" srcId="{B8BFFE7E-C84B-4B8C-8BA0-DBF65A42F044}" destId="{BE494EC0-CA41-4FE5-A51D-81F3756C4152}" srcOrd="0" destOrd="0" presId="urn:microsoft.com/office/officeart/2005/8/layout/lProcess2"/>
    <dgm:cxn modelId="{9B628A18-D8C4-4856-B1E6-274218BF22C1}" type="presOf" srcId="{B5C5E438-D128-48CC-A1E9-E0A1DD3BF88B}" destId="{C3EC506B-D0CD-4B79-AB7A-47F738EBC6B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0BB086FB-90DA-4FBD-A5C1-683FA3FADBBF}" type="presOf" srcId="{CB2E0D75-E9DC-4294-8EC7-797DED2B21A6}" destId="{5E8763AD-7086-4C5B-B1DD-CB9B6497CC6F}" srcOrd="0" destOrd="0" presId="urn:microsoft.com/office/officeart/2005/8/layout/lProcess2"/>
    <dgm:cxn modelId="{02C87BEA-27CB-4459-B2A7-FEDF24A8BF56}" type="presOf" srcId="{5582A44C-3C84-4834-B298-99659775BAC5}" destId="{F484408A-3564-4C62-8AF6-F73E0AE6D5D5}" srcOrd="1" destOrd="0" presId="urn:microsoft.com/office/officeart/2005/8/layout/lProcess2"/>
    <dgm:cxn modelId="{A94B3EC2-AEB9-4272-8E9F-B791A4EEDED1}" type="presParOf" srcId="{C3EC506B-D0CD-4B79-AB7A-47F738EBC6B2}" destId="{D7591212-2CD3-4B3D-8601-A62DACD08F36}" srcOrd="0" destOrd="0" presId="urn:microsoft.com/office/officeart/2005/8/layout/lProcess2"/>
    <dgm:cxn modelId="{956A7D4C-C17E-4DF9-80AF-3F36FDAF9CBB}" type="presParOf" srcId="{D7591212-2CD3-4B3D-8601-A62DACD08F36}" destId="{A87FAD9A-28AF-4542-ADA2-4DBF96AA359D}" srcOrd="0" destOrd="0" presId="urn:microsoft.com/office/officeart/2005/8/layout/lProcess2"/>
    <dgm:cxn modelId="{57C689F8-A807-4190-9177-59CB7872E917}" type="presParOf" srcId="{D7591212-2CD3-4B3D-8601-A62DACD08F36}" destId="{F484408A-3564-4C62-8AF6-F73E0AE6D5D5}" srcOrd="1" destOrd="0" presId="urn:microsoft.com/office/officeart/2005/8/layout/lProcess2"/>
    <dgm:cxn modelId="{71C4B79B-5AD3-476D-A6C7-33598179DB9B}" type="presParOf" srcId="{D7591212-2CD3-4B3D-8601-A62DACD08F36}" destId="{01B32A16-D702-43EF-9E72-C485EA6BD9B3}" srcOrd="2" destOrd="0" presId="urn:microsoft.com/office/officeart/2005/8/layout/lProcess2"/>
    <dgm:cxn modelId="{3C8E286E-E2B3-4E97-8A35-C00145090A97}" type="presParOf" srcId="{01B32A16-D702-43EF-9E72-C485EA6BD9B3}" destId="{EDC12B83-2F96-4275-9EAC-461BF2F42D42}" srcOrd="0" destOrd="0" presId="urn:microsoft.com/office/officeart/2005/8/layout/lProcess2"/>
    <dgm:cxn modelId="{F7363CEF-E97B-4983-933A-12CCF175B09D}" type="presParOf" srcId="{EDC12B83-2F96-4275-9EAC-461BF2F42D42}" destId="{5E8763AD-7086-4C5B-B1DD-CB9B6497CC6F}" srcOrd="0" destOrd="0" presId="urn:microsoft.com/office/officeart/2005/8/layout/lProcess2"/>
    <dgm:cxn modelId="{BF7FBA66-75A3-46BC-B35D-62B624826A7C}" type="presParOf" srcId="{EDC12B83-2F96-4275-9EAC-461BF2F42D42}" destId="{CF1CE187-9929-4EDC-B4C2-95D1519C026F}" srcOrd="1" destOrd="0" presId="urn:microsoft.com/office/officeart/2005/8/layout/lProcess2"/>
    <dgm:cxn modelId="{60EAE3B0-9D58-470C-A517-2227DCD5C59E}"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9BD86569-B300-4EDD-8709-9A5C002A8B49}" type="parTrans" cxnId="{12E914E8-F095-463F-8AF2-7996D26ECC73}">
      <dgm:prSet/>
      <dgm:spPr/>
      <dgm:t>
        <a:bodyPr/>
        <a:lstStyle/>
        <a:p>
          <a:endParaRPr lang="en-US" sz="1400"/>
        </a:p>
      </dgm:t>
    </dgm:pt>
    <dgm:pt modelId="{453A404D-EABA-4B30-9762-7BAD7871F4F0}" type="sibTrans" cxnId="{12E914E8-F095-463F-8AF2-7996D26ECC73}">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t>
        <a:bodyPr/>
        <a:lstStyle/>
        <a:p>
          <a:endParaRPr lang="zh-TW" altLang="en-US"/>
        </a:p>
      </dgm:t>
    </dgm:pt>
  </dgm:ptLst>
  <dgm:cxnLst>
    <dgm:cxn modelId="{8BA1E3E0-F479-4A64-A441-94DCB85285C6}" type="presOf" srcId="{B5C5E438-D128-48CC-A1E9-E0A1DD3BF88B}" destId="{C3EC506B-D0CD-4B79-AB7A-47F738EBC6B2}"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D6706D46-672E-4F19-85B7-E74B723AC221}" type="presOf" srcId="{5582A44C-3C84-4834-B298-99659775BAC5}" destId="{F484408A-3564-4C62-8AF6-F73E0AE6D5D5}" srcOrd="1" destOrd="0" presId="urn:microsoft.com/office/officeart/2005/8/layout/lProcess2"/>
    <dgm:cxn modelId="{029EA295-3992-4FFD-ADC5-0306BC89202A}" type="presOf" srcId="{5582A44C-3C84-4834-B298-99659775BAC5}" destId="{A87FAD9A-28AF-4542-ADA2-4DBF96AA359D}" srcOrd="0" destOrd="0" presId="urn:microsoft.com/office/officeart/2005/8/layout/lProcess2"/>
    <dgm:cxn modelId="{1436F157-1077-4E3B-97B5-5C073875DAAF}" type="presOf" srcId="{CB2E0D75-E9DC-4294-8EC7-797DED2B21A6}" destId="{5E8763AD-7086-4C5B-B1DD-CB9B6497CC6F}"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5681F08A-7E48-47BA-8D0B-CD2B25180E01}" type="presOf" srcId="{B8BFFE7E-C84B-4B8C-8BA0-DBF65A42F044}" destId="{BE494EC0-CA41-4FE5-A51D-81F3756C4152}" srcOrd="0" destOrd="0" presId="urn:microsoft.com/office/officeart/2005/8/layout/lProcess2"/>
    <dgm:cxn modelId="{837D1AB4-8324-4536-A6EC-494A68DB5C06}" type="presParOf" srcId="{C3EC506B-D0CD-4B79-AB7A-47F738EBC6B2}" destId="{D7591212-2CD3-4B3D-8601-A62DACD08F36}" srcOrd="0" destOrd="0" presId="urn:microsoft.com/office/officeart/2005/8/layout/lProcess2"/>
    <dgm:cxn modelId="{E5908085-E9B1-4B0E-B6B4-DFF2DDDC59D0}" type="presParOf" srcId="{D7591212-2CD3-4B3D-8601-A62DACD08F36}" destId="{A87FAD9A-28AF-4542-ADA2-4DBF96AA359D}" srcOrd="0" destOrd="0" presId="urn:microsoft.com/office/officeart/2005/8/layout/lProcess2"/>
    <dgm:cxn modelId="{6B101553-9915-4140-AE53-7FE765240362}" type="presParOf" srcId="{D7591212-2CD3-4B3D-8601-A62DACD08F36}" destId="{F484408A-3564-4C62-8AF6-F73E0AE6D5D5}" srcOrd="1" destOrd="0" presId="urn:microsoft.com/office/officeart/2005/8/layout/lProcess2"/>
    <dgm:cxn modelId="{EC874A46-1BB4-48C0-AEF4-0BA32DA7EC7C}" type="presParOf" srcId="{D7591212-2CD3-4B3D-8601-A62DACD08F36}" destId="{01B32A16-D702-43EF-9E72-C485EA6BD9B3}" srcOrd="2" destOrd="0" presId="urn:microsoft.com/office/officeart/2005/8/layout/lProcess2"/>
    <dgm:cxn modelId="{BAF5522E-7C67-4BAC-90E5-9F2DB8A70703}" type="presParOf" srcId="{01B32A16-D702-43EF-9E72-C485EA6BD9B3}" destId="{EDC12B83-2F96-4275-9EAC-461BF2F42D42}" srcOrd="0" destOrd="0" presId="urn:microsoft.com/office/officeart/2005/8/layout/lProcess2"/>
    <dgm:cxn modelId="{B3608977-64FE-445F-8D9F-72E98F9F4ECB}" type="presParOf" srcId="{EDC12B83-2F96-4275-9EAC-461BF2F42D42}" destId="{5E8763AD-7086-4C5B-B1DD-CB9B6497CC6F}" srcOrd="0" destOrd="0" presId="urn:microsoft.com/office/officeart/2005/8/layout/lProcess2"/>
    <dgm:cxn modelId="{004E7052-27E2-44AB-AD97-B5FC8B6E390F}" type="presParOf" srcId="{EDC12B83-2F96-4275-9EAC-461BF2F42D42}" destId="{CF1CE187-9929-4EDC-B4C2-95D1519C026F}" srcOrd="1" destOrd="0" presId="urn:microsoft.com/office/officeart/2005/8/layout/lProcess2"/>
    <dgm:cxn modelId="{CC85F761-DEF2-42CD-982A-A0CA7A4665E6}"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5E438-D128-48CC-A1E9-E0A1DD3BF88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582A44C-3C84-4834-B298-99659775BAC5}">
      <dgm:prSet phldrT="[Text]" custT="1"/>
      <dgm:spPr/>
      <dgm:t>
        <a:bodyPr/>
        <a:lstStyle/>
        <a:p>
          <a:r>
            <a:rPr lang="en-US" sz="3200" dirty="0"/>
            <a:t>Phys Memory</a:t>
          </a:r>
        </a:p>
      </dgm:t>
    </dgm:pt>
    <dgm:pt modelId="{36D5F62A-EEF9-467C-B64F-74A15B95E4A9}" type="parTrans" cxnId="{9218BAF0-B865-4566-9C6E-88A2BCADD9BA}">
      <dgm:prSet/>
      <dgm:spPr/>
      <dgm:t>
        <a:bodyPr/>
        <a:lstStyle/>
        <a:p>
          <a:endParaRPr lang="en-US" sz="1400"/>
        </a:p>
      </dgm:t>
    </dgm:pt>
    <dgm:pt modelId="{D45343DF-D641-422C-9795-D496935D8D05}" type="sibTrans" cxnId="{9218BAF0-B865-4566-9C6E-88A2BCADD9BA}">
      <dgm:prSet/>
      <dgm:spPr/>
      <dgm:t>
        <a:bodyPr/>
        <a:lstStyle/>
        <a:p>
          <a:endParaRPr lang="en-US" sz="1400"/>
        </a:p>
      </dgm:t>
    </dgm:pt>
    <dgm:pt modelId="{B8BFFE7E-C84B-4B8C-8BA0-DBF65A42F044}">
      <dgm:prSet phldrT="[Text]" custT="1"/>
      <dgm:spPr>
        <a:solidFill>
          <a:srgbClr val="00B050"/>
        </a:solidFill>
      </dgm:spPr>
      <dgm:t>
        <a:bodyPr/>
        <a:lstStyle/>
        <a:p>
          <a:r>
            <a:rPr lang="en-US" sz="2000" dirty="0"/>
            <a:t>OS Memory</a:t>
          </a:r>
        </a:p>
        <a:p>
          <a:endParaRPr lang="en-US" sz="2000" dirty="0"/>
        </a:p>
        <a:p>
          <a:endParaRPr lang="en-US" sz="2000" dirty="0"/>
        </a:p>
      </dgm:t>
    </dgm:pt>
    <dgm:pt modelId="{45629F59-C98D-497B-B315-51F39962A232}" type="parTrans" cxnId="{BA6040F5-069C-448A-AC29-4B5908368698}">
      <dgm:prSet/>
      <dgm:spPr/>
      <dgm:t>
        <a:bodyPr/>
        <a:lstStyle/>
        <a:p>
          <a:endParaRPr lang="en-US" sz="1400"/>
        </a:p>
      </dgm:t>
    </dgm:pt>
    <dgm:pt modelId="{964976EC-22EF-4B37-8F5C-1005ACA021D1}" type="sibTrans" cxnId="{BA6040F5-069C-448A-AC29-4B5908368698}">
      <dgm:prSet/>
      <dgm:spPr/>
      <dgm:t>
        <a:bodyPr/>
        <a:lstStyle/>
        <a:p>
          <a:endParaRPr lang="en-US" sz="1400"/>
        </a:p>
      </dgm:t>
    </dgm:pt>
    <dgm:pt modelId="{CB2E0D75-E9DC-4294-8EC7-797DED2B21A6}">
      <dgm:prSet phldrT="[Text]" custT="1"/>
      <dgm:spPr>
        <a:solidFill>
          <a:srgbClr val="0070C0"/>
        </a:solidFill>
        <a:ln w="50800">
          <a:solidFill>
            <a:srgbClr val="00B050"/>
          </a:solidFill>
        </a:ln>
      </dgm:spPr>
      <dgm:t>
        <a:bodyPr/>
        <a:lstStyle/>
        <a:p>
          <a:endParaRPr lang="en-US" sz="2000" dirty="0"/>
        </a:p>
        <a:p>
          <a:endParaRPr lang="en-US" sz="2000" dirty="0"/>
        </a:p>
        <a:p>
          <a:endParaRPr lang="en-US" sz="2000" dirty="0"/>
        </a:p>
        <a:p>
          <a:r>
            <a:rPr lang="en-US" sz="2000" dirty="0"/>
            <a:t>SMI Handler</a:t>
          </a:r>
        </a:p>
      </dgm:t>
    </dgm:pt>
    <dgm:pt modelId="{453A404D-EABA-4B30-9762-7BAD7871F4F0}" type="sibTrans" cxnId="{12E914E8-F095-463F-8AF2-7996D26ECC73}">
      <dgm:prSet/>
      <dgm:spPr/>
      <dgm:t>
        <a:bodyPr/>
        <a:lstStyle/>
        <a:p>
          <a:endParaRPr lang="en-US" sz="1400"/>
        </a:p>
      </dgm:t>
    </dgm:pt>
    <dgm:pt modelId="{9BD86569-B300-4EDD-8709-9A5C002A8B49}" type="parTrans" cxnId="{12E914E8-F095-463F-8AF2-7996D26ECC73}">
      <dgm:prSet/>
      <dgm:spPr/>
      <dgm:t>
        <a:bodyPr/>
        <a:lstStyle/>
        <a:p>
          <a:endParaRPr lang="en-US" sz="1400"/>
        </a:p>
      </dgm:t>
    </dgm:pt>
    <dgm:pt modelId="{C3EC506B-D0CD-4B79-AB7A-47F738EBC6B2}" type="pres">
      <dgm:prSet presAssocID="{B5C5E438-D128-48CC-A1E9-E0A1DD3BF88B}" presName="theList" presStyleCnt="0">
        <dgm:presLayoutVars>
          <dgm:dir/>
          <dgm:animLvl val="lvl"/>
          <dgm:resizeHandles val="exact"/>
        </dgm:presLayoutVars>
      </dgm:prSet>
      <dgm:spPr/>
      <dgm:t>
        <a:bodyPr/>
        <a:lstStyle/>
        <a:p>
          <a:endParaRPr lang="zh-TW" altLang="en-US"/>
        </a:p>
      </dgm:t>
    </dgm:pt>
    <dgm:pt modelId="{D7591212-2CD3-4B3D-8601-A62DACD08F36}" type="pres">
      <dgm:prSet presAssocID="{5582A44C-3C84-4834-B298-99659775BAC5}" presName="compNode" presStyleCnt="0"/>
      <dgm:spPr/>
    </dgm:pt>
    <dgm:pt modelId="{A87FAD9A-28AF-4542-ADA2-4DBF96AA359D}" type="pres">
      <dgm:prSet presAssocID="{5582A44C-3C84-4834-B298-99659775BAC5}" presName="aNode" presStyleLbl="bgShp" presStyleIdx="0" presStyleCnt="1" custLinFactNeighborX="-18868" custLinFactNeighborY="1265"/>
      <dgm:spPr/>
      <dgm:t>
        <a:bodyPr/>
        <a:lstStyle/>
        <a:p>
          <a:endParaRPr lang="zh-TW" altLang="en-US"/>
        </a:p>
      </dgm:t>
    </dgm:pt>
    <dgm:pt modelId="{F484408A-3564-4C62-8AF6-F73E0AE6D5D5}" type="pres">
      <dgm:prSet presAssocID="{5582A44C-3C84-4834-B298-99659775BAC5}" presName="textNode" presStyleLbl="bgShp" presStyleIdx="0" presStyleCnt="1"/>
      <dgm:spPr/>
      <dgm:t>
        <a:bodyPr/>
        <a:lstStyle/>
        <a:p>
          <a:endParaRPr lang="zh-TW" altLang="en-US"/>
        </a:p>
      </dgm:t>
    </dgm:pt>
    <dgm:pt modelId="{01B32A16-D702-43EF-9E72-C485EA6BD9B3}" type="pres">
      <dgm:prSet presAssocID="{5582A44C-3C84-4834-B298-99659775BAC5}" presName="compChildNode" presStyleCnt="0"/>
      <dgm:spPr/>
    </dgm:pt>
    <dgm:pt modelId="{EDC12B83-2F96-4275-9EAC-461BF2F42D42}" type="pres">
      <dgm:prSet presAssocID="{5582A44C-3C84-4834-B298-99659775BAC5}" presName="theInnerList" presStyleCnt="0"/>
      <dgm:spPr/>
    </dgm:pt>
    <dgm:pt modelId="{5E8763AD-7086-4C5B-B1DD-CB9B6497CC6F}" type="pres">
      <dgm:prSet presAssocID="{CB2E0D75-E9DC-4294-8EC7-797DED2B21A6}" presName="childNode" presStyleLbl="node1" presStyleIdx="0" presStyleCnt="2" custScaleY="349920" custLinFactY="-74165" custLinFactNeighborY="-100000">
        <dgm:presLayoutVars>
          <dgm:bulletEnabled val="1"/>
        </dgm:presLayoutVars>
      </dgm:prSet>
      <dgm:spPr/>
      <dgm:t>
        <a:bodyPr/>
        <a:lstStyle/>
        <a:p>
          <a:endParaRPr lang="zh-TW" altLang="en-US"/>
        </a:p>
      </dgm:t>
    </dgm:pt>
    <dgm:pt modelId="{CF1CE187-9929-4EDC-B4C2-95D1519C026F}" type="pres">
      <dgm:prSet presAssocID="{CB2E0D75-E9DC-4294-8EC7-797DED2B21A6}" presName="aSpace2" presStyleCnt="0"/>
      <dgm:spPr/>
    </dgm:pt>
    <dgm:pt modelId="{BE494EC0-CA41-4FE5-A51D-81F3756C4152}" type="pres">
      <dgm:prSet presAssocID="{B8BFFE7E-C84B-4B8C-8BA0-DBF65A42F044}" presName="childNode" presStyleLbl="node1" presStyleIdx="1" presStyleCnt="2" custScaleY="203476" custLinFactY="-7766" custLinFactNeighborY="-100000">
        <dgm:presLayoutVars>
          <dgm:bulletEnabled val="1"/>
        </dgm:presLayoutVars>
      </dgm:prSet>
      <dgm:spPr/>
      <dgm:t>
        <a:bodyPr/>
        <a:lstStyle/>
        <a:p>
          <a:endParaRPr lang="zh-TW" altLang="en-US"/>
        </a:p>
      </dgm:t>
    </dgm:pt>
  </dgm:ptLst>
  <dgm:cxnLst>
    <dgm:cxn modelId="{1F115A82-B7FA-44BF-893E-93F95001E168}" type="presOf" srcId="{5582A44C-3C84-4834-B298-99659775BAC5}" destId="{A87FAD9A-28AF-4542-ADA2-4DBF96AA359D}" srcOrd="0" destOrd="0" presId="urn:microsoft.com/office/officeart/2005/8/layout/lProcess2"/>
    <dgm:cxn modelId="{BA6040F5-069C-448A-AC29-4B5908368698}" srcId="{5582A44C-3C84-4834-B298-99659775BAC5}" destId="{B8BFFE7E-C84B-4B8C-8BA0-DBF65A42F044}" srcOrd="1" destOrd="0" parTransId="{45629F59-C98D-497B-B315-51F39962A232}" sibTransId="{964976EC-22EF-4B37-8F5C-1005ACA021D1}"/>
    <dgm:cxn modelId="{9218BAF0-B865-4566-9C6E-88A2BCADD9BA}" srcId="{B5C5E438-D128-48CC-A1E9-E0A1DD3BF88B}" destId="{5582A44C-3C84-4834-B298-99659775BAC5}" srcOrd="0" destOrd="0" parTransId="{36D5F62A-EEF9-467C-B64F-74A15B95E4A9}" sibTransId="{D45343DF-D641-422C-9795-D496935D8D05}"/>
    <dgm:cxn modelId="{DAB4ECE4-9341-4EA6-BB96-6D2E9B5DFED1}" type="presOf" srcId="{5582A44C-3C84-4834-B298-99659775BAC5}" destId="{F484408A-3564-4C62-8AF6-F73E0AE6D5D5}" srcOrd="1" destOrd="0" presId="urn:microsoft.com/office/officeart/2005/8/layout/lProcess2"/>
    <dgm:cxn modelId="{26289B35-8756-42DC-82B4-AC25D43D36A8}" type="presOf" srcId="{B8BFFE7E-C84B-4B8C-8BA0-DBF65A42F044}" destId="{BE494EC0-CA41-4FE5-A51D-81F3756C4152}" srcOrd="0" destOrd="0" presId="urn:microsoft.com/office/officeart/2005/8/layout/lProcess2"/>
    <dgm:cxn modelId="{12E914E8-F095-463F-8AF2-7996D26ECC73}" srcId="{5582A44C-3C84-4834-B298-99659775BAC5}" destId="{CB2E0D75-E9DC-4294-8EC7-797DED2B21A6}" srcOrd="0" destOrd="0" parTransId="{9BD86569-B300-4EDD-8709-9A5C002A8B49}" sibTransId="{453A404D-EABA-4B30-9762-7BAD7871F4F0}"/>
    <dgm:cxn modelId="{B229775F-8644-417F-9BCA-997920FA0100}" type="presOf" srcId="{CB2E0D75-E9DC-4294-8EC7-797DED2B21A6}" destId="{5E8763AD-7086-4C5B-B1DD-CB9B6497CC6F}" srcOrd="0" destOrd="0" presId="urn:microsoft.com/office/officeart/2005/8/layout/lProcess2"/>
    <dgm:cxn modelId="{4932BC1B-1F08-48A2-9610-124A38FB0663}" type="presOf" srcId="{B5C5E438-D128-48CC-A1E9-E0A1DD3BF88B}" destId="{C3EC506B-D0CD-4B79-AB7A-47F738EBC6B2}" srcOrd="0" destOrd="0" presId="urn:microsoft.com/office/officeart/2005/8/layout/lProcess2"/>
    <dgm:cxn modelId="{23BA7D3E-FA2C-4206-A402-6E5D0E1A0A27}" type="presParOf" srcId="{C3EC506B-D0CD-4B79-AB7A-47F738EBC6B2}" destId="{D7591212-2CD3-4B3D-8601-A62DACD08F36}" srcOrd="0" destOrd="0" presId="urn:microsoft.com/office/officeart/2005/8/layout/lProcess2"/>
    <dgm:cxn modelId="{84B6A5EA-4610-4503-B38D-7E9C139CF37E}" type="presParOf" srcId="{D7591212-2CD3-4B3D-8601-A62DACD08F36}" destId="{A87FAD9A-28AF-4542-ADA2-4DBF96AA359D}" srcOrd="0" destOrd="0" presId="urn:microsoft.com/office/officeart/2005/8/layout/lProcess2"/>
    <dgm:cxn modelId="{DE0364F7-5571-408E-9BA7-E64256B8AFE0}" type="presParOf" srcId="{D7591212-2CD3-4B3D-8601-A62DACD08F36}" destId="{F484408A-3564-4C62-8AF6-F73E0AE6D5D5}" srcOrd="1" destOrd="0" presId="urn:microsoft.com/office/officeart/2005/8/layout/lProcess2"/>
    <dgm:cxn modelId="{52085CEF-499C-4F10-8FBA-82C6451B3753}" type="presParOf" srcId="{D7591212-2CD3-4B3D-8601-A62DACD08F36}" destId="{01B32A16-D702-43EF-9E72-C485EA6BD9B3}" srcOrd="2" destOrd="0" presId="urn:microsoft.com/office/officeart/2005/8/layout/lProcess2"/>
    <dgm:cxn modelId="{E0CA1456-4018-4C14-BEB6-F96F2A5FDAEE}" type="presParOf" srcId="{01B32A16-D702-43EF-9E72-C485EA6BD9B3}" destId="{EDC12B83-2F96-4275-9EAC-461BF2F42D42}" srcOrd="0" destOrd="0" presId="urn:microsoft.com/office/officeart/2005/8/layout/lProcess2"/>
    <dgm:cxn modelId="{F5208150-DDCA-4950-8009-8C625C9CA36D}" type="presParOf" srcId="{EDC12B83-2F96-4275-9EAC-461BF2F42D42}" destId="{5E8763AD-7086-4C5B-B1DD-CB9B6497CC6F}" srcOrd="0" destOrd="0" presId="urn:microsoft.com/office/officeart/2005/8/layout/lProcess2"/>
    <dgm:cxn modelId="{42FE5CD7-E23F-4F68-AE28-5317289C06D6}" type="presParOf" srcId="{EDC12B83-2F96-4275-9EAC-461BF2F42D42}" destId="{CF1CE187-9929-4EDC-B4C2-95D1519C026F}" srcOrd="1" destOrd="0" presId="urn:microsoft.com/office/officeart/2005/8/layout/lProcess2"/>
    <dgm:cxn modelId="{128E81C4-F149-41B2-A7ED-9856BC446359}" type="presParOf" srcId="{EDC12B83-2F96-4275-9EAC-461BF2F42D42}" destId="{BE494EC0-CA41-4FE5-A51D-81F3756C415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72601-DC0C-49AC-96D2-4D974F740C96}">
      <dsp:nvSpPr>
        <dsp:cNvPr id="0" name=""/>
        <dsp:cNvSpPr/>
      </dsp:nvSpPr>
      <dsp:spPr>
        <a:xfrm>
          <a:off x="147269" y="1242565"/>
          <a:ext cx="2134891" cy="703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solidFill>
                <a:sysClr val="windowText" lastClr="000000">
                  <a:hueOff val="0"/>
                  <a:satOff val="0"/>
                  <a:lumOff val="0"/>
                  <a:alphaOff val="0"/>
                </a:sysClr>
              </a:solidFill>
              <a:latin typeface="Calibri"/>
              <a:ea typeface="+mn-ea"/>
              <a:cs typeface="+mn-cs"/>
            </a:rPr>
            <a:t>Security Research </a:t>
          </a:r>
        </a:p>
      </dsp:txBody>
      <dsp:txXfrm>
        <a:off x="147269" y="1242565"/>
        <a:ext cx="2134891" cy="703543"/>
      </dsp:txXfrm>
    </dsp:sp>
    <dsp:sp modelId="{754C7D50-3931-4B9B-A524-57534E1050F6}">
      <dsp:nvSpPr>
        <dsp:cNvPr id="0" name=""/>
        <dsp:cNvSpPr/>
      </dsp:nvSpPr>
      <dsp:spPr>
        <a:xfrm>
          <a:off x="147269" y="2726097"/>
          <a:ext cx="2134891" cy="131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solidFill>
                <a:sysClr val="windowText" lastClr="000000">
                  <a:hueOff val="0"/>
                  <a:satOff val="0"/>
                  <a:lumOff val="0"/>
                  <a:alphaOff val="0"/>
                </a:sysClr>
              </a:solidFill>
              <a:latin typeface="Calibri"/>
              <a:ea typeface="+mn-ea"/>
              <a:cs typeface="+mn-cs"/>
            </a:rPr>
            <a:t>New Attacks</a:t>
          </a:r>
        </a:p>
      </dsp:txBody>
      <dsp:txXfrm>
        <a:off x="147269" y="2726097"/>
        <a:ext cx="2134891" cy="1318098"/>
      </dsp:txXfrm>
    </dsp:sp>
    <dsp:sp modelId="{DA7F49DB-869D-43A0-9FE0-14E9ACD27956}">
      <dsp:nvSpPr>
        <dsp:cNvPr id="0" name=""/>
        <dsp:cNvSpPr/>
      </dsp:nvSpPr>
      <dsp:spPr>
        <a:xfrm>
          <a:off x="144843" y="1028590"/>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3997C1C-7420-42DC-BECD-6D862744A3A9}">
      <dsp:nvSpPr>
        <dsp:cNvPr id="0" name=""/>
        <dsp:cNvSpPr/>
      </dsp:nvSpPr>
      <dsp:spPr>
        <a:xfrm>
          <a:off x="263718" y="790841"/>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4E4411B-BCBF-4E9B-8F3C-F0ED11C7BD87}">
      <dsp:nvSpPr>
        <dsp:cNvPr id="0" name=""/>
        <dsp:cNvSpPr/>
      </dsp:nvSpPr>
      <dsp:spPr>
        <a:xfrm>
          <a:off x="549017" y="838391"/>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6A207FD-BADB-4EB1-BD49-2446B643BC89}">
      <dsp:nvSpPr>
        <dsp:cNvPr id="0" name=""/>
        <dsp:cNvSpPr/>
      </dsp:nvSpPr>
      <dsp:spPr>
        <a:xfrm>
          <a:off x="786766" y="576867"/>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36975AF5-257D-4CA8-B8BD-61DB0DA9412B}">
      <dsp:nvSpPr>
        <dsp:cNvPr id="0" name=""/>
        <dsp:cNvSpPr/>
      </dsp:nvSpPr>
      <dsp:spPr>
        <a:xfrm>
          <a:off x="1095840" y="481767"/>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47D5041-6D87-422A-84A6-ED7520AE4FB8}">
      <dsp:nvSpPr>
        <dsp:cNvPr id="0" name=""/>
        <dsp:cNvSpPr/>
      </dsp:nvSpPr>
      <dsp:spPr>
        <a:xfrm>
          <a:off x="1476239" y="648192"/>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1F419D-DCA5-46B7-A16F-9A5E1BCD2157}">
      <dsp:nvSpPr>
        <dsp:cNvPr id="0" name=""/>
        <dsp:cNvSpPr/>
      </dsp:nvSpPr>
      <dsp:spPr>
        <a:xfrm>
          <a:off x="1713988" y="767066"/>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2E00F40-7909-41D4-A319-CDBB1A307F32}">
      <dsp:nvSpPr>
        <dsp:cNvPr id="0" name=""/>
        <dsp:cNvSpPr/>
      </dsp:nvSpPr>
      <dsp:spPr>
        <a:xfrm>
          <a:off x="2046838" y="1028590"/>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CC2CB9A-BA0F-44D9-BE01-A516FF33D938}">
      <dsp:nvSpPr>
        <dsp:cNvPr id="0" name=""/>
        <dsp:cNvSpPr/>
      </dsp:nvSpPr>
      <dsp:spPr>
        <a:xfrm>
          <a:off x="2189487" y="1290115"/>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F1A13A6-1FE7-435F-A055-9B7CB14C355E}">
      <dsp:nvSpPr>
        <dsp:cNvPr id="0" name=""/>
        <dsp:cNvSpPr/>
      </dsp:nvSpPr>
      <dsp:spPr>
        <a:xfrm>
          <a:off x="953191" y="790841"/>
          <a:ext cx="436682" cy="43668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1EA37E2-6F0A-4610-BE4D-A92636B6C2CD}">
      <dsp:nvSpPr>
        <dsp:cNvPr id="0" name=""/>
        <dsp:cNvSpPr/>
      </dsp:nvSpPr>
      <dsp:spPr>
        <a:xfrm>
          <a:off x="25968" y="1694289"/>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8F13B98-0AC7-480C-9B66-C701A83588E3}">
      <dsp:nvSpPr>
        <dsp:cNvPr id="0" name=""/>
        <dsp:cNvSpPr/>
      </dsp:nvSpPr>
      <dsp:spPr>
        <a:xfrm>
          <a:off x="168618" y="1908263"/>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1234514-EE09-4160-9916-F83E8A08C92F}">
      <dsp:nvSpPr>
        <dsp:cNvPr id="0" name=""/>
        <dsp:cNvSpPr/>
      </dsp:nvSpPr>
      <dsp:spPr>
        <a:xfrm>
          <a:off x="525242" y="2098462"/>
          <a:ext cx="388162" cy="38816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9325188B-80B6-4DC6-BE84-67F92E472593}">
      <dsp:nvSpPr>
        <dsp:cNvPr id="0" name=""/>
        <dsp:cNvSpPr/>
      </dsp:nvSpPr>
      <dsp:spPr>
        <a:xfrm>
          <a:off x="1024515" y="2407536"/>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62BC5BA-ADF3-498E-AC6F-92787F0D8585}">
      <dsp:nvSpPr>
        <dsp:cNvPr id="0" name=""/>
        <dsp:cNvSpPr/>
      </dsp:nvSpPr>
      <dsp:spPr>
        <a:xfrm>
          <a:off x="1119615" y="2098462"/>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99FF536D-6305-4E41-BFD0-27B84CFD5235}">
      <dsp:nvSpPr>
        <dsp:cNvPr id="0" name=""/>
        <dsp:cNvSpPr/>
      </dsp:nvSpPr>
      <dsp:spPr>
        <a:xfrm>
          <a:off x="1357365" y="2431311"/>
          <a:ext cx="169820" cy="169820"/>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F85B82A-8CAD-4583-8DF5-E44791CAC262}">
      <dsp:nvSpPr>
        <dsp:cNvPr id="0" name=""/>
        <dsp:cNvSpPr/>
      </dsp:nvSpPr>
      <dsp:spPr>
        <a:xfrm>
          <a:off x="1571339" y="2050913"/>
          <a:ext cx="388162" cy="388162"/>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564EA76-0EDB-40D1-8950-8FBC37E3DF1E}">
      <dsp:nvSpPr>
        <dsp:cNvPr id="0" name=""/>
        <dsp:cNvSpPr/>
      </dsp:nvSpPr>
      <dsp:spPr>
        <a:xfrm>
          <a:off x="2094387" y="1955813"/>
          <a:ext cx="266861" cy="266861"/>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5DBECE42-0982-4F38-B7A9-65A34218EEC2}">
      <dsp:nvSpPr>
        <dsp:cNvPr id="0" name=""/>
        <dsp:cNvSpPr/>
      </dsp:nvSpPr>
      <dsp:spPr>
        <a:xfrm>
          <a:off x="2361249" y="837996"/>
          <a:ext cx="783734" cy="1496233"/>
        </a:xfrm>
        <a:prstGeom prst="chevron">
          <a:avLst>
            <a:gd name="adj" fmla="val 62310"/>
          </a:avLst>
        </a:prstGeom>
        <a:solidFill>
          <a:srgbClr val="4F81BD">
            <a:tint val="60000"/>
            <a:hueOff val="0"/>
            <a:satOff val="0"/>
            <a:lumOff val="0"/>
            <a:alphaOff val="0"/>
          </a:srgb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0B8E7028-B35D-448A-9D63-9D722E462F45}">
      <dsp:nvSpPr>
        <dsp:cNvPr id="0" name=""/>
        <dsp:cNvSpPr/>
      </dsp:nvSpPr>
      <dsp:spPr>
        <a:xfrm>
          <a:off x="3144983" y="838722"/>
          <a:ext cx="2137456" cy="149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solidFill>
                <a:sysClr val="windowText" lastClr="000000">
                  <a:hueOff val="0"/>
                  <a:satOff val="0"/>
                  <a:lumOff val="0"/>
                  <a:alphaOff val="0"/>
                </a:sysClr>
              </a:solidFill>
              <a:latin typeface="Calibri"/>
              <a:ea typeface="+mn-ea"/>
              <a:cs typeface="+mn-cs"/>
            </a:rPr>
            <a:t>Platform Validation</a:t>
          </a:r>
        </a:p>
      </dsp:txBody>
      <dsp:txXfrm>
        <a:off x="3144983" y="838722"/>
        <a:ext cx="2137456" cy="1496219"/>
      </dsp:txXfrm>
    </dsp:sp>
    <dsp:sp modelId="{74AB08A9-737F-408D-A77F-CD2875D6E85B}">
      <dsp:nvSpPr>
        <dsp:cNvPr id="0" name=""/>
        <dsp:cNvSpPr/>
      </dsp:nvSpPr>
      <dsp:spPr>
        <a:xfrm>
          <a:off x="3144983" y="2726097"/>
          <a:ext cx="2137456" cy="131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solidFill>
                <a:sysClr val="windowText" lastClr="000000">
                  <a:hueOff val="0"/>
                  <a:satOff val="0"/>
                  <a:lumOff val="0"/>
                  <a:alphaOff val="0"/>
                </a:sysClr>
              </a:solidFill>
              <a:latin typeface="Calibri"/>
              <a:ea typeface="+mn-ea"/>
              <a:cs typeface="+mn-cs"/>
            </a:rPr>
            <a:t>Test Modules for OEMs/IBVs</a:t>
          </a:r>
        </a:p>
      </dsp:txBody>
      <dsp:txXfrm>
        <a:off x="3144983" y="2726097"/>
        <a:ext cx="2137456" cy="1318098"/>
      </dsp:txXfrm>
    </dsp:sp>
    <dsp:sp modelId="{C0C2E6E5-C003-4BA1-8E55-CE0E36D0D3D2}">
      <dsp:nvSpPr>
        <dsp:cNvPr id="0" name=""/>
        <dsp:cNvSpPr/>
      </dsp:nvSpPr>
      <dsp:spPr>
        <a:xfrm>
          <a:off x="5282440" y="837996"/>
          <a:ext cx="783734" cy="1496233"/>
        </a:xfrm>
        <a:prstGeom prst="chevron">
          <a:avLst>
            <a:gd name="adj" fmla="val 62310"/>
          </a:avLst>
        </a:prstGeom>
        <a:solidFill>
          <a:srgbClr val="4F81BD">
            <a:tint val="60000"/>
            <a:hueOff val="0"/>
            <a:satOff val="0"/>
            <a:lumOff val="0"/>
            <a:alphaOff val="0"/>
          </a:srgb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9FD02609-8860-4B36-9952-541140CD3C54}">
      <dsp:nvSpPr>
        <dsp:cNvPr id="0" name=""/>
        <dsp:cNvSpPr/>
      </dsp:nvSpPr>
      <dsp:spPr>
        <a:xfrm>
          <a:off x="6226483" y="731849"/>
          <a:ext cx="1816838" cy="1816838"/>
        </a:xfrm>
        <a:prstGeom prst="ellipse">
          <a:avLst/>
        </a:prstGeom>
        <a:solidFill>
          <a:srgbClr val="4F81BD">
            <a:hueOff val="0"/>
            <a:satOff val="0"/>
            <a:lumOff val="0"/>
            <a:alphaOff val="0"/>
          </a:srgb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sz="2300" kern="1200" dirty="0">
              <a:solidFill>
                <a:sysClr val="windowText" lastClr="000000"/>
              </a:solidFill>
              <a:latin typeface="Calibri"/>
              <a:ea typeface="+mn-ea"/>
              <a:cs typeface="+mn-cs"/>
            </a:rPr>
            <a:t>Risk Profile</a:t>
          </a:r>
        </a:p>
      </dsp:txBody>
      <dsp:txXfrm>
        <a:off x="6492553" y="997919"/>
        <a:ext cx="1284698" cy="1284698"/>
      </dsp:txXfrm>
    </dsp:sp>
    <dsp:sp modelId="{40CEB379-3757-4BC4-BABC-B896F80C97DF}">
      <dsp:nvSpPr>
        <dsp:cNvPr id="0" name=""/>
        <dsp:cNvSpPr/>
      </dsp:nvSpPr>
      <dsp:spPr>
        <a:xfrm>
          <a:off x="6066174" y="2726097"/>
          <a:ext cx="2137456" cy="131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solidFill>
                <a:sysClr val="windowText" lastClr="000000">
                  <a:hueOff val="0"/>
                  <a:satOff val="0"/>
                  <a:lumOff val="0"/>
                  <a:alphaOff val="0"/>
                </a:sysClr>
              </a:solidFill>
              <a:latin typeface="Calibri"/>
              <a:ea typeface="+mn-ea"/>
              <a:cs typeface="+mn-cs"/>
            </a:rPr>
            <a:t>End-user Risk</a:t>
          </a:r>
        </a:p>
      </dsp:txBody>
      <dsp:txXfrm>
        <a:off x="6066174" y="2726097"/>
        <a:ext cx="2137456" cy="13180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5230" y="3151309"/>
        <a:ext cx="2601318" cy="9884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a:p>
          <a:pPr lvl="0" algn="ctr" defTabSz="889000">
            <a:lnSpc>
              <a:spcPct val="90000"/>
            </a:lnSpc>
            <a:spcBef>
              <a:spcPct val="0"/>
            </a:spcBef>
            <a:spcAft>
              <a:spcPct val="35000"/>
            </a:spcAft>
          </a:pPr>
          <a:r>
            <a:rPr lang="en-US" sz="1600" kern="1200" dirty="0"/>
            <a:t>(SMRAM is not protected)</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5230" y="3151309"/>
        <a:ext cx="2601318" cy="9884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FF0000"/>
        </a:solidFill>
        <a:ln w="508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a:p>
          <a:pPr lvl="0" algn="ctr" defTabSz="889000">
            <a:lnSpc>
              <a:spcPct val="90000"/>
            </a:lnSpc>
            <a:spcBef>
              <a:spcPct val="0"/>
            </a:spcBef>
            <a:spcAft>
              <a:spcPct val="35000"/>
            </a:spcAft>
          </a:pPr>
          <a:r>
            <a:rPr lang="en-US" sz="1600" kern="1200" dirty="0"/>
            <a:t>(SMRAM is not protected)</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5230" y="3151309"/>
        <a:ext cx="2601318" cy="9884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a:t>SMRAM</a:t>
          </a:r>
        </a:p>
        <a:p>
          <a:pPr lvl="0" algn="ctr" defTabSz="1066800">
            <a:lnSpc>
              <a:spcPct val="90000"/>
            </a:lnSpc>
            <a:spcBef>
              <a:spcPct val="0"/>
            </a:spcBef>
            <a:spcAft>
              <a:spcPct val="35000"/>
            </a:spcAft>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a:t>Legacy BIOS Shadow</a:t>
          </a:r>
        </a:p>
        <a:p>
          <a:pPr lvl="0" algn="ctr" defTabSz="844550">
            <a:lnSpc>
              <a:spcPct val="90000"/>
            </a:lnSpc>
            <a:spcBef>
              <a:spcPct val="0"/>
            </a:spcBef>
            <a:spcAft>
              <a:spcPct val="35000"/>
            </a:spcAft>
          </a:pPr>
          <a:r>
            <a:rPr lang="en-US" sz="1900" kern="1200" dirty="0"/>
            <a:t>(F/ E-segments)</a:t>
          </a:r>
        </a:p>
        <a:p>
          <a:pPr lvl="0" algn="ctr" defTabSz="844550">
            <a:lnSpc>
              <a:spcPct val="90000"/>
            </a:lnSpc>
            <a:spcBef>
              <a:spcPct val="0"/>
            </a:spcBef>
            <a:spcAft>
              <a:spcPct val="35000"/>
            </a:spcAft>
          </a:pPr>
          <a:r>
            <a:rPr lang="en-US" sz="1900" kern="1200" dirty="0"/>
            <a:t>PA = 0xF0000</a:t>
          </a:r>
        </a:p>
        <a:p>
          <a:pPr lvl="0" algn="ctr" defTabSz="844550">
            <a:lnSpc>
              <a:spcPct val="90000"/>
            </a:lnSpc>
            <a:spcBef>
              <a:spcPct val="0"/>
            </a:spcBef>
            <a:spcAft>
              <a:spcPct val="35000"/>
            </a:spcAft>
          </a:pPr>
          <a:endParaRPr lang="en-US" sz="1900" kern="1200" dirty="0"/>
        </a:p>
        <a:p>
          <a:pPr lvl="0" algn="ctr" defTabSz="844550">
            <a:lnSpc>
              <a:spcPct val="90000"/>
            </a:lnSpc>
            <a:spcBef>
              <a:spcPct val="0"/>
            </a:spcBef>
            <a:spcAft>
              <a:spcPct val="35000"/>
            </a:spcAft>
          </a:pPr>
          <a:endParaRPr lang="en-US" sz="1900" kern="1200" dirty="0"/>
        </a:p>
      </dsp:txBody>
      <dsp:txXfrm>
        <a:off x="393812" y="2806868"/>
        <a:ext cx="2544153" cy="19489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52236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Phys Memory</a:t>
          </a:r>
        </a:p>
      </dsp:txBody>
      <dsp:txXfrm>
        <a:off x="0" y="0"/>
        <a:ext cx="3331779" cy="1567094"/>
      </dsp:txXfrm>
    </dsp:sp>
    <dsp:sp modelId="{5E8763AD-7086-4C5B-B1DD-CB9B6497CC6F}">
      <dsp:nvSpPr>
        <dsp:cNvPr id="0" name=""/>
        <dsp:cNvSpPr/>
      </dsp:nvSpPr>
      <dsp:spPr>
        <a:xfrm>
          <a:off x="333177" y="1149197"/>
          <a:ext cx="2665423" cy="167686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SMRAM</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1400" b="1" kern="1200" dirty="0" err="1">
              <a:latin typeface="Courier New" pitchFamily="49" charset="0"/>
              <a:cs typeface="Courier New" pitchFamily="49" charset="0"/>
            </a:rPr>
            <a:t>mov</a:t>
          </a:r>
          <a:r>
            <a:rPr lang="en-US" sz="1400" b="1" kern="1200" dirty="0">
              <a:latin typeface="Courier New" pitchFamily="49" charset="0"/>
              <a:cs typeface="Courier New" pitchFamily="49" charset="0"/>
            </a:rPr>
            <a:t> </a:t>
          </a:r>
          <a:r>
            <a:rPr lang="en-US" sz="1400" b="1" kern="1200" dirty="0" err="1">
              <a:latin typeface="Courier New" pitchFamily="49" charset="0"/>
              <a:cs typeface="Courier New" pitchFamily="49" charset="0"/>
            </a:rPr>
            <a:t>ACPINV+x</a:t>
          </a:r>
          <a:r>
            <a:rPr lang="en-US" sz="1400" b="1" kern="1200" dirty="0">
              <a:latin typeface="Courier New" pitchFamily="49" charset="0"/>
              <a:cs typeface="Courier New" pitchFamily="49" charset="0"/>
            </a:rPr>
            <a:t>, %</a:t>
          </a:r>
          <a:r>
            <a:rPr lang="en-US" sz="1400" b="1" kern="1200" dirty="0" err="1">
              <a:latin typeface="Courier New" pitchFamily="49" charset="0"/>
              <a:cs typeface="Courier New" pitchFamily="49" charset="0"/>
            </a:rPr>
            <a:t>rax</a:t>
          </a:r>
          <a:endParaRPr lang="en-US" sz="1400" b="1" kern="1200" dirty="0">
            <a:latin typeface="Courier New" pitchFamily="49" charset="0"/>
            <a:cs typeface="Courier New" pitchFamily="49" charset="0"/>
          </a:endParaRPr>
        </a:p>
        <a:p>
          <a:pPr lvl="0" algn="ctr" defTabSz="889000">
            <a:lnSpc>
              <a:spcPct val="90000"/>
            </a:lnSpc>
            <a:spcBef>
              <a:spcPct val="0"/>
            </a:spcBef>
            <a:spcAft>
              <a:spcPct val="35000"/>
            </a:spcAft>
          </a:pPr>
          <a:r>
            <a:rPr lang="en-US" sz="1400" b="1" kern="1200" dirty="0">
              <a:latin typeface="Courier New" pitchFamily="49" charset="0"/>
              <a:cs typeface="Courier New" pitchFamily="49" charset="0"/>
            </a:rPr>
            <a:t>call *0x18(%</a:t>
          </a:r>
          <a:r>
            <a:rPr lang="en-US" sz="1400" b="1" kern="1200" dirty="0" err="1">
              <a:latin typeface="Courier New" pitchFamily="49" charset="0"/>
              <a:cs typeface="Courier New" pitchFamily="49" charset="0"/>
            </a:rPr>
            <a:t>rax</a:t>
          </a:r>
          <a:r>
            <a:rPr lang="en-US" sz="1400" b="1" kern="1200" dirty="0">
              <a:latin typeface="Courier New" pitchFamily="49" charset="0"/>
              <a:cs typeface="Courier New" pitchFamily="49" charset="0"/>
            </a:rPr>
            <a:t>)</a:t>
          </a:r>
        </a:p>
      </dsp:txBody>
      <dsp:txXfrm>
        <a:off x="382291" y="1198311"/>
        <a:ext cx="2567195" cy="1578637"/>
      </dsp:txXfrm>
    </dsp:sp>
    <dsp:sp modelId="{BE494EC0-CA41-4FE5-A51D-81F3756C4152}">
      <dsp:nvSpPr>
        <dsp:cNvPr id="0" name=""/>
        <dsp:cNvSpPr/>
      </dsp:nvSpPr>
      <dsp:spPr>
        <a:xfrm>
          <a:off x="343679" y="2974788"/>
          <a:ext cx="2665423" cy="133745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t>ACPI NV Area</a:t>
          </a:r>
        </a:p>
        <a:p>
          <a:pPr lvl="0" algn="ctr" defTabSz="800100">
            <a:lnSpc>
              <a:spcPct val="90000"/>
            </a:lnSpc>
            <a:spcBef>
              <a:spcPct val="0"/>
            </a:spcBef>
            <a:spcAft>
              <a:spcPct val="35000"/>
            </a:spcAft>
          </a:pPr>
          <a:endParaRPr lang="en-US" sz="1800" kern="1200" dirty="0"/>
        </a:p>
        <a:p>
          <a:pPr lvl="0" algn="ctr" defTabSz="800100">
            <a:lnSpc>
              <a:spcPct val="90000"/>
            </a:lnSpc>
            <a:spcBef>
              <a:spcPct val="0"/>
            </a:spcBef>
            <a:spcAft>
              <a:spcPct val="35000"/>
            </a:spcAft>
          </a:pPr>
          <a:endParaRPr lang="en-US" sz="1800" kern="1200" dirty="0"/>
        </a:p>
      </dsp:txBody>
      <dsp:txXfrm>
        <a:off x="382852" y="3013961"/>
        <a:ext cx="2587077" cy="1259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a:t>SMRAM</a:t>
          </a:r>
        </a:p>
        <a:p>
          <a:pPr lvl="0" algn="ctr" defTabSz="1066800">
            <a:lnSpc>
              <a:spcPct val="90000"/>
            </a:lnSpc>
            <a:spcBef>
              <a:spcPct val="0"/>
            </a:spcBef>
            <a:spcAft>
              <a:spcPct val="35000"/>
            </a:spcAft>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a:t>Legacy BIOS Shadow</a:t>
          </a:r>
        </a:p>
        <a:p>
          <a:pPr lvl="0" algn="ctr" defTabSz="844550">
            <a:lnSpc>
              <a:spcPct val="90000"/>
            </a:lnSpc>
            <a:spcBef>
              <a:spcPct val="0"/>
            </a:spcBef>
            <a:spcAft>
              <a:spcPct val="35000"/>
            </a:spcAft>
          </a:pPr>
          <a:r>
            <a:rPr lang="en-US" sz="1900" kern="1200" dirty="0"/>
            <a:t>(F/ E-segments)</a:t>
          </a:r>
        </a:p>
        <a:p>
          <a:pPr lvl="0" algn="ctr" defTabSz="844550">
            <a:lnSpc>
              <a:spcPct val="90000"/>
            </a:lnSpc>
            <a:spcBef>
              <a:spcPct val="0"/>
            </a:spcBef>
            <a:spcAft>
              <a:spcPct val="35000"/>
            </a:spcAft>
          </a:pPr>
          <a:r>
            <a:rPr lang="en-US" sz="1900" kern="1200" dirty="0"/>
            <a:t>PA = 0xF0000</a:t>
          </a:r>
        </a:p>
        <a:p>
          <a:pPr lvl="0" algn="ctr" defTabSz="844550">
            <a:lnSpc>
              <a:spcPct val="90000"/>
            </a:lnSpc>
            <a:spcBef>
              <a:spcPct val="0"/>
            </a:spcBef>
            <a:spcAft>
              <a:spcPct val="35000"/>
            </a:spcAft>
          </a:pPr>
          <a:endParaRPr lang="en-US" sz="1900" kern="1200" dirty="0"/>
        </a:p>
        <a:p>
          <a:pPr lvl="0" algn="ctr" defTabSz="844550">
            <a:lnSpc>
              <a:spcPct val="90000"/>
            </a:lnSpc>
            <a:spcBef>
              <a:spcPct val="0"/>
            </a:spcBef>
            <a:spcAft>
              <a:spcPct val="35000"/>
            </a:spcAft>
          </a:pPr>
          <a:endParaRPr lang="en-US" sz="1900" kern="1200" dirty="0"/>
        </a:p>
      </dsp:txBody>
      <dsp:txXfrm>
        <a:off x="393812" y="2806868"/>
        <a:ext cx="2544153" cy="1948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a:t>SMRAM</a:t>
          </a:r>
        </a:p>
        <a:p>
          <a:pPr lvl="0" algn="ctr" defTabSz="1066800">
            <a:lnSpc>
              <a:spcPct val="90000"/>
            </a:lnSpc>
            <a:spcBef>
              <a:spcPct val="0"/>
            </a:spcBef>
            <a:spcAft>
              <a:spcPct val="35000"/>
            </a:spcAft>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a:t>Legacy BIOS Shadow</a:t>
          </a:r>
        </a:p>
        <a:p>
          <a:pPr lvl="0" algn="ctr" defTabSz="844550">
            <a:lnSpc>
              <a:spcPct val="90000"/>
            </a:lnSpc>
            <a:spcBef>
              <a:spcPct val="0"/>
            </a:spcBef>
            <a:spcAft>
              <a:spcPct val="35000"/>
            </a:spcAft>
          </a:pPr>
          <a:r>
            <a:rPr lang="en-US" sz="1900" kern="1200" dirty="0"/>
            <a:t>(F/ E-segments)</a:t>
          </a:r>
        </a:p>
        <a:p>
          <a:pPr lvl="0" algn="ctr" defTabSz="844550">
            <a:lnSpc>
              <a:spcPct val="90000"/>
            </a:lnSpc>
            <a:spcBef>
              <a:spcPct val="0"/>
            </a:spcBef>
            <a:spcAft>
              <a:spcPct val="35000"/>
            </a:spcAft>
          </a:pPr>
          <a:r>
            <a:rPr lang="en-US" sz="1900" kern="1200" dirty="0"/>
            <a:t>PA = 0xF0000</a:t>
          </a:r>
        </a:p>
        <a:p>
          <a:pPr lvl="0" algn="ctr" defTabSz="844550">
            <a:lnSpc>
              <a:spcPct val="90000"/>
            </a:lnSpc>
            <a:spcBef>
              <a:spcPct val="0"/>
            </a:spcBef>
            <a:spcAft>
              <a:spcPct val="35000"/>
            </a:spcAft>
          </a:pPr>
          <a:endParaRPr lang="en-US" sz="1900" kern="1200" dirty="0"/>
        </a:p>
        <a:p>
          <a:pPr lvl="0" algn="ctr" defTabSz="844550">
            <a:lnSpc>
              <a:spcPct val="90000"/>
            </a:lnSpc>
            <a:spcBef>
              <a:spcPct val="0"/>
            </a:spcBef>
            <a:spcAft>
              <a:spcPct val="35000"/>
            </a:spcAft>
          </a:pPr>
          <a:endParaRPr lang="en-US" sz="1900" kern="1200" dirty="0"/>
        </a:p>
      </dsp:txBody>
      <dsp:txXfrm>
        <a:off x="393812" y="2806868"/>
        <a:ext cx="2544153" cy="1948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993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Phys Memory</a:t>
          </a:r>
        </a:p>
      </dsp:txBody>
      <dsp:txXfrm>
        <a:off x="0" y="0"/>
        <a:ext cx="3331779" cy="1497987"/>
      </dsp:txXfrm>
    </dsp:sp>
    <dsp:sp modelId="{5E8763AD-7086-4C5B-B1DD-CB9B6497CC6F}">
      <dsp:nvSpPr>
        <dsp:cNvPr id="0" name=""/>
        <dsp:cNvSpPr/>
      </dsp:nvSpPr>
      <dsp:spPr>
        <a:xfrm>
          <a:off x="333177" y="1128543"/>
          <a:ext cx="2665423" cy="101743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lvl="0" algn="ctr" defTabSz="1066800">
            <a:lnSpc>
              <a:spcPct val="90000"/>
            </a:lnSpc>
            <a:spcBef>
              <a:spcPct val="0"/>
            </a:spcBef>
            <a:spcAft>
              <a:spcPct val="35000"/>
            </a:spcAft>
          </a:pPr>
          <a:r>
            <a:rPr lang="en-US" sz="2400" kern="1200" dirty="0"/>
            <a:t>SMRAM</a:t>
          </a:r>
        </a:p>
        <a:p>
          <a:pPr lvl="0" algn="ctr" defTabSz="1066800">
            <a:lnSpc>
              <a:spcPct val="90000"/>
            </a:lnSpc>
            <a:spcBef>
              <a:spcPct val="0"/>
            </a:spcBef>
            <a:spcAft>
              <a:spcPct val="35000"/>
            </a:spcAft>
          </a:pPr>
          <a:r>
            <a:rPr lang="en-US" sz="1600" b="1" kern="1200" dirty="0">
              <a:latin typeface="Courier New" pitchFamily="49" charset="0"/>
              <a:cs typeface="Courier New" pitchFamily="49" charset="0"/>
            </a:rPr>
            <a:t>CALL F000:8070</a:t>
          </a:r>
        </a:p>
      </dsp:txBody>
      <dsp:txXfrm>
        <a:off x="362977" y="1158343"/>
        <a:ext cx="2605823" cy="957831"/>
      </dsp:txXfrm>
    </dsp:sp>
    <dsp:sp modelId="{BE494EC0-CA41-4FE5-A51D-81F3756C4152}">
      <dsp:nvSpPr>
        <dsp:cNvPr id="0" name=""/>
        <dsp:cNvSpPr/>
      </dsp:nvSpPr>
      <dsp:spPr>
        <a:xfrm>
          <a:off x="333177" y="2746233"/>
          <a:ext cx="2665423" cy="2070229"/>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US" sz="1900" kern="1200" dirty="0"/>
            <a:t>Legacy BIOS Shadow</a:t>
          </a:r>
        </a:p>
        <a:p>
          <a:pPr lvl="0" algn="ctr" defTabSz="844550">
            <a:lnSpc>
              <a:spcPct val="90000"/>
            </a:lnSpc>
            <a:spcBef>
              <a:spcPct val="0"/>
            </a:spcBef>
            <a:spcAft>
              <a:spcPct val="35000"/>
            </a:spcAft>
          </a:pPr>
          <a:r>
            <a:rPr lang="en-US" sz="1900" kern="1200" dirty="0"/>
            <a:t>(F/ E-segments)</a:t>
          </a:r>
        </a:p>
        <a:p>
          <a:pPr lvl="0" algn="ctr" defTabSz="844550">
            <a:lnSpc>
              <a:spcPct val="90000"/>
            </a:lnSpc>
            <a:spcBef>
              <a:spcPct val="0"/>
            </a:spcBef>
            <a:spcAft>
              <a:spcPct val="35000"/>
            </a:spcAft>
          </a:pPr>
          <a:r>
            <a:rPr lang="en-US" sz="1900" kern="1200" dirty="0"/>
            <a:t>PA = 0xF0000</a:t>
          </a:r>
        </a:p>
        <a:p>
          <a:pPr lvl="0" algn="ctr" defTabSz="844550">
            <a:lnSpc>
              <a:spcPct val="90000"/>
            </a:lnSpc>
            <a:spcBef>
              <a:spcPct val="0"/>
            </a:spcBef>
            <a:spcAft>
              <a:spcPct val="35000"/>
            </a:spcAft>
          </a:pPr>
          <a:endParaRPr lang="en-US" sz="1900" kern="1200" dirty="0"/>
        </a:p>
        <a:p>
          <a:pPr lvl="0" algn="ctr" defTabSz="844550">
            <a:lnSpc>
              <a:spcPct val="90000"/>
            </a:lnSpc>
            <a:spcBef>
              <a:spcPct val="0"/>
            </a:spcBef>
            <a:spcAft>
              <a:spcPct val="35000"/>
            </a:spcAft>
          </a:pPr>
          <a:endParaRPr lang="en-US" sz="1900" kern="1200" dirty="0"/>
        </a:p>
      </dsp:txBody>
      <dsp:txXfrm>
        <a:off x="393812" y="2806868"/>
        <a:ext cx="2544153" cy="1948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31779" cy="1354802"/>
      </dsp:txXfrm>
    </dsp:sp>
    <dsp:sp modelId="{5E8763AD-7086-4C5B-B1DD-CB9B6497CC6F}">
      <dsp:nvSpPr>
        <dsp:cNvPr id="0" name=""/>
        <dsp:cNvSpPr/>
      </dsp:nvSpPr>
      <dsp:spPr>
        <a:xfrm>
          <a:off x="333177" y="1103072"/>
          <a:ext cx="2665423" cy="141998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SMI Handlers in SMRAM</a:t>
          </a:r>
        </a:p>
        <a:p>
          <a:pPr lvl="0" algn="ctr" defTabSz="889000">
            <a:lnSpc>
              <a:spcPct val="90000"/>
            </a:lnSpc>
            <a:spcBef>
              <a:spcPct val="0"/>
            </a:spcBef>
            <a:spcAft>
              <a:spcPct val="35000"/>
            </a:spcAft>
          </a:pPr>
          <a:endParaRPr lang="en-US" sz="2000" kern="1200" dirty="0"/>
        </a:p>
      </dsp:txBody>
      <dsp:txXfrm>
        <a:off x="374767" y="1144662"/>
        <a:ext cx="2582243" cy="1336801"/>
      </dsp:txXfrm>
    </dsp:sp>
    <dsp:sp modelId="{BE494EC0-CA41-4FE5-A51D-81F3756C4152}">
      <dsp:nvSpPr>
        <dsp:cNvPr id="0" name=""/>
        <dsp:cNvSpPr/>
      </dsp:nvSpPr>
      <dsp:spPr>
        <a:xfrm>
          <a:off x="333177" y="2931483"/>
          <a:ext cx="2665423" cy="1408634"/>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74434" y="2972740"/>
        <a:ext cx="2582909" cy="132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31779"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31779" cy="1354802"/>
      </dsp:txXfrm>
    </dsp:sp>
    <dsp:sp modelId="{5E8763AD-7086-4C5B-B1DD-CB9B6497CC6F}">
      <dsp:nvSpPr>
        <dsp:cNvPr id="0" name=""/>
        <dsp:cNvSpPr/>
      </dsp:nvSpPr>
      <dsp:spPr>
        <a:xfrm>
          <a:off x="333177" y="1103072"/>
          <a:ext cx="2665423" cy="1419981"/>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SMI Handlers in SMRAM</a:t>
          </a:r>
        </a:p>
        <a:p>
          <a:pPr lvl="0" algn="ctr" defTabSz="889000">
            <a:lnSpc>
              <a:spcPct val="90000"/>
            </a:lnSpc>
            <a:spcBef>
              <a:spcPct val="0"/>
            </a:spcBef>
            <a:spcAft>
              <a:spcPct val="35000"/>
            </a:spcAft>
          </a:pPr>
          <a:endParaRPr lang="en-US" sz="2000" kern="1200" dirty="0"/>
        </a:p>
      </dsp:txBody>
      <dsp:txXfrm>
        <a:off x="374767" y="1144662"/>
        <a:ext cx="2582243" cy="1336801"/>
      </dsp:txXfrm>
    </dsp:sp>
    <dsp:sp modelId="{BE494EC0-CA41-4FE5-A51D-81F3756C4152}">
      <dsp:nvSpPr>
        <dsp:cNvPr id="0" name=""/>
        <dsp:cNvSpPr/>
      </dsp:nvSpPr>
      <dsp:spPr>
        <a:xfrm>
          <a:off x="333177" y="2931483"/>
          <a:ext cx="2665423" cy="1408634"/>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74434" y="2972740"/>
        <a:ext cx="2582909" cy="13261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3253"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3253" y="0"/>
        <a:ext cx="3328525" cy="1354802"/>
      </dsp:txXfrm>
    </dsp:sp>
    <dsp:sp modelId="{5E8763AD-7086-4C5B-B1DD-CB9B6497CC6F}">
      <dsp:nvSpPr>
        <dsp:cNvPr id="0" name=""/>
        <dsp:cNvSpPr/>
      </dsp:nvSpPr>
      <dsp:spPr>
        <a:xfrm>
          <a:off x="334479" y="908424"/>
          <a:ext cx="2662820" cy="1788182"/>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dsp:txBody>
      <dsp:txXfrm>
        <a:off x="386853" y="960798"/>
        <a:ext cx="2558072" cy="1683434"/>
      </dsp:txXfrm>
    </dsp:sp>
    <dsp:sp modelId="{BE494EC0-CA41-4FE5-A51D-81F3756C4152}">
      <dsp:nvSpPr>
        <dsp:cNvPr id="0" name=""/>
        <dsp:cNvSpPr/>
      </dsp:nvSpPr>
      <dsp:spPr>
        <a:xfrm>
          <a:off x="336210" y="3112420"/>
          <a:ext cx="2662820" cy="109708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8343" y="3144553"/>
        <a:ext cx="2598554" cy="10328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5230" y="3151309"/>
        <a:ext cx="2601318" cy="9884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FAD9A-28AF-4542-ADA2-4DBF96AA359D}">
      <dsp:nvSpPr>
        <dsp:cNvPr id="0" name=""/>
        <dsp:cNvSpPr/>
      </dsp:nvSpPr>
      <dsp:spPr>
        <a:xfrm>
          <a:off x="0" y="0"/>
          <a:ext cx="3328525" cy="4516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Phys Memory</a:t>
          </a:r>
        </a:p>
      </dsp:txBody>
      <dsp:txXfrm>
        <a:off x="0" y="0"/>
        <a:ext cx="3328525" cy="1354802"/>
      </dsp:txXfrm>
    </dsp:sp>
    <dsp:sp modelId="{5E8763AD-7086-4C5B-B1DD-CB9B6497CC6F}">
      <dsp:nvSpPr>
        <dsp:cNvPr id="0" name=""/>
        <dsp:cNvSpPr/>
      </dsp:nvSpPr>
      <dsp:spPr>
        <a:xfrm>
          <a:off x="334479" y="893015"/>
          <a:ext cx="2662820" cy="1805548"/>
        </a:xfrm>
        <a:prstGeom prst="roundRect">
          <a:avLst>
            <a:gd name="adj" fmla="val 10000"/>
          </a:avLst>
        </a:prstGeom>
        <a:solidFill>
          <a:srgbClr val="0070C0"/>
        </a:solidFill>
        <a:ln w="508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SMI Handler</a:t>
          </a:r>
        </a:p>
      </dsp:txBody>
      <dsp:txXfrm>
        <a:off x="387362" y="945898"/>
        <a:ext cx="2557054" cy="1699782"/>
      </dsp:txXfrm>
    </dsp:sp>
    <dsp:sp modelId="{BE494EC0-CA41-4FE5-A51D-81F3756C4152}">
      <dsp:nvSpPr>
        <dsp:cNvPr id="0" name=""/>
        <dsp:cNvSpPr/>
      </dsp:nvSpPr>
      <dsp:spPr>
        <a:xfrm>
          <a:off x="334479" y="3120558"/>
          <a:ext cx="2662820" cy="1049913"/>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OS Memory</a:t>
          </a:r>
        </a:p>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endParaRPr lang="en-US" sz="2000" kern="1200" dirty="0"/>
        </a:p>
      </dsp:txBody>
      <dsp:txXfrm>
        <a:off x="365230" y="3151309"/>
        <a:ext cx="2601318" cy="988411"/>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C7435B-D920-40EA-B5A8-94BD75685236}" type="datetimeFigureOut">
              <a:rPr lang="en-US" smtClean="0"/>
              <a:pPr/>
              <a:t>6/3/2017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13037-7791-448C-A1F2-0416EF80352F}" type="slidenum">
              <a:rPr lang="en-US" smtClean="0"/>
              <a:pPr/>
              <a:t>‹#›</a:t>
            </a:fld>
            <a:endParaRPr lang="en-US"/>
          </a:p>
        </p:txBody>
      </p:sp>
    </p:spTree>
    <p:extLst>
      <p:ext uri="{BB962C8B-B14F-4D97-AF65-F5344CB8AC3E}">
        <p14:creationId xmlns:p14="http://schemas.microsoft.com/office/powerpoint/2010/main" val="151931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a:p>
        </p:txBody>
      </p:sp>
    </p:spTree>
    <p:extLst>
      <p:ext uri="{BB962C8B-B14F-4D97-AF65-F5344CB8AC3E}">
        <p14:creationId xmlns:p14="http://schemas.microsoft.com/office/powerpoint/2010/main" val="28616197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153</a:t>
            </a:fld>
            <a:endParaRPr lang="en-US"/>
          </a:p>
        </p:txBody>
      </p:sp>
    </p:spTree>
    <p:extLst>
      <p:ext uri="{BB962C8B-B14F-4D97-AF65-F5344CB8AC3E}">
        <p14:creationId xmlns:p14="http://schemas.microsoft.com/office/powerpoint/2010/main" val="1700830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154</a:t>
            </a:fld>
            <a:endParaRPr lang="en-US"/>
          </a:p>
        </p:txBody>
      </p:sp>
    </p:spTree>
    <p:extLst>
      <p:ext uri="{BB962C8B-B14F-4D97-AF65-F5344CB8AC3E}">
        <p14:creationId xmlns:p14="http://schemas.microsoft.com/office/powerpoint/2010/main" val="3966645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155</a:t>
            </a:fld>
            <a:endParaRPr lang="en-US"/>
          </a:p>
        </p:txBody>
      </p:sp>
    </p:spTree>
    <p:extLst>
      <p:ext uri="{BB962C8B-B14F-4D97-AF65-F5344CB8AC3E}">
        <p14:creationId xmlns:p14="http://schemas.microsoft.com/office/powerpoint/2010/main" val="25783600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156</a:t>
            </a:fld>
            <a:endParaRPr lang="en-US"/>
          </a:p>
        </p:txBody>
      </p:sp>
    </p:spTree>
    <p:extLst>
      <p:ext uri="{BB962C8B-B14F-4D97-AF65-F5344CB8AC3E}">
        <p14:creationId xmlns:p14="http://schemas.microsoft.com/office/powerpoint/2010/main" val="24822290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157</a:t>
            </a:fld>
            <a:endParaRPr lang="en-US"/>
          </a:p>
        </p:txBody>
      </p:sp>
    </p:spTree>
    <p:extLst>
      <p:ext uri="{BB962C8B-B14F-4D97-AF65-F5344CB8AC3E}">
        <p14:creationId xmlns:p14="http://schemas.microsoft.com/office/powerpoint/2010/main" val="42030474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158</a:t>
            </a:fld>
            <a:endParaRPr lang="en-US">
              <a:solidFill>
                <a:prstClr val="black"/>
              </a:solidFill>
            </a:endParaRPr>
          </a:p>
        </p:txBody>
      </p:sp>
    </p:spTree>
    <p:extLst>
      <p:ext uri="{BB962C8B-B14F-4D97-AF65-F5344CB8AC3E}">
        <p14:creationId xmlns:p14="http://schemas.microsoft.com/office/powerpoint/2010/main" val="7531968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159</a:t>
            </a:fld>
            <a:endParaRPr lang="en-US">
              <a:solidFill>
                <a:prstClr val="black"/>
              </a:solidFill>
            </a:endParaRPr>
          </a:p>
        </p:txBody>
      </p:sp>
    </p:spTree>
    <p:extLst>
      <p:ext uri="{BB962C8B-B14F-4D97-AF65-F5344CB8AC3E}">
        <p14:creationId xmlns:p14="http://schemas.microsoft.com/office/powerpoint/2010/main" val="3002352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160</a:t>
            </a:fld>
            <a:endParaRPr lang="en-US">
              <a:solidFill>
                <a:prstClr val="black"/>
              </a:solidFill>
            </a:endParaRPr>
          </a:p>
        </p:txBody>
      </p:sp>
    </p:spTree>
    <p:extLst>
      <p:ext uri="{BB962C8B-B14F-4D97-AF65-F5344CB8AC3E}">
        <p14:creationId xmlns:p14="http://schemas.microsoft.com/office/powerpoint/2010/main" val="27181810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161</a:t>
            </a:fld>
            <a:endParaRPr lang="en-US"/>
          </a:p>
        </p:txBody>
      </p:sp>
    </p:spTree>
    <p:extLst>
      <p:ext uri="{BB962C8B-B14F-4D97-AF65-F5344CB8AC3E}">
        <p14:creationId xmlns:p14="http://schemas.microsoft.com/office/powerpoint/2010/main" val="18063425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162</a:t>
            </a:fld>
            <a:endParaRPr lang="en-US"/>
          </a:p>
        </p:txBody>
      </p:sp>
    </p:spTree>
    <p:extLst>
      <p:ext uri="{BB962C8B-B14F-4D97-AF65-F5344CB8AC3E}">
        <p14:creationId xmlns:p14="http://schemas.microsoft.com/office/powerpoint/2010/main" val="363681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31</a:t>
            </a:fld>
            <a:endParaRPr lang="en-US"/>
          </a:p>
        </p:txBody>
      </p:sp>
    </p:spTree>
    <p:extLst>
      <p:ext uri="{BB962C8B-B14F-4D97-AF65-F5344CB8AC3E}">
        <p14:creationId xmlns:p14="http://schemas.microsoft.com/office/powerpoint/2010/main" val="3860783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163</a:t>
            </a:fld>
            <a:endParaRPr lang="en-US"/>
          </a:p>
        </p:txBody>
      </p:sp>
    </p:spTree>
    <p:extLst>
      <p:ext uri="{BB962C8B-B14F-4D97-AF65-F5344CB8AC3E}">
        <p14:creationId xmlns:p14="http://schemas.microsoft.com/office/powerpoint/2010/main" val="15491889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164</a:t>
            </a:fld>
            <a:endParaRPr lang="en-US"/>
          </a:p>
        </p:txBody>
      </p:sp>
    </p:spTree>
    <p:extLst>
      <p:ext uri="{BB962C8B-B14F-4D97-AF65-F5344CB8AC3E}">
        <p14:creationId xmlns:p14="http://schemas.microsoft.com/office/powerpoint/2010/main" val="37661797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166</a:t>
            </a:fld>
            <a:endParaRPr lang="en-US"/>
          </a:p>
        </p:txBody>
      </p:sp>
    </p:spTree>
    <p:extLst>
      <p:ext uri="{BB962C8B-B14F-4D97-AF65-F5344CB8AC3E}">
        <p14:creationId xmlns:p14="http://schemas.microsoft.com/office/powerpoint/2010/main" val="2746622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167</a:t>
            </a:fld>
            <a:endParaRPr lang="en-US"/>
          </a:p>
        </p:txBody>
      </p:sp>
    </p:spTree>
    <p:extLst>
      <p:ext uri="{BB962C8B-B14F-4D97-AF65-F5344CB8AC3E}">
        <p14:creationId xmlns:p14="http://schemas.microsoft.com/office/powerpoint/2010/main" val="9386191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168</a:t>
            </a:fld>
            <a:endParaRPr lang="en-US"/>
          </a:p>
        </p:txBody>
      </p:sp>
    </p:spTree>
    <p:extLst>
      <p:ext uri="{BB962C8B-B14F-4D97-AF65-F5344CB8AC3E}">
        <p14:creationId xmlns:p14="http://schemas.microsoft.com/office/powerpoint/2010/main" val="8471574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169</a:t>
            </a:fld>
            <a:endParaRPr lang="en-US"/>
          </a:p>
        </p:txBody>
      </p:sp>
    </p:spTree>
    <p:extLst>
      <p:ext uri="{BB962C8B-B14F-4D97-AF65-F5344CB8AC3E}">
        <p14:creationId xmlns:p14="http://schemas.microsoft.com/office/powerpoint/2010/main" val="3399824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16013191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171</a:t>
            </a:fld>
            <a:endParaRPr lang="en-US">
              <a:solidFill>
                <a:prstClr val="black"/>
              </a:solidFill>
            </a:endParaRPr>
          </a:p>
        </p:txBody>
      </p:sp>
    </p:spTree>
    <p:extLst>
      <p:ext uri="{BB962C8B-B14F-4D97-AF65-F5344CB8AC3E}">
        <p14:creationId xmlns:p14="http://schemas.microsoft.com/office/powerpoint/2010/main" val="21239934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172</a:t>
            </a:fld>
            <a:endParaRPr lang="en-US">
              <a:solidFill>
                <a:prstClr val="black"/>
              </a:solidFill>
            </a:endParaRPr>
          </a:p>
        </p:txBody>
      </p:sp>
    </p:spTree>
    <p:extLst>
      <p:ext uri="{BB962C8B-B14F-4D97-AF65-F5344CB8AC3E}">
        <p14:creationId xmlns:p14="http://schemas.microsoft.com/office/powerpoint/2010/main" val="26211275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173</a:t>
            </a:fld>
            <a:endParaRPr lang="en-US">
              <a:solidFill>
                <a:prstClr val="black"/>
              </a:solidFill>
            </a:endParaRPr>
          </a:p>
        </p:txBody>
      </p:sp>
    </p:spTree>
    <p:extLst>
      <p:ext uri="{BB962C8B-B14F-4D97-AF65-F5344CB8AC3E}">
        <p14:creationId xmlns:p14="http://schemas.microsoft.com/office/powerpoint/2010/main" val="414348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32</a:t>
            </a:fld>
            <a:endParaRPr lang="en-US"/>
          </a:p>
        </p:txBody>
      </p:sp>
    </p:spTree>
    <p:extLst>
      <p:ext uri="{BB962C8B-B14F-4D97-AF65-F5344CB8AC3E}">
        <p14:creationId xmlns:p14="http://schemas.microsoft.com/office/powerpoint/2010/main" val="3256650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174</a:t>
            </a:fld>
            <a:endParaRPr lang="en-US"/>
          </a:p>
        </p:txBody>
      </p:sp>
    </p:spTree>
    <p:extLst>
      <p:ext uri="{BB962C8B-B14F-4D97-AF65-F5344CB8AC3E}">
        <p14:creationId xmlns:p14="http://schemas.microsoft.com/office/powerpoint/2010/main" val="41739862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175</a:t>
            </a:fld>
            <a:endParaRPr lang="en-US"/>
          </a:p>
        </p:txBody>
      </p:sp>
    </p:spTree>
    <p:extLst>
      <p:ext uri="{BB962C8B-B14F-4D97-AF65-F5344CB8AC3E}">
        <p14:creationId xmlns:p14="http://schemas.microsoft.com/office/powerpoint/2010/main" val="38028700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176</a:t>
            </a:fld>
            <a:endParaRPr lang="en-US"/>
          </a:p>
        </p:txBody>
      </p:sp>
    </p:spTree>
    <p:extLst>
      <p:ext uri="{BB962C8B-B14F-4D97-AF65-F5344CB8AC3E}">
        <p14:creationId xmlns:p14="http://schemas.microsoft.com/office/powerpoint/2010/main" val="29583634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177</a:t>
            </a:fld>
            <a:endParaRPr lang="en-US"/>
          </a:p>
        </p:txBody>
      </p:sp>
    </p:spTree>
    <p:extLst>
      <p:ext uri="{BB962C8B-B14F-4D97-AF65-F5344CB8AC3E}">
        <p14:creationId xmlns:p14="http://schemas.microsoft.com/office/powerpoint/2010/main" val="17886275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178</a:t>
            </a:fld>
            <a:endParaRPr lang="en-US"/>
          </a:p>
        </p:txBody>
      </p:sp>
    </p:spTree>
    <p:extLst>
      <p:ext uri="{BB962C8B-B14F-4D97-AF65-F5344CB8AC3E}">
        <p14:creationId xmlns:p14="http://schemas.microsoft.com/office/powerpoint/2010/main" val="42516250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179</a:t>
            </a:fld>
            <a:endParaRPr lang="en-US"/>
          </a:p>
        </p:txBody>
      </p:sp>
    </p:spTree>
    <p:extLst>
      <p:ext uri="{BB962C8B-B14F-4D97-AF65-F5344CB8AC3E}">
        <p14:creationId xmlns:p14="http://schemas.microsoft.com/office/powerpoint/2010/main" val="6321562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184</a:t>
            </a:fld>
            <a:endParaRPr lang="en-US"/>
          </a:p>
        </p:txBody>
      </p:sp>
    </p:spTree>
    <p:extLst>
      <p:ext uri="{BB962C8B-B14F-4D97-AF65-F5344CB8AC3E}">
        <p14:creationId xmlns:p14="http://schemas.microsoft.com/office/powerpoint/2010/main" val="22074568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185</a:t>
            </a:fld>
            <a:endParaRPr lang="en-US">
              <a:solidFill>
                <a:prstClr val="black"/>
              </a:solidFill>
            </a:endParaRPr>
          </a:p>
        </p:txBody>
      </p:sp>
    </p:spTree>
    <p:extLst>
      <p:ext uri="{BB962C8B-B14F-4D97-AF65-F5344CB8AC3E}">
        <p14:creationId xmlns:p14="http://schemas.microsoft.com/office/powerpoint/2010/main" val="11549487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186</a:t>
            </a:fld>
            <a:endParaRPr lang="en-US"/>
          </a:p>
        </p:txBody>
      </p:sp>
    </p:spTree>
    <p:extLst>
      <p:ext uri="{BB962C8B-B14F-4D97-AF65-F5344CB8AC3E}">
        <p14:creationId xmlns:p14="http://schemas.microsoft.com/office/powerpoint/2010/main" val="38193161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187</a:t>
            </a:fld>
            <a:endParaRPr lang="en-US"/>
          </a:p>
        </p:txBody>
      </p:sp>
    </p:spTree>
    <p:extLst>
      <p:ext uri="{BB962C8B-B14F-4D97-AF65-F5344CB8AC3E}">
        <p14:creationId xmlns:p14="http://schemas.microsoft.com/office/powerpoint/2010/main" val="1515585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a:t>
            </a:fld>
            <a:endParaRPr lang="en-US"/>
          </a:p>
        </p:txBody>
      </p:sp>
    </p:spTree>
    <p:extLst>
      <p:ext uri="{BB962C8B-B14F-4D97-AF65-F5344CB8AC3E}">
        <p14:creationId xmlns:p14="http://schemas.microsoft.com/office/powerpoint/2010/main" val="22248725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188</a:t>
            </a:fld>
            <a:endParaRPr lang="en-US">
              <a:solidFill>
                <a:prstClr val="black"/>
              </a:solidFill>
            </a:endParaRPr>
          </a:p>
        </p:txBody>
      </p:sp>
    </p:spTree>
    <p:extLst>
      <p:ext uri="{BB962C8B-B14F-4D97-AF65-F5344CB8AC3E}">
        <p14:creationId xmlns:p14="http://schemas.microsoft.com/office/powerpoint/2010/main" val="388042355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189</a:t>
            </a:fld>
            <a:endParaRPr lang="en-US">
              <a:solidFill>
                <a:prstClr val="black"/>
              </a:solidFill>
            </a:endParaRPr>
          </a:p>
        </p:txBody>
      </p:sp>
    </p:spTree>
    <p:extLst>
      <p:ext uri="{BB962C8B-B14F-4D97-AF65-F5344CB8AC3E}">
        <p14:creationId xmlns:p14="http://schemas.microsoft.com/office/powerpoint/2010/main" val="28827556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191</a:t>
            </a:fld>
            <a:endParaRPr lang="en-US">
              <a:solidFill>
                <a:prstClr val="black"/>
              </a:solidFill>
            </a:endParaRPr>
          </a:p>
        </p:txBody>
      </p:sp>
    </p:spTree>
    <p:extLst>
      <p:ext uri="{BB962C8B-B14F-4D97-AF65-F5344CB8AC3E}">
        <p14:creationId xmlns:p14="http://schemas.microsoft.com/office/powerpoint/2010/main" val="204090074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192</a:t>
            </a:fld>
            <a:endParaRPr lang="en-US">
              <a:solidFill>
                <a:prstClr val="black"/>
              </a:solidFill>
            </a:endParaRPr>
          </a:p>
        </p:txBody>
      </p:sp>
    </p:spTree>
    <p:extLst>
      <p:ext uri="{BB962C8B-B14F-4D97-AF65-F5344CB8AC3E}">
        <p14:creationId xmlns:p14="http://schemas.microsoft.com/office/powerpoint/2010/main" val="20600038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197</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200</a:t>
            </a:fld>
            <a:endParaRPr lang="en-US">
              <a:solidFill>
                <a:prstClr val="black"/>
              </a:solidFill>
            </a:endParaRPr>
          </a:p>
        </p:txBody>
      </p:sp>
    </p:spTree>
    <p:extLst>
      <p:ext uri="{BB962C8B-B14F-4D97-AF65-F5344CB8AC3E}">
        <p14:creationId xmlns:p14="http://schemas.microsoft.com/office/powerpoint/2010/main" val="11605054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202</a:t>
            </a:fld>
            <a:endParaRPr lang="en-US">
              <a:solidFill>
                <a:prstClr val="black"/>
              </a:solidFill>
            </a:endParaRPr>
          </a:p>
        </p:txBody>
      </p:sp>
    </p:spTree>
    <p:extLst>
      <p:ext uri="{BB962C8B-B14F-4D97-AF65-F5344CB8AC3E}">
        <p14:creationId xmlns:p14="http://schemas.microsoft.com/office/powerpoint/2010/main" val="42344403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latin typeface="Calibri"/>
              </a:rPr>
              <a:pPr/>
              <a:t>205</a:t>
            </a:fld>
            <a:endParaRPr lang="en-US">
              <a:solidFill>
                <a:prstClr val="black"/>
              </a:solidFill>
              <a:latin typeface="Calibri"/>
            </a:endParaRPr>
          </a:p>
        </p:txBody>
      </p:sp>
    </p:spTree>
    <p:extLst>
      <p:ext uri="{BB962C8B-B14F-4D97-AF65-F5344CB8AC3E}">
        <p14:creationId xmlns:p14="http://schemas.microsoft.com/office/powerpoint/2010/main" val="38061581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206</a:t>
            </a:fld>
            <a:endParaRPr lang="en-US">
              <a:solidFill>
                <a:prstClr val="black"/>
              </a:solidFill>
            </a:endParaRPr>
          </a:p>
        </p:txBody>
      </p:sp>
    </p:spTree>
    <p:extLst>
      <p:ext uri="{BB962C8B-B14F-4D97-AF65-F5344CB8AC3E}">
        <p14:creationId xmlns:p14="http://schemas.microsoft.com/office/powerpoint/2010/main" val="38551913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207</a:t>
            </a:fld>
            <a:endParaRPr lang="en-US">
              <a:solidFill>
                <a:prstClr val="black"/>
              </a:solidFill>
            </a:endParaRPr>
          </a:p>
        </p:txBody>
      </p:sp>
    </p:spTree>
    <p:extLst>
      <p:ext uri="{BB962C8B-B14F-4D97-AF65-F5344CB8AC3E}">
        <p14:creationId xmlns:p14="http://schemas.microsoft.com/office/powerpoint/2010/main" val="53346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34</a:t>
            </a:fld>
            <a:endParaRPr lang="en-US"/>
          </a:p>
        </p:txBody>
      </p:sp>
    </p:spTree>
    <p:extLst>
      <p:ext uri="{BB962C8B-B14F-4D97-AF65-F5344CB8AC3E}">
        <p14:creationId xmlns:p14="http://schemas.microsoft.com/office/powerpoint/2010/main" val="11197758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208</a:t>
            </a:fld>
            <a:endParaRPr lang="en-US">
              <a:solidFill>
                <a:prstClr val="black"/>
              </a:solidFill>
            </a:endParaRPr>
          </a:p>
        </p:txBody>
      </p:sp>
    </p:spTree>
    <p:extLst>
      <p:ext uri="{BB962C8B-B14F-4D97-AF65-F5344CB8AC3E}">
        <p14:creationId xmlns:p14="http://schemas.microsoft.com/office/powerpoint/2010/main" val="31873783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209</a:t>
            </a:fld>
            <a:endParaRPr lang="en-US">
              <a:solidFill>
                <a:prstClr val="black"/>
              </a:solidFill>
            </a:endParaRPr>
          </a:p>
        </p:txBody>
      </p:sp>
    </p:spTree>
    <p:extLst>
      <p:ext uri="{BB962C8B-B14F-4D97-AF65-F5344CB8AC3E}">
        <p14:creationId xmlns:p14="http://schemas.microsoft.com/office/powerpoint/2010/main" val="40128339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211</a:t>
            </a:fld>
            <a:endParaRPr lang="en-US">
              <a:solidFill>
                <a:prstClr val="black"/>
              </a:solidFill>
            </a:endParaRPr>
          </a:p>
        </p:txBody>
      </p:sp>
    </p:spTree>
    <p:extLst>
      <p:ext uri="{BB962C8B-B14F-4D97-AF65-F5344CB8AC3E}">
        <p14:creationId xmlns:p14="http://schemas.microsoft.com/office/powerpoint/2010/main" val="8089748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212</a:t>
            </a:fld>
            <a:endParaRPr lang="en-US">
              <a:solidFill>
                <a:prstClr val="black"/>
              </a:solidFill>
            </a:endParaRPr>
          </a:p>
        </p:txBody>
      </p:sp>
    </p:spTree>
    <p:extLst>
      <p:ext uri="{BB962C8B-B14F-4D97-AF65-F5344CB8AC3E}">
        <p14:creationId xmlns:p14="http://schemas.microsoft.com/office/powerpoint/2010/main" val="27776001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213</a:t>
            </a:fld>
            <a:endParaRPr lang="en-US">
              <a:solidFill>
                <a:prstClr val="black"/>
              </a:solidFill>
            </a:endParaRPr>
          </a:p>
        </p:txBody>
      </p:sp>
    </p:spTree>
    <p:extLst>
      <p:ext uri="{BB962C8B-B14F-4D97-AF65-F5344CB8AC3E}">
        <p14:creationId xmlns:p14="http://schemas.microsoft.com/office/powerpoint/2010/main" val="20223404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214</a:t>
            </a:fld>
            <a:endParaRPr lang="en-US"/>
          </a:p>
        </p:txBody>
      </p:sp>
    </p:spTree>
    <p:extLst>
      <p:ext uri="{BB962C8B-B14F-4D97-AF65-F5344CB8AC3E}">
        <p14:creationId xmlns:p14="http://schemas.microsoft.com/office/powerpoint/2010/main" val="4449093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215</a:t>
            </a:fld>
            <a:endParaRPr lang="en-US">
              <a:solidFill>
                <a:prstClr val="black"/>
              </a:solidFill>
            </a:endParaRPr>
          </a:p>
        </p:txBody>
      </p:sp>
    </p:spTree>
    <p:extLst>
      <p:ext uri="{BB962C8B-B14F-4D97-AF65-F5344CB8AC3E}">
        <p14:creationId xmlns:p14="http://schemas.microsoft.com/office/powerpoint/2010/main" val="19588215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216</a:t>
            </a:fld>
            <a:endParaRPr lang="en-US">
              <a:solidFill>
                <a:prstClr val="black"/>
              </a:solidFill>
            </a:endParaRPr>
          </a:p>
        </p:txBody>
      </p:sp>
    </p:spTree>
    <p:extLst>
      <p:ext uri="{BB962C8B-B14F-4D97-AF65-F5344CB8AC3E}">
        <p14:creationId xmlns:p14="http://schemas.microsoft.com/office/powerpoint/2010/main" val="8021894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217</a:t>
            </a:fld>
            <a:endParaRPr lang="en-US"/>
          </a:p>
        </p:txBody>
      </p:sp>
    </p:spTree>
    <p:extLst>
      <p:ext uri="{BB962C8B-B14F-4D97-AF65-F5344CB8AC3E}">
        <p14:creationId xmlns:p14="http://schemas.microsoft.com/office/powerpoint/2010/main" val="3411084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218</a:t>
            </a:fld>
            <a:endParaRPr lang="en-US"/>
          </a:p>
        </p:txBody>
      </p:sp>
    </p:spTree>
    <p:extLst>
      <p:ext uri="{BB962C8B-B14F-4D97-AF65-F5344CB8AC3E}">
        <p14:creationId xmlns:p14="http://schemas.microsoft.com/office/powerpoint/2010/main" val="1832596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35</a:t>
            </a:fld>
            <a:endParaRPr lang="en-US"/>
          </a:p>
        </p:txBody>
      </p:sp>
    </p:spTree>
    <p:extLst>
      <p:ext uri="{BB962C8B-B14F-4D97-AF65-F5344CB8AC3E}">
        <p14:creationId xmlns:p14="http://schemas.microsoft.com/office/powerpoint/2010/main" val="6972186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220</a:t>
            </a:fld>
            <a:endParaRPr lang="en-US">
              <a:solidFill>
                <a:prstClr val="black"/>
              </a:solidFill>
            </a:endParaRPr>
          </a:p>
        </p:txBody>
      </p:sp>
    </p:spTree>
    <p:extLst>
      <p:ext uri="{BB962C8B-B14F-4D97-AF65-F5344CB8AC3E}">
        <p14:creationId xmlns:p14="http://schemas.microsoft.com/office/powerpoint/2010/main" val="41071927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221</a:t>
            </a:fld>
            <a:endParaRPr lang="en-US">
              <a:solidFill>
                <a:prstClr val="black"/>
              </a:solidFill>
            </a:endParaRPr>
          </a:p>
        </p:txBody>
      </p:sp>
    </p:spTree>
    <p:extLst>
      <p:ext uri="{BB962C8B-B14F-4D97-AF65-F5344CB8AC3E}">
        <p14:creationId xmlns:p14="http://schemas.microsoft.com/office/powerpoint/2010/main" val="39524383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222</a:t>
            </a:fld>
            <a:endParaRPr lang="en-US">
              <a:solidFill>
                <a:prstClr val="black"/>
              </a:solidFill>
            </a:endParaRPr>
          </a:p>
        </p:txBody>
      </p:sp>
    </p:spTree>
    <p:extLst>
      <p:ext uri="{BB962C8B-B14F-4D97-AF65-F5344CB8AC3E}">
        <p14:creationId xmlns:p14="http://schemas.microsoft.com/office/powerpoint/2010/main" val="35443025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223</a:t>
            </a:fld>
            <a:endParaRPr lang="en-US">
              <a:solidFill>
                <a:prstClr val="black"/>
              </a:solidFill>
            </a:endParaRPr>
          </a:p>
        </p:txBody>
      </p:sp>
    </p:spTree>
    <p:extLst>
      <p:ext uri="{BB962C8B-B14F-4D97-AF65-F5344CB8AC3E}">
        <p14:creationId xmlns:p14="http://schemas.microsoft.com/office/powerpoint/2010/main" val="21099759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224</a:t>
            </a:fld>
            <a:endParaRPr lang="en-US"/>
          </a:p>
        </p:txBody>
      </p:sp>
    </p:spTree>
    <p:extLst>
      <p:ext uri="{BB962C8B-B14F-4D97-AF65-F5344CB8AC3E}">
        <p14:creationId xmlns:p14="http://schemas.microsoft.com/office/powerpoint/2010/main" val="4262486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226</a:t>
            </a:fld>
            <a:endParaRPr lang="en-US"/>
          </a:p>
        </p:txBody>
      </p:sp>
    </p:spTree>
    <p:extLst>
      <p:ext uri="{BB962C8B-B14F-4D97-AF65-F5344CB8AC3E}">
        <p14:creationId xmlns:p14="http://schemas.microsoft.com/office/powerpoint/2010/main" val="223087556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227</a:t>
            </a:fld>
            <a:endParaRPr lang="en-US"/>
          </a:p>
        </p:txBody>
      </p:sp>
    </p:spTree>
    <p:extLst>
      <p:ext uri="{BB962C8B-B14F-4D97-AF65-F5344CB8AC3E}">
        <p14:creationId xmlns:p14="http://schemas.microsoft.com/office/powerpoint/2010/main" val="2094940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228</a:t>
            </a:fld>
            <a:endParaRPr lang="en-US"/>
          </a:p>
        </p:txBody>
      </p:sp>
    </p:spTree>
    <p:extLst>
      <p:ext uri="{BB962C8B-B14F-4D97-AF65-F5344CB8AC3E}">
        <p14:creationId xmlns:p14="http://schemas.microsoft.com/office/powerpoint/2010/main" val="27500440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229</a:t>
            </a:fld>
            <a:endParaRPr lang="en-US"/>
          </a:p>
        </p:txBody>
      </p:sp>
    </p:spTree>
    <p:extLst>
      <p:ext uri="{BB962C8B-B14F-4D97-AF65-F5344CB8AC3E}">
        <p14:creationId xmlns:p14="http://schemas.microsoft.com/office/powerpoint/2010/main" val="39569494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230</a:t>
            </a:fld>
            <a:endParaRPr lang="en-US"/>
          </a:p>
        </p:txBody>
      </p:sp>
    </p:spTree>
    <p:extLst>
      <p:ext uri="{BB962C8B-B14F-4D97-AF65-F5344CB8AC3E}">
        <p14:creationId xmlns:p14="http://schemas.microsoft.com/office/powerpoint/2010/main" val="2105450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36</a:t>
            </a:fld>
            <a:endParaRPr lang="en-US"/>
          </a:p>
        </p:txBody>
      </p:sp>
    </p:spTree>
    <p:extLst>
      <p:ext uri="{BB962C8B-B14F-4D97-AF65-F5344CB8AC3E}">
        <p14:creationId xmlns:p14="http://schemas.microsoft.com/office/powerpoint/2010/main" val="39672152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231</a:t>
            </a:fld>
            <a:endParaRPr lang="en-US"/>
          </a:p>
        </p:txBody>
      </p:sp>
    </p:spTree>
    <p:extLst>
      <p:ext uri="{BB962C8B-B14F-4D97-AF65-F5344CB8AC3E}">
        <p14:creationId xmlns:p14="http://schemas.microsoft.com/office/powerpoint/2010/main" val="194346137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233</a:t>
            </a:fld>
            <a:endParaRPr lang="en-US">
              <a:solidFill>
                <a:prstClr val="black"/>
              </a:solidFill>
            </a:endParaRPr>
          </a:p>
        </p:txBody>
      </p:sp>
    </p:spTree>
    <p:extLst>
      <p:ext uri="{BB962C8B-B14F-4D97-AF65-F5344CB8AC3E}">
        <p14:creationId xmlns:p14="http://schemas.microsoft.com/office/powerpoint/2010/main" val="8902511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234</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236</a:t>
            </a:fld>
            <a:endParaRPr lang="en-US"/>
          </a:p>
        </p:txBody>
      </p:sp>
    </p:spTree>
    <p:extLst>
      <p:ext uri="{BB962C8B-B14F-4D97-AF65-F5344CB8AC3E}">
        <p14:creationId xmlns:p14="http://schemas.microsoft.com/office/powerpoint/2010/main" val="361724644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238</a:t>
            </a:fld>
            <a:endParaRPr lang="en-US"/>
          </a:p>
        </p:txBody>
      </p:sp>
    </p:spTree>
    <p:extLst>
      <p:ext uri="{BB962C8B-B14F-4D97-AF65-F5344CB8AC3E}">
        <p14:creationId xmlns:p14="http://schemas.microsoft.com/office/powerpoint/2010/main" val="21235210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239</a:t>
            </a:fld>
            <a:endParaRPr lang="en-US"/>
          </a:p>
        </p:txBody>
      </p:sp>
    </p:spTree>
    <p:extLst>
      <p:ext uri="{BB962C8B-B14F-4D97-AF65-F5344CB8AC3E}">
        <p14:creationId xmlns:p14="http://schemas.microsoft.com/office/powerpoint/2010/main" val="37526012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241</a:t>
            </a:fld>
            <a:endParaRPr lang="en-US"/>
          </a:p>
        </p:txBody>
      </p:sp>
    </p:spTree>
    <p:extLst>
      <p:ext uri="{BB962C8B-B14F-4D97-AF65-F5344CB8AC3E}">
        <p14:creationId xmlns:p14="http://schemas.microsoft.com/office/powerpoint/2010/main" val="371358752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242</a:t>
            </a:fld>
            <a:endParaRPr lang="en-US"/>
          </a:p>
        </p:txBody>
      </p:sp>
    </p:spTree>
    <p:extLst>
      <p:ext uri="{BB962C8B-B14F-4D97-AF65-F5344CB8AC3E}">
        <p14:creationId xmlns:p14="http://schemas.microsoft.com/office/powerpoint/2010/main" val="4055157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243</a:t>
            </a:fld>
            <a:endParaRPr lang="en-US"/>
          </a:p>
        </p:txBody>
      </p:sp>
    </p:spTree>
    <p:extLst>
      <p:ext uri="{BB962C8B-B14F-4D97-AF65-F5344CB8AC3E}">
        <p14:creationId xmlns:p14="http://schemas.microsoft.com/office/powerpoint/2010/main" val="420752340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244</a:t>
            </a:fld>
            <a:endParaRPr lang="en-US"/>
          </a:p>
        </p:txBody>
      </p:sp>
    </p:spTree>
    <p:extLst>
      <p:ext uri="{BB962C8B-B14F-4D97-AF65-F5344CB8AC3E}">
        <p14:creationId xmlns:p14="http://schemas.microsoft.com/office/powerpoint/2010/main" val="3730336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37</a:t>
            </a:fld>
            <a:endParaRPr lang="en-US"/>
          </a:p>
        </p:txBody>
      </p:sp>
    </p:spTree>
    <p:extLst>
      <p:ext uri="{BB962C8B-B14F-4D97-AF65-F5344CB8AC3E}">
        <p14:creationId xmlns:p14="http://schemas.microsoft.com/office/powerpoint/2010/main" val="12460749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245</a:t>
            </a:fld>
            <a:endParaRPr lang="en-US"/>
          </a:p>
        </p:txBody>
      </p:sp>
    </p:spTree>
    <p:extLst>
      <p:ext uri="{BB962C8B-B14F-4D97-AF65-F5344CB8AC3E}">
        <p14:creationId xmlns:p14="http://schemas.microsoft.com/office/powerpoint/2010/main" val="36637130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246</a:t>
            </a:fld>
            <a:endParaRPr lang="en-US"/>
          </a:p>
        </p:txBody>
      </p:sp>
    </p:spTree>
    <p:extLst>
      <p:ext uri="{BB962C8B-B14F-4D97-AF65-F5344CB8AC3E}">
        <p14:creationId xmlns:p14="http://schemas.microsoft.com/office/powerpoint/2010/main" val="26161831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247</a:t>
            </a:fld>
            <a:endParaRPr lang="en-US"/>
          </a:p>
        </p:txBody>
      </p:sp>
    </p:spTree>
    <p:extLst>
      <p:ext uri="{BB962C8B-B14F-4D97-AF65-F5344CB8AC3E}">
        <p14:creationId xmlns:p14="http://schemas.microsoft.com/office/powerpoint/2010/main" val="244098524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248</a:t>
            </a:fld>
            <a:endParaRPr lang="en-US"/>
          </a:p>
        </p:txBody>
      </p:sp>
    </p:spTree>
    <p:extLst>
      <p:ext uri="{BB962C8B-B14F-4D97-AF65-F5344CB8AC3E}">
        <p14:creationId xmlns:p14="http://schemas.microsoft.com/office/powerpoint/2010/main" val="130977359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249</a:t>
            </a:fld>
            <a:endParaRPr lang="en-US"/>
          </a:p>
        </p:txBody>
      </p:sp>
    </p:spTree>
    <p:extLst>
      <p:ext uri="{BB962C8B-B14F-4D97-AF65-F5344CB8AC3E}">
        <p14:creationId xmlns:p14="http://schemas.microsoft.com/office/powerpoint/2010/main" val="21694549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250</a:t>
            </a:fld>
            <a:endParaRPr lang="en-US"/>
          </a:p>
        </p:txBody>
      </p:sp>
    </p:spTree>
    <p:extLst>
      <p:ext uri="{BB962C8B-B14F-4D97-AF65-F5344CB8AC3E}">
        <p14:creationId xmlns:p14="http://schemas.microsoft.com/office/powerpoint/2010/main" val="80846175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251</a:t>
            </a:fld>
            <a:endParaRPr lang="en-US"/>
          </a:p>
        </p:txBody>
      </p:sp>
    </p:spTree>
    <p:extLst>
      <p:ext uri="{BB962C8B-B14F-4D97-AF65-F5344CB8AC3E}">
        <p14:creationId xmlns:p14="http://schemas.microsoft.com/office/powerpoint/2010/main" val="375458509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252</a:t>
            </a:fld>
            <a:endParaRPr lang="en-US"/>
          </a:p>
        </p:txBody>
      </p:sp>
    </p:spTree>
    <p:extLst>
      <p:ext uri="{BB962C8B-B14F-4D97-AF65-F5344CB8AC3E}">
        <p14:creationId xmlns:p14="http://schemas.microsoft.com/office/powerpoint/2010/main" val="74519126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253</a:t>
            </a:fld>
            <a:endParaRPr lang="en-US"/>
          </a:p>
        </p:txBody>
      </p:sp>
    </p:spTree>
    <p:extLst>
      <p:ext uri="{BB962C8B-B14F-4D97-AF65-F5344CB8AC3E}">
        <p14:creationId xmlns:p14="http://schemas.microsoft.com/office/powerpoint/2010/main" val="38079917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254</a:t>
            </a:fld>
            <a:endParaRPr lang="en-US"/>
          </a:p>
        </p:txBody>
      </p:sp>
    </p:spTree>
    <p:extLst>
      <p:ext uri="{BB962C8B-B14F-4D97-AF65-F5344CB8AC3E}">
        <p14:creationId xmlns:p14="http://schemas.microsoft.com/office/powerpoint/2010/main" val="390819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951560-EC66-43D5-9E20-3BF7C808E1ED}"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5333410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255</a:t>
            </a:fld>
            <a:endParaRPr lang="en-US"/>
          </a:p>
        </p:txBody>
      </p:sp>
    </p:spTree>
    <p:extLst>
      <p:ext uri="{BB962C8B-B14F-4D97-AF65-F5344CB8AC3E}">
        <p14:creationId xmlns:p14="http://schemas.microsoft.com/office/powerpoint/2010/main" val="77325020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256</a:t>
            </a:fld>
            <a:endParaRPr lang="en-US"/>
          </a:p>
        </p:txBody>
      </p:sp>
    </p:spTree>
    <p:extLst>
      <p:ext uri="{BB962C8B-B14F-4D97-AF65-F5344CB8AC3E}">
        <p14:creationId xmlns:p14="http://schemas.microsoft.com/office/powerpoint/2010/main" val="11426769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257</a:t>
            </a:fld>
            <a:endParaRPr lang="en-US"/>
          </a:p>
        </p:txBody>
      </p:sp>
    </p:spTree>
    <p:extLst>
      <p:ext uri="{BB962C8B-B14F-4D97-AF65-F5344CB8AC3E}">
        <p14:creationId xmlns:p14="http://schemas.microsoft.com/office/powerpoint/2010/main" val="1183568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259</a:t>
            </a:fld>
            <a:endParaRPr lang="en-US"/>
          </a:p>
        </p:txBody>
      </p:sp>
    </p:spTree>
    <p:extLst>
      <p:ext uri="{BB962C8B-B14F-4D97-AF65-F5344CB8AC3E}">
        <p14:creationId xmlns:p14="http://schemas.microsoft.com/office/powerpoint/2010/main" val="33306002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260</a:t>
            </a:fld>
            <a:endParaRPr lang="en-US"/>
          </a:p>
        </p:txBody>
      </p:sp>
    </p:spTree>
    <p:extLst>
      <p:ext uri="{BB962C8B-B14F-4D97-AF65-F5344CB8AC3E}">
        <p14:creationId xmlns:p14="http://schemas.microsoft.com/office/powerpoint/2010/main" val="31461244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261</a:t>
            </a:fld>
            <a:endParaRPr lang="en-US"/>
          </a:p>
        </p:txBody>
      </p:sp>
    </p:spTree>
    <p:extLst>
      <p:ext uri="{BB962C8B-B14F-4D97-AF65-F5344CB8AC3E}">
        <p14:creationId xmlns:p14="http://schemas.microsoft.com/office/powerpoint/2010/main" val="194307561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264</a:t>
            </a:fld>
            <a:endParaRPr lang="en-US"/>
          </a:p>
        </p:txBody>
      </p:sp>
    </p:spTree>
    <p:extLst>
      <p:ext uri="{BB962C8B-B14F-4D97-AF65-F5344CB8AC3E}">
        <p14:creationId xmlns:p14="http://schemas.microsoft.com/office/powerpoint/2010/main" val="14519596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265</a:t>
            </a:fld>
            <a:endParaRPr lang="en-US"/>
          </a:p>
        </p:txBody>
      </p:sp>
    </p:spTree>
    <p:extLst>
      <p:ext uri="{BB962C8B-B14F-4D97-AF65-F5344CB8AC3E}">
        <p14:creationId xmlns:p14="http://schemas.microsoft.com/office/powerpoint/2010/main" val="28540049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266</a:t>
            </a:fld>
            <a:endParaRPr lang="en-US"/>
          </a:p>
        </p:txBody>
      </p:sp>
    </p:spTree>
    <p:extLst>
      <p:ext uri="{BB962C8B-B14F-4D97-AF65-F5344CB8AC3E}">
        <p14:creationId xmlns:p14="http://schemas.microsoft.com/office/powerpoint/2010/main" val="2770066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267</a:t>
            </a:fld>
            <a:endParaRPr lang="en-US"/>
          </a:p>
        </p:txBody>
      </p:sp>
    </p:spTree>
    <p:extLst>
      <p:ext uri="{BB962C8B-B14F-4D97-AF65-F5344CB8AC3E}">
        <p14:creationId xmlns:p14="http://schemas.microsoft.com/office/powerpoint/2010/main" val="1053659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a:p>
        </p:txBody>
      </p:sp>
    </p:spTree>
    <p:extLst>
      <p:ext uri="{BB962C8B-B14F-4D97-AF65-F5344CB8AC3E}">
        <p14:creationId xmlns:p14="http://schemas.microsoft.com/office/powerpoint/2010/main" val="397001297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277</a:t>
            </a:fld>
            <a:endParaRPr lang="en-US"/>
          </a:p>
        </p:txBody>
      </p:sp>
    </p:spTree>
    <p:extLst>
      <p:ext uri="{BB962C8B-B14F-4D97-AF65-F5344CB8AC3E}">
        <p14:creationId xmlns:p14="http://schemas.microsoft.com/office/powerpoint/2010/main" val="14353170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278</a:t>
            </a:fld>
            <a:endParaRPr lang="en-US">
              <a:solidFill>
                <a:prstClr val="black"/>
              </a:solidFill>
            </a:endParaRPr>
          </a:p>
        </p:txBody>
      </p:sp>
    </p:spTree>
    <p:extLst>
      <p:ext uri="{BB962C8B-B14F-4D97-AF65-F5344CB8AC3E}">
        <p14:creationId xmlns:p14="http://schemas.microsoft.com/office/powerpoint/2010/main" val="10497049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279</a:t>
            </a:fld>
            <a:endParaRPr lang="en-US">
              <a:solidFill>
                <a:prstClr val="black"/>
              </a:solidFill>
            </a:endParaRPr>
          </a:p>
        </p:txBody>
      </p:sp>
    </p:spTree>
    <p:extLst>
      <p:ext uri="{BB962C8B-B14F-4D97-AF65-F5344CB8AC3E}">
        <p14:creationId xmlns:p14="http://schemas.microsoft.com/office/powerpoint/2010/main" val="18793133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282</a:t>
            </a:fld>
            <a:endParaRPr lang="en-US">
              <a:solidFill>
                <a:prstClr val="black"/>
              </a:solidFill>
            </a:endParaRPr>
          </a:p>
        </p:txBody>
      </p:sp>
    </p:spTree>
    <p:extLst>
      <p:ext uri="{BB962C8B-B14F-4D97-AF65-F5344CB8AC3E}">
        <p14:creationId xmlns:p14="http://schemas.microsoft.com/office/powerpoint/2010/main" val="36298219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283</a:t>
            </a:fld>
            <a:endParaRPr lang="en-US">
              <a:solidFill>
                <a:prstClr val="black"/>
              </a:solidFill>
            </a:endParaRPr>
          </a:p>
        </p:txBody>
      </p:sp>
    </p:spTree>
    <p:extLst>
      <p:ext uri="{BB962C8B-B14F-4D97-AF65-F5344CB8AC3E}">
        <p14:creationId xmlns:p14="http://schemas.microsoft.com/office/powerpoint/2010/main" val="15283937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284</a:t>
            </a:fld>
            <a:endParaRPr lang="en-US">
              <a:solidFill>
                <a:prstClr val="black"/>
              </a:solidFill>
            </a:endParaRPr>
          </a:p>
        </p:txBody>
      </p:sp>
    </p:spTree>
    <p:extLst>
      <p:ext uri="{BB962C8B-B14F-4D97-AF65-F5344CB8AC3E}">
        <p14:creationId xmlns:p14="http://schemas.microsoft.com/office/powerpoint/2010/main" val="28555088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285</a:t>
            </a:fld>
            <a:endParaRPr lang="en-US">
              <a:solidFill>
                <a:prstClr val="black"/>
              </a:solidFill>
            </a:endParaRPr>
          </a:p>
        </p:txBody>
      </p:sp>
    </p:spTree>
    <p:extLst>
      <p:ext uri="{BB962C8B-B14F-4D97-AF65-F5344CB8AC3E}">
        <p14:creationId xmlns:p14="http://schemas.microsoft.com/office/powerpoint/2010/main" val="51046823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286</a:t>
            </a:fld>
            <a:endParaRPr lang="en-US">
              <a:solidFill>
                <a:prstClr val="black"/>
              </a:solidFill>
            </a:endParaRPr>
          </a:p>
        </p:txBody>
      </p:sp>
    </p:spTree>
    <p:extLst>
      <p:ext uri="{BB962C8B-B14F-4D97-AF65-F5344CB8AC3E}">
        <p14:creationId xmlns:p14="http://schemas.microsoft.com/office/powerpoint/2010/main" val="30902309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287</a:t>
            </a:fld>
            <a:endParaRPr lang="en-US">
              <a:solidFill>
                <a:prstClr val="black"/>
              </a:solidFill>
            </a:endParaRPr>
          </a:p>
        </p:txBody>
      </p:sp>
    </p:spTree>
    <p:extLst>
      <p:ext uri="{BB962C8B-B14F-4D97-AF65-F5344CB8AC3E}">
        <p14:creationId xmlns:p14="http://schemas.microsoft.com/office/powerpoint/2010/main" val="121439846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214165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13037-7791-448C-A1F2-0416EF80352F}" type="slidenum">
              <a:rPr lang="en-US" smtClean="0"/>
              <a:t>19</a:t>
            </a:fld>
            <a:endParaRPr lang="en-US"/>
          </a:p>
        </p:txBody>
      </p:sp>
    </p:spTree>
    <p:extLst>
      <p:ext uri="{BB962C8B-B14F-4D97-AF65-F5344CB8AC3E}">
        <p14:creationId xmlns:p14="http://schemas.microsoft.com/office/powerpoint/2010/main" val="273636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93101542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294</a:t>
            </a:fld>
            <a:endParaRPr lang="en-US"/>
          </a:p>
        </p:txBody>
      </p:sp>
    </p:spTree>
    <p:extLst>
      <p:ext uri="{BB962C8B-B14F-4D97-AF65-F5344CB8AC3E}">
        <p14:creationId xmlns:p14="http://schemas.microsoft.com/office/powerpoint/2010/main" val="81469461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295</a:t>
            </a:fld>
            <a:endParaRPr lang="en-US"/>
          </a:p>
        </p:txBody>
      </p:sp>
    </p:spTree>
    <p:extLst>
      <p:ext uri="{BB962C8B-B14F-4D97-AF65-F5344CB8AC3E}">
        <p14:creationId xmlns:p14="http://schemas.microsoft.com/office/powerpoint/2010/main" val="81469461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5F23BC-A11C-4520-A18F-B68B3BDFC4E5}" type="slidenum">
              <a:rPr lang="en-US" smtClean="0"/>
              <a:pPr/>
              <a:t>297</a:t>
            </a:fld>
            <a:endParaRPr lang="en-US" dirty="0"/>
          </a:p>
        </p:txBody>
      </p:sp>
    </p:spTree>
    <p:extLst>
      <p:ext uri="{BB962C8B-B14F-4D97-AF65-F5344CB8AC3E}">
        <p14:creationId xmlns:p14="http://schemas.microsoft.com/office/powerpoint/2010/main" val="326481376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298</a:t>
            </a:fld>
            <a:endParaRPr lang="en-US">
              <a:solidFill>
                <a:prstClr val="black"/>
              </a:solidFill>
            </a:endParaRPr>
          </a:p>
        </p:txBody>
      </p:sp>
    </p:spTree>
    <p:extLst>
      <p:ext uri="{BB962C8B-B14F-4D97-AF65-F5344CB8AC3E}">
        <p14:creationId xmlns:p14="http://schemas.microsoft.com/office/powerpoint/2010/main" val="27528867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299</a:t>
            </a:fld>
            <a:endParaRPr lang="en-US"/>
          </a:p>
        </p:txBody>
      </p:sp>
    </p:spTree>
    <p:extLst>
      <p:ext uri="{BB962C8B-B14F-4D97-AF65-F5344CB8AC3E}">
        <p14:creationId xmlns:p14="http://schemas.microsoft.com/office/powerpoint/2010/main" val="424144554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F23BC-A11C-4520-A18F-B68B3BDFC4E5}" type="slidenum">
              <a:rPr lang="en-US" smtClean="0">
                <a:solidFill>
                  <a:prstClr val="black"/>
                </a:solidFill>
              </a:rPr>
              <a:pPr/>
              <a:t>301</a:t>
            </a:fld>
            <a:endParaRPr lang="en-US" dirty="0">
              <a:solidFill>
                <a:prstClr val="black"/>
              </a:solidFill>
            </a:endParaRPr>
          </a:p>
        </p:txBody>
      </p:sp>
    </p:spTree>
    <p:extLst>
      <p:ext uri="{BB962C8B-B14F-4D97-AF65-F5344CB8AC3E}">
        <p14:creationId xmlns:p14="http://schemas.microsoft.com/office/powerpoint/2010/main" val="106056146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302</a:t>
            </a:fld>
            <a:endParaRPr lang="en-US">
              <a:solidFill>
                <a:prstClr val="black"/>
              </a:solidFill>
            </a:endParaRPr>
          </a:p>
        </p:txBody>
      </p:sp>
    </p:spTree>
    <p:extLst>
      <p:ext uri="{BB962C8B-B14F-4D97-AF65-F5344CB8AC3E}">
        <p14:creationId xmlns:p14="http://schemas.microsoft.com/office/powerpoint/2010/main" val="1109388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303</a:t>
            </a:fld>
            <a:endParaRPr lang="en-US"/>
          </a:p>
        </p:txBody>
      </p:sp>
    </p:spTree>
    <p:extLst>
      <p:ext uri="{BB962C8B-B14F-4D97-AF65-F5344CB8AC3E}">
        <p14:creationId xmlns:p14="http://schemas.microsoft.com/office/powerpoint/2010/main" val="372878668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306</a:t>
            </a:fld>
            <a:endParaRPr lang="en-US">
              <a:solidFill>
                <a:prstClr val="black"/>
              </a:solidFill>
            </a:endParaRPr>
          </a:p>
        </p:txBody>
      </p:sp>
    </p:spTree>
    <p:extLst>
      <p:ext uri="{BB962C8B-B14F-4D97-AF65-F5344CB8AC3E}">
        <p14:creationId xmlns:p14="http://schemas.microsoft.com/office/powerpoint/2010/main" val="266730129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318</a:t>
            </a:fld>
            <a:endParaRPr lang="en-US">
              <a:solidFill>
                <a:prstClr val="black"/>
              </a:solidFill>
            </a:endParaRPr>
          </a:p>
        </p:txBody>
      </p:sp>
    </p:spTree>
    <p:extLst>
      <p:ext uri="{BB962C8B-B14F-4D97-AF65-F5344CB8AC3E}">
        <p14:creationId xmlns:p14="http://schemas.microsoft.com/office/powerpoint/2010/main" val="3207755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a:t>
            </a:fld>
            <a:endParaRPr lang="en-US"/>
          </a:p>
        </p:txBody>
      </p:sp>
    </p:spTree>
    <p:extLst>
      <p:ext uri="{BB962C8B-B14F-4D97-AF65-F5344CB8AC3E}">
        <p14:creationId xmlns:p14="http://schemas.microsoft.com/office/powerpoint/2010/main" val="38112868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324</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326</a:t>
            </a:fld>
            <a:endParaRPr lang="en-US"/>
          </a:p>
        </p:txBody>
      </p:sp>
    </p:spTree>
    <p:extLst>
      <p:ext uri="{BB962C8B-B14F-4D97-AF65-F5344CB8AC3E}">
        <p14:creationId xmlns:p14="http://schemas.microsoft.com/office/powerpoint/2010/main" val="20467270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327</a:t>
            </a:fld>
            <a:endParaRPr lang="en-US">
              <a:solidFill>
                <a:prstClr val="black"/>
              </a:solidFill>
            </a:endParaRPr>
          </a:p>
        </p:txBody>
      </p:sp>
    </p:spTree>
    <p:extLst>
      <p:ext uri="{BB962C8B-B14F-4D97-AF65-F5344CB8AC3E}">
        <p14:creationId xmlns:p14="http://schemas.microsoft.com/office/powerpoint/2010/main" val="20992236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329</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332</a:t>
            </a:fld>
            <a:endParaRPr lang="en-US"/>
          </a:p>
        </p:txBody>
      </p:sp>
    </p:spTree>
    <p:extLst>
      <p:ext uri="{BB962C8B-B14F-4D97-AF65-F5344CB8AC3E}">
        <p14:creationId xmlns:p14="http://schemas.microsoft.com/office/powerpoint/2010/main" val="25701808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333</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336</a:t>
            </a:fld>
            <a:endParaRPr lang="en-US"/>
          </a:p>
        </p:txBody>
      </p:sp>
    </p:spTree>
    <p:extLst>
      <p:ext uri="{BB962C8B-B14F-4D97-AF65-F5344CB8AC3E}">
        <p14:creationId xmlns:p14="http://schemas.microsoft.com/office/powerpoint/2010/main" val="311525196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337</a:t>
            </a:fld>
            <a:endParaRPr lang="en-US"/>
          </a:p>
        </p:txBody>
      </p:sp>
    </p:spTree>
    <p:extLst>
      <p:ext uri="{BB962C8B-B14F-4D97-AF65-F5344CB8AC3E}">
        <p14:creationId xmlns:p14="http://schemas.microsoft.com/office/powerpoint/2010/main" val="274662283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339</a:t>
            </a:fld>
            <a:endParaRPr lang="en-US"/>
          </a:p>
        </p:txBody>
      </p:sp>
    </p:spTree>
    <p:extLst>
      <p:ext uri="{BB962C8B-B14F-4D97-AF65-F5344CB8AC3E}">
        <p14:creationId xmlns:p14="http://schemas.microsoft.com/office/powerpoint/2010/main" val="37525506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350</a:t>
            </a:fld>
            <a:endParaRPr lang="en-US"/>
          </a:p>
        </p:txBody>
      </p:sp>
    </p:spTree>
    <p:extLst>
      <p:ext uri="{BB962C8B-B14F-4D97-AF65-F5344CB8AC3E}">
        <p14:creationId xmlns:p14="http://schemas.microsoft.com/office/powerpoint/2010/main" val="326423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951560-EC66-43D5-9E20-3BF7C808E1ED}"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80515199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351</a:t>
            </a:fld>
            <a:endParaRPr lang="en-US"/>
          </a:p>
        </p:txBody>
      </p:sp>
    </p:spTree>
    <p:extLst>
      <p:ext uri="{BB962C8B-B14F-4D97-AF65-F5344CB8AC3E}">
        <p14:creationId xmlns:p14="http://schemas.microsoft.com/office/powerpoint/2010/main" val="4523517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363</a:t>
            </a:fld>
            <a:endParaRPr lang="en-US"/>
          </a:p>
        </p:txBody>
      </p:sp>
    </p:spTree>
    <p:extLst>
      <p:ext uri="{BB962C8B-B14F-4D97-AF65-F5344CB8AC3E}">
        <p14:creationId xmlns:p14="http://schemas.microsoft.com/office/powerpoint/2010/main" val="104777878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370</a:t>
            </a:fld>
            <a:endParaRPr lang="en-US"/>
          </a:p>
        </p:txBody>
      </p:sp>
    </p:spTree>
    <p:extLst>
      <p:ext uri="{BB962C8B-B14F-4D97-AF65-F5344CB8AC3E}">
        <p14:creationId xmlns:p14="http://schemas.microsoft.com/office/powerpoint/2010/main" val="42671185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385</a:t>
            </a:fld>
            <a:endParaRPr lang="en-US"/>
          </a:p>
        </p:txBody>
      </p:sp>
    </p:spTree>
    <p:extLst>
      <p:ext uri="{BB962C8B-B14F-4D97-AF65-F5344CB8AC3E}">
        <p14:creationId xmlns:p14="http://schemas.microsoft.com/office/powerpoint/2010/main" val="244042533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388</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391</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392</a:t>
            </a:fld>
            <a:endParaRPr lang="en-US"/>
          </a:p>
        </p:txBody>
      </p:sp>
    </p:spTree>
    <p:extLst>
      <p:ext uri="{BB962C8B-B14F-4D97-AF65-F5344CB8AC3E}">
        <p14:creationId xmlns:p14="http://schemas.microsoft.com/office/powerpoint/2010/main" val="17468143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393</a:t>
            </a:fld>
            <a:endParaRPr lang="en-US"/>
          </a:p>
        </p:txBody>
      </p:sp>
    </p:spTree>
    <p:extLst>
      <p:ext uri="{BB962C8B-B14F-4D97-AF65-F5344CB8AC3E}">
        <p14:creationId xmlns:p14="http://schemas.microsoft.com/office/powerpoint/2010/main" val="12406791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394</a:t>
            </a:fld>
            <a:endParaRPr lang="en-US"/>
          </a:p>
        </p:txBody>
      </p:sp>
    </p:spTree>
    <p:extLst>
      <p:ext uri="{BB962C8B-B14F-4D97-AF65-F5344CB8AC3E}">
        <p14:creationId xmlns:p14="http://schemas.microsoft.com/office/powerpoint/2010/main" val="10036099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7531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43</a:t>
            </a:fld>
            <a:endParaRPr lang="en-US"/>
          </a:p>
        </p:txBody>
      </p:sp>
    </p:spTree>
    <p:extLst>
      <p:ext uri="{BB962C8B-B14F-4D97-AF65-F5344CB8AC3E}">
        <p14:creationId xmlns:p14="http://schemas.microsoft.com/office/powerpoint/2010/main" val="194295272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396</a:t>
            </a:fld>
            <a:endParaRPr lang="en-US"/>
          </a:p>
        </p:txBody>
      </p:sp>
    </p:spTree>
    <p:extLst>
      <p:ext uri="{BB962C8B-B14F-4D97-AF65-F5344CB8AC3E}">
        <p14:creationId xmlns:p14="http://schemas.microsoft.com/office/powerpoint/2010/main" val="338888754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42564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398</a:t>
            </a:fld>
            <a:endParaRPr lang="en-US">
              <a:solidFill>
                <a:prstClr val="black"/>
              </a:solidFill>
            </a:endParaRPr>
          </a:p>
        </p:txBody>
      </p:sp>
    </p:spTree>
    <p:extLst>
      <p:ext uri="{BB962C8B-B14F-4D97-AF65-F5344CB8AC3E}">
        <p14:creationId xmlns:p14="http://schemas.microsoft.com/office/powerpoint/2010/main" val="23408521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254799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401</a:t>
            </a:fld>
            <a:endParaRPr lang="en-US"/>
          </a:p>
        </p:txBody>
      </p:sp>
    </p:spTree>
    <p:extLst>
      <p:ext uri="{BB962C8B-B14F-4D97-AF65-F5344CB8AC3E}">
        <p14:creationId xmlns:p14="http://schemas.microsoft.com/office/powerpoint/2010/main" val="308745226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402</a:t>
            </a:fld>
            <a:endParaRPr lang="en-US"/>
          </a:p>
        </p:txBody>
      </p:sp>
    </p:spTree>
    <p:extLst>
      <p:ext uri="{BB962C8B-B14F-4D97-AF65-F5344CB8AC3E}">
        <p14:creationId xmlns:p14="http://schemas.microsoft.com/office/powerpoint/2010/main" val="279066541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403</a:t>
            </a:fld>
            <a:endParaRPr lang="en-US"/>
          </a:p>
        </p:txBody>
      </p:sp>
    </p:spTree>
    <p:extLst>
      <p:ext uri="{BB962C8B-B14F-4D97-AF65-F5344CB8AC3E}">
        <p14:creationId xmlns:p14="http://schemas.microsoft.com/office/powerpoint/2010/main" val="24784633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931382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3339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406</a:t>
            </a:fld>
            <a:endParaRPr lang="en-US">
              <a:solidFill>
                <a:prstClr val="black"/>
              </a:solidFill>
            </a:endParaRPr>
          </a:p>
        </p:txBody>
      </p:sp>
    </p:spTree>
    <p:extLst>
      <p:ext uri="{BB962C8B-B14F-4D97-AF65-F5344CB8AC3E}">
        <p14:creationId xmlns:p14="http://schemas.microsoft.com/office/powerpoint/2010/main" val="2368448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44</a:t>
            </a:fld>
            <a:endParaRPr lang="en-US"/>
          </a:p>
        </p:txBody>
      </p:sp>
    </p:spTree>
    <p:extLst>
      <p:ext uri="{BB962C8B-B14F-4D97-AF65-F5344CB8AC3E}">
        <p14:creationId xmlns:p14="http://schemas.microsoft.com/office/powerpoint/2010/main" val="16707286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916859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60706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409</a:t>
            </a:fld>
            <a:endParaRPr lang="en-US"/>
          </a:p>
        </p:txBody>
      </p:sp>
    </p:spTree>
    <p:extLst>
      <p:ext uri="{BB962C8B-B14F-4D97-AF65-F5344CB8AC3E}">
        <p14:creationId xmlns:p14="http://schemas.microsoft.com/office/powerpoint/2010/main" val="365019367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410</a:t>
            </a:fld>
            <a:endParaRPr lang="en-US"/>
          </a:p>
        </p:txBody>
      </p:sp>
    </p:spTree>
    <p:extLst>
      <p:ext uri="{BB962C8B-B14F-4D97-AF65-F5344CB8AC3E}">
        <p14:creationId xmlns:p14="http://schemas.microsoft.com/office/powerpoint/2010/main" val="222090691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70249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412</a:t>
            </a:fld>
            <a:endParaRPr lang="en-US"/>
          </a:p>
        </p:txBody>
      </p:sp>
    </p:spTree>
    <p:extLst>
      <p:ext uri="{BB962C8B-B14F-4D97-AF65-F5344CB8AC3E}">
        <p14:creationId xmlns:p14="http://schemas.microsoft.com/office/powerpoint/2010/main" val="170397130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413</a:t>
            </a:fld>
            <a:endParaRPr lang="en-US"/>
          </a:p>
        </p:txBody>
      </p:sp>
    </p:spTree>
    <p:extLst>
      <p:ext uri="{BB962C8B-B14F-4D97-AF65-F5344CB8AC3E}">
        <p14:creationId xmlns:p14="http://schemas.microsoft.com/office/powerpoint/2010/main" val="188038450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414</a:t>
            </a:fld>
            <a:endParaRPr lang="en-US"/>
          </a:p>
        </p:txBody>
      </p:sp>
    </p:spTree>
    <p:extLst>
      <p:ext uri="{BB962C8B-B14F-4D97-AF65-F5344CB8AC3E}">
        <p14:creationId xmlns:p14="http://schemas.microsoft.com/office/powerpoint/2010/main" val="3358585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415</a:t>
            </a:fld>
            <a:endParaRPr lang="en-US"/>
          </a:p>
        </p:txBody>
      </p:sp>
    </p:spTree>
    <p:extLst>
      <p:ext uri="{BB962C8B-B14F-4D97-AF65-F5344CB8AC3E}">
        <p14:creationId xmlns:p14="http://schemas.microsoft.com/office/powerpoint/2010/main" val="22530902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416</a:t>
            </a:fld>
            <a:endParaRPr lang="en-US"/>
          </a:p>
        </p:txBody>
      </p:sp>
    </p:spTree>
    <p:extLst>
      <p:ext uri="{BB962C8B-B14F-4D97-AF65-F5344CB8AC3E}">
        <p14:creationId xmlns:p14="http://schemas.microsoft.com/office/powerpoint/2010/main" val="417045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45</a:t>
            </a:fld>
            <a:endParaRPr lang="en-US"/>
          </a:p>
        </p:txBody>
      </p:sp>
    </p:spTree>
    <p:extLst>
      <p:ext uri="{BB962C8B-B14F-4D97-AF65-F5344CB8AC3E}">
        <p14:creationId xmlns:p14="http://schemas.microsoft.com/office/powerpoint/2010/main" val="349735966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417</a:t>
            </a:fld>
            <a:endParaRPr lang="en-US"/>
          </a:p>
        </p:txBody>
      </p:sp>
    </p:spTree>
    <p:extLst>
      <p:ext uri="{BB962C8B-B14F-4D97-AF65-F5344CB8AC3E}">
        <p14:creationId xmlns:p14="http://schemas.microsoft.com/office/powerpoint/2010/main" val="294719947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418</a:t>
            </a:fld>
            <a:endParaRPr lang="en-US"/>
          </a:p>
        </p:txBody>
      </p:sp>
    </p:spTree>
    <p:extLst>
      <p:ext uri="{BB962C8B-B14F-4D97-AF65-F5344CB8AC3E}">
        <p14:creationId xmlns:p14="http://schemas.microsoft.com/office/powerpoint/2010/main" val="33316831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419</a:t>
            </a:fld>
            <a:endParaRPr lang="en-US"/>
          </a:p>
        </p:txBody>
      </p:sp>
    </p:spTree>
    <p:extLst>
      <p:ext uri="{BB962C8B-B14F-4D97-AF65-F5344CB8AC3E}">
        <p14:creationId xmlns:p14="http://schemas.microsoft.com/office/powerpoint/2010/main" val="47646957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421</a:t>
            </a:fld>
            <a:endParaRPr lang="en-US"/>
          </a:p>
        </p:txBody>
      </p:sp>
    </p:spTree>
    <p:extLst>
      <p:ext uri="{BB962C8B-B14F-4D97-AF65-F5344CB8AC3E}">
        <p14:creationId xmlns:p14="http://schemas.microsoft.com/office/powerpoint/2010/main" val="419412623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422</a:t>
            </a:fld>
            <a:endParaRPr lang="en-US"/>
          </a:p>
        </p:txBody>
      </p:sp>
    </p:spTree>
    <p:extLst>
      <p:ext uri="{BB962C8B-B14F-4D97-AF65-F5344CB8AC3E}">
        <p14:creationId xmlns:p14="http://schemas.microsoft.com/office/powerpoint/2010/main" val="106031225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424</a:t>
            </a:fld>
            <a:endParaRPr lang="en-US"/>
          </a:p>
        </p:txBody>
      </p:sp>
    </p:spTree>
    <p:extLst>
      <p:ext uri="{BB962C8B-B14F-4D97-AF65-F5344CB8AC3E}">
        <p14:creationId xmlns:p14="http://schemas.microsoft.com/office/powerpoint/2010/main" val="149991281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425</a:t>
            </a:fld>
            <a:endParaRPr lang="en-US"/>
          </a:p>
        </p:txBody>
      </p:sp>
    </p:spTree>
    <p:extLst>
      <p:ext uri="{BB962C8B-B14F-4D97-AF65-F5344CB8AC3E}">
        <p14:creationId xmlns:p14="http://schemas.microsoft.com/office/powerpoint/2010/main" val="4716655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426</a:t>
            </a:fld>
            <a:endParaRPr lang="en-US"/>
          </a:p>
        </p:txBody>
      </p:sp>
    </p:spTree>
    <p:extLst>
      <p:ext uri="{BB962C8B-B14F-4D97-AF65-F5344CB8AC3E}">
        <p14:creationId xmlns:p14="http://schemas.microsoft.com/office/powerpoint/2010/main" val="108785503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428</a:t>
            </a:fld>
            <a:endParaRPr lang="en-US"/>
          </a:p>
        </p:txBody>
      </p:sp>
    </p:spTree>
    <p:extLst>
      <p:ext uri="{BB962C8B-B14F-4D97-AF65-F5344CB8AC3E}">
        <p14:creationId xmlns:p14="http://schemas.microsoft.com/office/powerpoint/2010/main" val="2384154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429</a:t>
            </a:fld>
            <a:endParaRPr lang="en-US"/>
          </a:p>
        </p:txBody>
      </p:sp>
    </p:spTree>
    <p:extLst>
      <p:ext uri="{BB962C8B-B14F-4D97-AF65-F5344CB8AC3E}">
        <p14:creationId xmlns:p14="http://schemas.microsoft.com/office/powerpoint/2010/main" val="3507453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427869679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430</a:t>
            </a:fld>
            <a:endParaRPr lang="en-US"/>
          </a:p>
        </p:txBody>
      </p:sp>
    </p:spTree>
    <p:extLst>
      <p:ext uri="{BB962C8B-B14F-4D97-AF65-F5344CB8AC3E}">
        <p14:creationId xmlns:p14="http://schemas.microsoft.com/office/powerpoint/2010/main" val="376865486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431</a:t>
            </a:fld>
            <a:endParaRPr lang="en-US"/>
          </a:p>
        </p:txBody>
      </p:sp>
    </p:spTree>
    <p:extLst>
      <p:ext uri="{BB962C8B-B14F-4D97-AF65-F5344CB8AC3E}">
        <p14:creationId xmlns:p14="http://schemas.microsoft.com/office/powerpoint/2010/main" val="123236280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432</a:t>
            </a:fld>
            <a:endParaRPr lang="en-US"/>
          </a:p>
        </p:txBody>
      </p:sp>
    </p:spTree>
    <p:extLst>
      <p:ext uri="{BB962C8B-B14F-4D97-AF65-F5344CB8AC3E}">
        <p14:creationId xmlns:p14="http://schemas.microsoft.com/office/powerpoint/2010/main" val="141822185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438</a:t>
            </a:fld>
            <a:endParaRPr lang="en-US">
              <a:solidFill>
                <a:prstClr val="black"/>
              </a:solidFill>
            </a:endParaRPr>
          </a:p>
        </p:txBody>
      </p:sp>
    </p:spTree>
    <p:extLst>
      <p:ext uri="{BB962C8B-B14F-4D97-AF65-F5344CB8AC3E}">
        <p14:creationId xmlns:p14="http://schemas.microsoft.com/office/powerpoint/2010/main" val="348715903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442</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445</a:t>
            </a:fld>
            <a:endParaRPr lang="en-US">
              <a:solidFill>
                <a:prstClr val="black"/>
              </a:solidFill>
            </a:endParaRPr>
          </a:p>
        </p:txBody>
      </p:sp>
    </p:spTree>
    <p:extLst>
      <p:ext uri="{BB962C8B-B14F-4D97-AF65-F5344CB8AC3E}">
        <p14:creationId xmlns:p14="http://schemas.microsoft.com/office/powerpoint/2010/main" val="43300208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446</a:t>
            </a:fld>
            <a:endParaRPr lang="en-US">
              <a:solidFill>
                <a:prstClr val="black"/>
              </a:solidFill>
            </a:endParaRPr>
          </a:p>
        </p:txBody>
      </p:sp>
    </p:spTree>
    <p:extLst>
      <p:ext uri="{BB962C8B-B14F-4D97-AF65-F5344CB8AC3E}">
        <p14:creationId xmlns:p14="http://schemas.microsoft.com/office/powerpoint/2010/main" val="373499911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447</a:t>
            </a:fld>
            <a:endParaRPr lang="en-US">
              <a:solidFill>
                <a:prstClr val="black"/>
              </a:solidFill>
            </a:endParaRPr>
          </a:p>
        </p:txBody>
      </p:sp>
    </p:spTree>
    <p:extLst>
      <p:ext uri="{BB962C8B-B14F-4D97-AF65-F5344CB8AC3E}">
        <p14:creationId xmlns:p14="http://schemas.microsoft.com/office/powerpoint/2010/main" val="14152026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448</a:t>
            </a:fld>
            <a:endParaRPr lang="en-US">
              <a:solidFill>
                <a:prstClr val="black"/>
              </a:solidFill>
            </a:endParaRPr>
          </a:p>
        </p:txBody>
      </p:sp>
    </p:spTree>
    <p:extLst>
      <p:ext uri="{BB962C8B-B14F-4D97-AF65-F5344CB8AC3E}">
        <p14:creationId xmlns:p14="http://schemas.microsoft.com/office/powerpoint/2010/main" val="64579764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449</a:t>
            </a:fld>
            <a:endParaRPr lang="en-US">
              <a:solidFill>
                <a:prstClr val="black"/>
              </a:solidFill>
            </a:endParaRPr>
          </a:p>
        </p:txBody>
      </p:sp>
    </p:spTree>
    <p:extLst>
      <p:ext uri="{BB962C8B-B14F-4D97-AF65-F5344CB8AC3E}">
        <p14:creationId xmlns:p14="http://schemas.microsoft.com/office/powerpoint/2010/main" val="2020718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85112468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450</a:t>
            </a:fld>
            <a:endParaRPr lang="en-US">
              <a:solidFill>
                <a:prstClr val="black"/>
              </a:solidFill>
            </a:endParaRPr>
          </a:p>
        </p:txBody>
      </p:sp>
    </p:spTree>
    <p:extLst>
      <p:ext uri="{BB962C8B-B14F-4D97-AF65-F5344CB8AC3E}">
        <p14:creationId xmlns:p14="http://schemas.microsoft.com/office/powerpoint/2010/main" val="182538007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451</a:t>
            </a:fld>
            <a:endParaRPr lang="en-US">
              <a:solidFill>
                <a:prstClr val="black"/>
              </a:solidFill>
            </a:endParaRPr>
          </a:p>
        </p:txBody>
      </p:sp>
    </p:spTree>
    <p:extLst>
      <p:ext uri="{BB962C8B-B14F-4D97-AF65-F5344CB8AC3E}">
        <p14:creationId xmlns:p14="http://schemas.microsoft.com/office/powerpoint/2010/main" val="131418521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452</a:t>
            </a:fld>
            <a:endParaRPr lang="en-US">
              <a:solidFill>
                <a:prstClr val="black"/>
              </a:solidFill>
            </a:endParaRPr>
          </a:p>
        </p:txBody>
      </p:sp>
    </p:spTree>
    <p:extLst>
      <p:ext uri="{BB962C8B-B14F-4D97-AF65-F5344CB8AC3E}">
        <p14:creationId xmlns:p14="http://schemas.microsoft.com/office/powerpoint/2010/main" val="5729066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453</a:t>
            </a:fld>
            <a:endParaRPr lang="en-US">
              <a:solidFill>
                <a:prstClr val="black"/>
              </a:solidFill>
            </a:endParaRPr>
          </a:p>
        </p:txBody>
      </p:sp>
    </p:spTree>
    <p:extLst>
      <p:ext uri="{BB962C8B-B14F-4D97-AF65-F5344CB8AC3E}">
        <p14:creationId xmlns:p14="http://schemas.microsoft.com/office/powerpoint/2010/main" val="87182313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461</a:t>
            </a:fld>
            <a:endParaRPr lang="en-US">
              <a:solidFill>
                <a:prstClr val="black"/>
              </a:solidFill>
            </a:endParaRPr>
          </a:p>
        </p:txBody>
      </p:sp>
    </p:spTree>
    <p:extLst>
      <p:ext uri="{BB962C8B-B14F-4D97-AF65-F5344CB8AC3E}">
        <p14:creationId xmlns:p14="http://schemas.microsoft.com/office/powerpoint/2010/main" val="181141461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462</a:t>
            </a:fld>
            <a:endParaRPr lang="en-US">
              <a:solidFill>
                <a:prstClr val="black"/>
              </a:solidFill>
            </a:endParaRPr>
          </a:p>
        </p:txBody>
      </p:sp>
    </p:spTree>
    <p:extLst>
      <p:ext uri="{BB962C8B-B14F-4D97-AF65-F5344CB8AC3E}">
        <p14:creationId xmlns:p14="http://schemas.microsoft.com/office/powerpoint/2010/main" val="19769469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463</a:t>
            </a:fld>
            <a:endParaRPr lang="en-US">
              <a:solidFill>
                <a:prstClr val="black"/>
              </a:solidFill>
            </a:endParaRPr>
          </a:p>
        </p:txBody>
      </p:sp>
    </p:spTree>
    <p:extLst>
      <p:ext uri="{BB962C8B-B14F-4D97-AF65-F5344CB8AC3E}">
        <p14:creationId xmlns:p14="http://schemas.microsoft.com/office/powerpoint/2010/main" val="352587352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464</a:t>
            </a:fld>
            <a:endParaRPr lang="en-US">
              <a:solidFill>
                <a:prstClr val="black"/>
              </a:solidFill>
            </a:endParaRPr>
          </a:p>
        </p:txBody>
      </p:sp>
    </p:spTree>
    <p:extLst>
      <p:ext uri="{BB962C8B-B14F-4D97-AF65-F5344CB8AC3E}">
        <p14:creationId xmlns:p14="http://schemas.microsoft.com/office/powerpoint/2010/main" val="174353081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465</a:t>
            </a:fld>
            <a:endParaRPr lang="en-US">
              <a:solidFill>
                <a:prstClr val="black"/>
              </a:solidFill>
            </a:endParaRPr>
          </a:p>
        </p:txBody>
      </p:sp>
    </p:spTree>
    <p:extLst>
      <p:ext uri="{BB962C8B-B14F-4D97-AF65-F5344CB8AC3E}">
        <p14:creationId xmlns:p14="http://schemas.microsoft.com/office/powerpoint/2010/main" val="162798976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466</a:t>
            </a:fld>
            <a:endParaRPr lang="en-US"/>
          </a:p>
        </p:txBody>
      </p:sp>
    </p:spTree>
    <p:extLst>
      <p:ext uri="{BB962C8B-B14F-4D97-AF65-F5344CB8AC3E}">
        <p14:creationId xmlns:p14="http://schemas.microsoft.com/office/powerpoint/2010/main" val="3414025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48</a:t>
            </a:fld>
            <a:endParaRPr lang="en-US"/>
          </a:p>
        </p:txBody>
      </p:sp>
    </p:spTree>
    <p:extLst>
      <p:ext uri="{BB962C8B-B14F-4D97-AF65-F5344CB8AC3E}">
        <p14:creationId xmlns:p14="http://schemas.microsoft.com/office/powerpoint/2010/main" val="370669612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467</a:t>
            </a:fld>
            <a:endParaRPr lang="en-US">
              <a:solidFill>
                <a:prstClr val="black"/>
              </a:solidFill>
            </a:endParaRPr>
          </a:p>
        </p:txBody>
      </p:sp>
    </p:spTree>
    <p:extLst>
      <p:ext uri="{BB962C8B-B14F-4D97-AF65-F5344CB8AC3E}">
        <p14:creationId xmlns:p14="http://schemas.microsoft.com/office/powerpoint/2010/main" val="307780628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470</a:t>
            </a:fld>
            <a:endParaRPr lang="en-US">
              <a:solidFill>
                <a:prstClr val="black"/>
              </a:solidFill>
            </a:endParaRPr>
          </a:p>
        </p:txBody>
      </p:sp>
    </p:spTree>
    <p:extLst>
      <p:ext uri="{BB962C8B-B14F-4D97-AF65-F5344CB8AC3E}">
        <p14:creationId xmlns:p14="http://schemas.microsoft.com/office/powerpoint/2010/main" val="86197819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471</a:t>
            </a:fld>
            <a:endParaRPr lang="en-US">
              <a:solidFill>
                <a:prstClr val="black"/>
              </a:solidFill>
            </a:endParaRPr>
          </a:p>
        </p:txBody>
      </p:sp>
    </p:spTree>
    <p:extLst>
      <p:ext uri="{BB962C8B-B14F-4D97-AF65-F5344CB8AC3E}">
        <p14:creationId xmlns:p14="http://schemas.microsoft.com/office/powerpoint/2010/main" val="413595432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472</a:t>
            </a:fld>
            <a:endParaRPr lang="en-US">
              <a:solidFill>
                <a:prstClr val="black"/>
              </a:solidFill>
            </a:endParaRPr>
          </a:p>
        </p:txBody>
      </p:sp>
    </p:spTree>
    <p:extLst>
      <p:ext uri="{BB962C8B-B14F-4D97-AF65-F5344CB8AC3E}">
        <p14:creationId xmlns:p14="http://schemas.microsoft.com/office/powerpoint/2010/main" val="329255680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475</a:t>
            </a:fld>
            <a:endParaRPr lang="en-US">
              <a:solidFill>
                <a:prstClr val="black"/>
              </a:solidFill>
            </a:endParaRPr>
          </a:p>
        </p:txBody>
      </p:sp>
    </p:spTree>
    <p:extLst>
      <p:ext uri="{BB962C8B-B14F-4D97-AF65-F5344CB8AC3E}">
        <p14:creationId xmlns:p14="http://schemas.microsoft.com/office/powerpoint/2010/main" val="62159331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477</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484</a:t>
            </a:fld>
            <a:endParaRPr lang="en-US"/>
          </a:p>
        </p:txBody>
      </p:sp>
    </p:spTree>
    <p:extLst>
      <p:ext uri="{BB962C8B-B14F-4D97-AF65-F5344CB8AC3E}">
        <p14:creationId xmlns:p14="http://schemas.microsoft.com/office/powerpoint/2010/main" val="280723524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486</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489</a:t>
            </a:fld>
            <a:endParaRPr lang="en-US">
              <a:solidFill>
                <a:prstClr val="black"/>
              </a:solidFill>
            </a:endParaRPr>
          </a:p>
        </p:txBody>
      </p:sp>
    </p:spTree>
    <p:extLst>
      <p:ext uri="{BB962C8B-B14F-4D97-AF65-F5344CB8AC3E}">
        <p14:creationId xmlns:p14="http://schemas.microsoft.com/office/powerpoint/2010/main" val="301920462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491</a:t>
            </a:fld>
            <a:endParaRPr lang="en-US"/>
          </a:p>
        </p:txBody>
      </p:sp>
    </p:spTree>
    <p:extLst>
      <p:ext uri="{BB962C8B-B14F-4D97-AF65-F5344CB8AC3E}">
        <p14:creationId xmlns:p14="http://schemas.microsoft.com/office/powerpoint/2010/main" val="4045741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49</a:t>
            </a:fld>
            <a:endParaRPr lang="en-US"/>
          </a:p>
        </p:txBody>
      </p:sp>
    </p:spTree>
    <p:extLst>
      <p:ext uri="{BB962C8B-B14F-4D97-AF65-F5344CB8AC3E}">
        <p14:creationId xmlns:p14="http://schemas.microsoft.com/office/powerpoint/2010/main" val="48366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50</a:t>
            </a:fld>
            <a:endParaRPr lang="en-US"/>
          </a:p>
        </p:txBody>
      </p:sp>
    </p:spTree>
    <p:extLst>
      <p:ext uri="{BB962C8B-B14F-4D97-AF65-F5344CB8AC3E}">
        <p14:creationId xmlns:p14="http://schemas.microsoft.com/office/powerpoint/2010/main" val="2462005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51</a:t>
            </a:fld>
            <a:endParaRPr lang="en-US" dirty="0"/>
          </a:p>
        </p:txBody>
      </p:sp>
    </p:spTree>
    <p:extLst>
      <p:ext uri="{BB962C8B-B14F-4D97-AF65-F5344CB8AC3E}">
        <p14:creationId xmlns:p14="http://schemas.microsoft.com/office/powerpoint/2010/main" val="679665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52</a:t>
            </a:fld>
            <a:endParaRPr lang="en-US"/>
          </a:p>
        </p:txBody>
      </p:sp>
    </p:spTree>
    <p:extLst>
      <p:ext uri="{BB962C8B-B14F-4D97-AF65-F5344CB8AC3E}">
        <p14:creationId xmlns:p14="http://schemas.microsoft.com/office/powerpoint/2010/main" val="4103588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53</a:t>
            </a:fld>
            <a:endParaRPr lang="en-US"/>
          </a:p>
        </p:txBody>
      </p:sp>
    </p:spTree>
    <p:extLst>
      <p:ext uri="{BB962C8B-B14F-4D97-AF65-F5344CB8AC3E}">
        <p14:creationId xmlns:p14="http://schemas.microsoft.com/office/powerpoint/2010/main" val="96127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54</a:t>
            </a:fld>
            <a:endParaRPr lang="en-US"/>
          </a:p>
        </p:txBody>
      </p:sp>
    </p:spTree>
    <p:extLst>
      <p:ext uri="{BB962C8B-B14F-4D97-AF65-F5344CB8AC3E}">
        <p14:creationId xmlns:p14="http://schemas.microsoft.com/office/powerpoint/2010/main" val="1237602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2934196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a:spLocks noGrp="1" noChangeArrowheads="1"/>
          </p:cNvSpPr>
          <p:nvPr>
            <p:ph type="sldNum" sz="quarter" idx="5"/>
          </p:nvPr>
        </p:nvSpPr>
        <p:spPr>
          <a:noFill/>
        </p:spPr>
        <p:txBody>
          <a:bodyPr/>
          <a:lstStyle/>
          <a:p>
            <a:fld id="{1B7816C3-61D6-4BB8-A44D-CA8166C60497}" type="slidenum">
              <a:rPr lang="en-US" smtClean="0">
                <a:cs typeface="Arial" charset="0"/>
              </a:rPr>
              <a:pPr/>
              <a:t>56</a:t>
            </a:fld>
            <a:endParaRPr lang="en-US">
              <a:cs typeface="Arial" charset="0"/>
            </a:endParaRPr>
          </a:p>
        </p:txBody>
      </p:sp>
      <p:sp>
        <p:nvSpPr>
          <p:cNvPr id="165890" name="Rectangle 2"/>
          <p:cNvSpPr>
            <a:spLocks noGrp="1" noRot="1" noChangeAspect="1" noChangeArrowheads="1" noTextEdit="1"/>
          </p:cNvSpPr>
          <p:nvPr>
            <p:ph type="sldImg"/>
          </p:nvPr>
        </p:nvSpPr>
        <p:spPr>
          <a:xfrm>
            <a:off x="1141413" y="687388"/>
            <a:ext cx="4572000" cy="3429000"/>
          </a:xfrm>
          <a:ln/>
        </p:spPr>
      </p:sp>
      <p:sp>
        <p:nvSpPr>
          <p:cNvPr id="165891" name="Rectangle 3"/>
          <p:cNvSpPr>
            <a:spLocks noGrp="1" noChangeArrowheads="1"/>
          </p:cNvSpPr>
          <p:nvPr>
            <p:ph type="body" idx="1"/>
          </p:nvPr>
        </p:nvSpPr>
        <p:spPr>
          <a:xfrm>
            <a:off x="687389" y="4342464"/>
            <a:ext cx="5483225" cy="4114487"/>
          </a:xfrm>
          <a:noFill/>
          <a:ln/>
        </p:spPr>
        <p:txBody>
          <a:bodyPr lIns="92291" tIns="46145" rIns="92291" bIns="46145"/>
          <a:lstStyle/>
          <a:p>
            <a:pPr eaLnBrk="1" hangingPunct="1">
              <a:lnSpc>
                <a:spcPct val="80000"/>
              </a:lnSpc>
            </a:pPr>
            <a:endParaRPr lang="en-US" dirty="0"/>
          </a:p>
        </p:txBody>
      </p:sp>
    </p:spTree>
    <p:extLst>
      <p:ext uri="{BB962C8B-B14F-4D97-AF65-F5344CB8AC3E}">
        <p14:creationId xmlns:p14="http://schemas.microsoft.com/office/powerpoint/2010/main" val="372507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16609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314371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502287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980149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327380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762973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755399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121910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746184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529314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70</a:t>
            </a:fld>
            <a:endParaRPr lang="en-US"/>
          </a:p>
        </p:txBody>
      </p:sp>
    </p:spTree>
    <p:extLst>
      <p:ext uri="{BB962C8B-B14F-4D97-AF65-F5344CB8AC3E}">
        <p14:creationId xmlns:p14="http://schemas.microsoft.com/office/powerpoint/2010/main" val="140149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71</a:t>
            </a:fld>
            <a:endParaRPr lang="en-US"/>
          </a:p>
        </p:txBody>
      </p:sp>
    </p:spTree>
    <p:extLst>
      <p:ext uri="{BB962C8B-B14F-4D97-AF65-F5344CB8AC3E}">
        <p14:creationId xmlns:p14="http://schemas.microsoft.com/office/powerpoint/2010/main" val="339881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72</a:t>
            </a:fld>
            <a:endParaRPr lang="en-US"/>
          </a:p>
        </p:txBody>
      </p:sp>
    </p:spTree>
    <p:extLst>
      <p:ext uri="{BB962C8B-B14F-4D97-AF65-F5344CB8AC3E}">
        <p14:creationId xmlns:p14="http://schemas.microsoft.com/office/powerpoint/2010/main" val="1903412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7236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a:p>
        </p:txBody>
      </p:sp>
    </p:spTree>
    <p:extLst>
      <p:ext uri="{BB962C8B-B14F-4D97-AF65-F5344CB8AC3E}">
        <p14:creationId xmlns:p14="http://schemas.microsoft.com/office/powerpoint/2010/main" val="537846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629887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427574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471813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6659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81</a:t>
            </a:fld>
            <a:endParaRPr lang="en-US"/>
          </a:p>
        </p:txBody>
      </p:sp>
    </p:spTree>
    <p:extLst>
      <p:ext uri="{BB962C8B-B14F-4D97-AF65-F5344CB8AC3E}">
        <p14:creationId xmlns:p14="http://schemas.microsoft.com/office/powerpoint/2010/main" val="2849386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042630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AAAF5-94F7-43F0-B6E2-ADBEAA94C7C5}" type="slidenum">
              <a:rPr lang="en-US" smtClean="0"/>
              <a:pPr/>
              <a:t>83</a:t>
            </a:fld>
            <a:endParaRPr lang="en-US"/>
          </a:p>
        </p:txBody>
      </p:sp>
    </p:spTree>
    <p:extLst>
      <p:ext uri="{BB962C8B-B14F-4D97-AF65-F5344CB8AC3E}">
        <p14:creationId xmlns:p14="http://schemas.microsoft.com/office/powerpoint/2010/main" val="4045486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6906140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425351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26</a:t>
            </a:fld>
            <a:endParaRPr lang="en-US"/>
          </a:p>
        </p:txBody>
      </p:sp>
    </p:spTree>
    <p:extLst>
      <p:ext uri="{BB962C8B-B14F-4D97-AF65-F5344CB8AC3E}">
        <p14:creationId xmlns:p14="http://schemas.microsoft.com/office/powerpoint/2010/main" val="653539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90</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91</a:t>
            </a:fld>
            <a:endParaRPr lang="en-US"/>
          </a:p>
        </p:txBody>
      </p:sp>
    </p:spTree>
    <p:extLst>
      <p:ext uri="{BB962C8B-B14F-4D97-AF65-F5344CB8AC3E}">
        <p14:creationId xmlns:p14="http://schemas.microsoft.com/office/powerpoint/2010/main" val="41947315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92</a:t>
            </a:fld>
            <a:endParaRPr lang="en-US"/>
          </a:p>
        </p:txBody>
      </p:sp>
    </p:spTree>
    <p:extLst>
      <p:ext uri="{BB962C8B-B14F-4D97-AF65-F5344CB8AC3E}">
        <p14:creationId xmlns:p14="http://schemas.microsoft.com/office/powerpoint/2010/main" val="847562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93</a:t>
            </a:fld>
            <a:endParaRPr lang="en-US"/>
          </a:p>
        </p:txBody>
      </p:sp>
    </p:spTree>
    <p:extLst>
      <p:ext uri="{BB962C8B-B14F-4D97-AF65-F5344CB8AC3E}">
        <p14:creationId xmlns:p14="http://schemas.microsoft.com/office/powerpoint/2010/main" val="1049889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95</a:t>
            </a:fld>
            <a:endParaRPr lang="en-US"/>
          </a:p>
        </p:txBody>
      </p:sp>
    </p:spTree>
    <p:extLst>
      <p:ext uri="{BB962C8B-B14F-4D97-AF65-F5344CB8AC3E}">
        <p14:creationId xmlns:p14="http://schemas.microsoft.com/office/powerpoint/2010/main" val="2233440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96</a:t>
            </a:fld>
            <a:endParaRPr lang="en-US"/>
          </a:p>
        </p:txBody>
      </p:sp>
    </p:spTree>
    <p:extLst>
      <p:ext uri="{BB962C8B-B14F-4D97-AF65-F5344CB8AC3E}">
        <p14:creationId xmlns:p14="http://schemas.microsoft.com/office/powerpoint/2010/main" val="1373040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13185492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3810723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110</a:t>
            </a:fld>
            <a:endParaRPr lang="en-US"/>
          </a:p>
        </p:txBody>
      </p:sp>
    </p:spTree>
    <p:extLst>
      <p:ext uri="{BB962C8B-B14F-4D97-AF65-F5344CB8AC3E}">
        <p14:creationId xmlns:p14="http://schemas.microsoft.com/office/powerpoint/2010/main" val="13146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111</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27</a:t>
            </a:fld>
            <a:endParaRPr lang="en-US"/>
          </a:p>
        </p:txBody>
      </p:sp>
    </p:spTree>
    <p:extLst>
      <p:ext uri="{BB962C8B-B14F-4D97-AF65-F5344CB8AC3E}">
        <p14:creationId xmlns:p14="http://schemas.microsoft.com/office/powerpoint/2010/main" val="25261516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116</a:t>
            </a:fld>
            <a:endParaRPr lang="en-US"/>
          </a:p>
        </p:txBody>
      </p:sp>
    </p:spTree>
    <p:extLst>
      <p:ext uri="{BB962C8B-B14F-4D97-AF65-F5344CB8AC3E}">
        <p14:creationId xmlns:p14="http://schemas.microsoft.com/office/powerpoint/2010/main" val="34230254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821957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21573772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498400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13100379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12049475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3228957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1540601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125</a:t>
            </a:fld>
            <a:endParaRPr lang="en-US"/>
          </a:p>
        </p:txBody>
      </p:sp>
    </p:spTree>
    <p:extLst>
      <p:ext uri="{BB962C8B-B14F-4D97-AF65-F5344CB8AC3E}">
        <p14:creationId xmlns:p14="http://schemas.microsoft.com/office/powerpoint/2010/main" val="29819868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126</a:t>
            </a:fld>
            <a:endParaRPr lang="en-US"/>
          </a:p>
        </p:txBody>
      </p:sp>
    </p:spTree>
    <p:extLst>
      <p:ext uri="{BB962C8B-B14F-4D97-AF65-F5344CB8AC3E}">
        <p14:creationId xmlns:p14="http://schemas.microsoft.com/office/powerpoint/2010/main" val="3896543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399612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127</a:t>
            </a:fld>
            <a:endParaRPr lang="en-US"/>
          </a:p>
        </p:txBody>
      </p:sp>
    </p:spTree>
    <p:extLst>
      <p:ext uri="{BB962C8B-B14F-4D97-AF65-F5344CB8AC3E}">
        <p14:creationId xmlns:p14="http://schemas.microsoft.com/office/powerpoint/2010/main" val="3191259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128</a:t>
            </a:fld>
            <a:endParaRPr lang="en-US">
              <a:solidFill>
                <a:prstClr val="black"/>
              </a:solidFill>
            </a:endParaRPr>
          </a:p>
        </p:txBody>
      </p:sp>
    </p:spTree>
    <p:extLst>
      <p:ext uri="{BB962C8B-B14F-4D97-AF65-F5344CB8AC3E}">
        <p14:creationId xmlns:p14="http://schemas.microsoft.com/office/powerpoint/2010/main" val="7777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129</a:t>
            </a:fld>
            <a:endParaRPr lang="en-US">
              <a:solidFill>
                <a:prstClr val="black"/>
              </a:solidFill>
            </a:endParaRPr>
          </a:p>
        </p:txBody>
      </p:sp>
    </p:spTree>
    <p:extLst>
      <p:ext uri="{BB962C8B-B14F-4D97-AF65-F5344CB8AC3E}">
        <p14:creationId xmlns:p14="http://schemas.microsoft.com/office/powerpoint/2010/main" val="1738845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130</a:t>
            </a:fld>
            <a:endParaRPr lang="en-US"/>
          </a:p>
        </p:txBody>
      </p:sp>
    </p:spTree>
    <p:extLst>
      <p:ext uri="{BB962C8B-B14F-4D97-AF65-F5344CB8AC3E}">
        <p14:creationId xmlns:p14="http://schemas.microsoft.com/office/powerpoint/2010/main" val="1640583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32298320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132</a:t>
            </a:fld>
            <a:endParaRPr lang="en-US">
              <a:solidFill>
                <a:prstClr val="black"/>
              </a:solidFill>
            </a:endParaRPr>
          </a:p>
        </p:txBody>
      </p:sp>
    </p:spTree>
    <p:extLst>
      <p:ext uri="{BB962C8B-B14F-4D97-AF65-F5344CB8AC3E}">
        <p14:creationId xmlns:p14="http://schemas.microsoft.com/office/powerpoint/2010/main" val="6887116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solidFill>
                  <a:prstClr val="black"/>
                </a:solidFill>
              </a:rPr>
              <a:pPr/>
              <a:t>133</a:t>
            </a:fld>
            <a:endParaRPr lang="en-US">
              <a:solidFill>
                <a:prstClr val="black"/>
              </a:solidFill>
            </a:endParaRPr>
          </a:p>
        </p:txBody>
      </p:sp>
    </p:spTree>
    <p:extLst>
      <p:ext uri="{BB962C8B-B14F-4D97-AF65-F5344CB8AC3E}">
        <p14:creationId xmlns:p14="http://schemas.microsoft.com/office/powerpoint/2010/main" val="4103060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134</a:t>
            </a:fld>
            <a:endParaRPr lang="en-US"/>
          </a:p>
        </p:txBody>
      </p:sp>
    </p:spTree>
    <p:extLst>
      <p:ext uri="{BB962C8B-B14F-4D97-AF65-F5344CB8AC3E}">
        <p14:creationId xmlns:p14="http://schemas.microsoft.com/office/powerpoint/2010/main" val="19953527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135</a:t>
            </a:fld>
            <a:endParaRPr lang="en-US"/>
          </a:p>
        </p:txBody>
      </p:sp>
    </p:spTree>
    <p:extLst>
      <p:ext uri="{BB962C8B-B14F-4D97-AF65-F5344CB8AC3E}">
        <p14:creationId xmlns:p14="http://schemas.microsoft.com/office/powerpoint/2010/main" val="18692925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136</a:t>
            </a:fld>
            <a:endParaRPr lang="en-US"/>
          </a:p>
        </p:txBody>
      </p:sp>
    </p:spTree>
    <p:extLst>
      <p:ext uri="{BB962C8B-B14F-4D97-AF65-F5344CB8AC3E}">
        <p14:creationId xmlns:p14="http://schemas.microsoft.com/office/powerpoint/2010/main" val="392187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29</a:t>
            </a:fld>
            <a:endParaRPr lang="en-US"/>
          </a:p>
        </p:txBody>
      </p:sp>
    </p:spTree>
    <p:extLst>
      <p:ext uri="{BB962C8B-B14F-4D97-AF65-F5344CB8AC3E}">
        <p14:creationId xmlns:p14="http://schemas.microsoft.com/office/powerpoint/2010/main" val="32848816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137</a:t>
            </a:fld>
            <a:endParaRPr lang="en-US"/>
          </a:p>
        </p:txBody>
      </p:sp>
    </p:spTree>
    <p:extLst>
      <p:ext uri="{BB962C8B-B14F-4D97-AF65-F5344CB8AC3E}">
        <p14:creationId xmlns:p14="http://schemas.microsoft.com/office/powerpoint/2010/main" val="2833915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138</a:t>
            </a:fld>
            <a:endParaRPr lang="en-US"/>
          </a:p>
        </p:txBody>
      </p:sp>
    </p:spTree>
    <p:extLst>
      <p:ext uri="{BB962C8B-B14F-4D97-AF65-F5344CB8AC3E}">
        <p14:creationId xmlns:p14="http://schemas.microsoft.com/office/powerpoint/2010/main" val="3075122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B6EC27-32A5-4154-B6A8-850B41B25568}" type="slidenum">
              <a:rPr lang="en-US" smtClean="0"/>
              <a:pPr/>
              <a:t>139</a:t>
            </a:fld>
            <a:endParaRPr lang="en-US"/>
          </a:p>
        </p:txBody>
      </p:sp>
    </p:spTree>
    <p:extLst>
      <p:ext uri="{BB962C8B-B14F-4D97-AF65-F5344CB8AC3E}">
        <p14:creationId xmlns:p14="http://schemas.microsoft.com/office/powerpoint/2010/main" val="20009938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2A42F2-AD44-4B81-90EC-C985E80ED8A9}" type="slidenum">
              <a:rPr lang="en-US" smtClean="0"/>
              <a:pPr/>
              <a:t>140</a:t>
            </a:fld>
            <a:endParaRPr lang="en-US" dirty="0"/>
          </a:p>
        </p:txBody>
      </p:sp>
    </p:spTree>
    <p:extLst>
      <p:ext uri="{BB962C8B-B14F-4D97-AF65-F5344CB8AC3E}">
        <p14:creationId xmlns:p14="http://schemas.microsoft.com/office/powerpoint/2010/main" val="16690787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141</a:t>
            </a:fld>
            <a:endParaRPr lang="en-US"/>
          </a:p>
        </p:txBody>
      </p:sp>
    </p:spTree>
    <p:extLst>
      <p:ext uri="{BB962C8B-B14F-4D97-AF65-F5344CB8AC3E}">
        <p14:creationId xmlns:p14="http://schemas.microsoft.com/office/powerpoint/2010/main" val="13978619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142</a:t>
            </a:fld>
            <a:endParaRPr lang="en-US"/>
          </a:p>
        </p:txBody>
      </p:sp>
    </p:spTree>
    <p:extLst>
      <p:ext uri="{BB962C8B-B14F-4D97-AF65-F5344CB8AC3E}">
        <p14:creationId xmlns:p14="http://schemas.microsoft.com/office/powerpoint/2010/main" val="26137539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6EC27-32A5-4154-B6A8-850B41B25568}" type="slidenum">
              <a:rPr lang="en-US" smtClean="0"/>
              <a:pPr/>
              <a:t>143</a:t>
            </a:fld>
            <a:endParaRPr lang="en-US"/>
          </a:p>
        </p:txBody>
      </p:sp>
    </p:spTree>
    <p:extLst>
      <p:ext uri="{BB962C8B-B14F-4D97-AF65-F5344CB8AC3E}">
        <p14:creationId xmlns:p14="http://schemas.microsoft.com/office/powerpoint/2010/main" val="473129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144</a:t>
            </a:fld>
            <a:endParaRPr lang="en-US"/>
          </a:p>
        </p:txBody>
      </p:sp>
    </p:spTree>
    <p:extLst>
      <p:ext uri="{BB962C8B-B14F-4D97-AF65-F5344CB8AC3E}">
        <p14:creationId xmlns:p14="http://schemas.microsoft.com/office/powerpoint/2010/main" val="6463722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3732015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281183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3140900"/>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830934"/>
            <a:ext cx="6330212" cy="1233813"/>
          </a:xfrm>
        </p:spPr>
        <p:txBody>
          <a:bodyPr lIns="0" rIns="0">
            <a:normAutofit/>
          </a:bodyPr>
          <a:lstStyle>
            <a:lvl1pPr marL="0" indent="0" algn="l">
              <a:buNone/>
              <a:defRPr sz="1600" baseline="0">
                <a:solidFill>
                  <a:srgbClr val="FFDA00"/>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340982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69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Left Half Image">
    <p:spTree>
      <p:nvGrpSpPr>
        <p:cNvPr id="1" name=""/>
        <p:cNvGrpSpPr/>
        <p:nvPr/>
      </p:nvGrpSpPr>
      <p:grpSpPr>
        <a:xfrm>
          <a:off x="0" y="0"/>
          <a:ext cx="0" cy="0"/>
          <a:chOff x="0" y="0"/>
          <a:chExt cx="0" cy="0"/>
        </a:xfrm>
      </p:grpSpPr>
      <p:sp>
        <p:nvSpPr>
          <p:cNvPr id="2" name="Title 1"/>
          <p:cNvSpPr>
            <a:spLocks noGrp="1"/>
          </p:cNvSpPr>
          <p:nvPr>
            <p:ph type="title"/>
          </p:nvPr>
        </p:nvSpPr>
        <p:spPr>
          <a:xfrm>
            <a:off x="904672" y="241300"/>
            <a:ext cx="6867728" cy="973669"/>
          </a:xfrm>
        </p:spPr>
        <p:txBody>
          <a:bodyPr>
            <a:normAutofit/>
          </a:bodyPr>
          <a:lstStyle>
            <a:lvl1pPr>
              <a:defRPr sz="3200"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7283680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3584575" cy="6493010"/>
          </a:xfrm>
          <a:pattFill prst="dotGrid">
            <a:fgClr>
              <a:schemeClr val="tx1"/>
            </a:fgClr>
            <a:bgClr>
              <a:schemeClr val="bg1"/>
            </a:bgClr>
          </a:pattFill>
        </p:spPr>
        <p:txBody>
          <a:bodyPr vert="horz" lIns="182880" tIns="91440" rIns="182880" bIns="45720" rtlCol="0" anchor="t">
            <a:noAutofit/>
          </a:bodyPr>
          <a:lstStyle>
            <a:lvl1pPr algn="ctr">
              <a:defRPr lang="en-US" sz="2000" dirty="0">
                <a:solidFill>
                  <a:srgbClr val="B71234"/>
                </a:solidFill>
              </a:defRPr>
            </a:lvl1pPr>
          </a:lstStyle>
          <a:p>
            <a:r>
              <a:rPr lang="en-US" dirty="0"/>
              <a:t>Drag picture to placeholder or click icon to add. You must use a full bleed image to fill this entire space.</a:t>
            </a:r>
          </a:p>
        </p:txBody>
      </p:sp>
      <p:sp>
        <p:nvSpPr>
          <p:cNvPr id="2" name="Title 1"/>
          <p:cNvSpPr>
            <a:spLocks noGrp="1"/>
          </p:cNvSpPr>
          <p:nvPr>
            <p:ph type="title"/>
          </p:nvPr>
        </p:nvSpPr>
        <p:spPr>
          <a:xfrm>
            <a:off x="3886200" y="241300"/>
            <a:ext cx="3886200" cy="973669"/>
          </a:xfrm>
        </p:spPr>
        <p:txBody>
          <a:bodyPr/>
          <a:lstStyle>
            <a:lvl1pPr>
              <a:defRPr baseline="0"/>
            </a:lvl1pPr>
          </a:lstStyle>
          <a:p>
            <a:endParaRPr lang="en-US" dirty="0"/>
          </a:p>
        </p:txBody>
      </p:sp>
      <p:sp>
        <p:nvSpPr>
          <p:cNvPr id="5" name="Slide Number Placeholder 4"/>
          <p:cNvSpPr>
            <a:spLocks noGrp="1"/>
          </p:cNvSpPr>
          <p:nvPr>
            <p:ph type="sldNum" sz="quarter" idx="12"/>
          </p:nvPr>
        </p:nvSpPr>
        <p:spPr>
          <a:xfrm>
            <a:off x="8760613" y="6493010"/>
            <a:ext cx="230989" cy="206103"/>
          </a:xfrm>
          <a:prstGeom prst="rect">
            <a:avLst/>
          </a:prstGeom>
        </p:spPr>
        <p:txBody>
          <a:bodyPr vert="horz" lIns="0" tIns="0" rIns="0" bIns="0" rtlCol="0" anchor="ctr"/>
          <a:lstStyle>
            <a:lvl1pPr marL="0" algn="l" defTabSz="914400" rtl="0" eaLnBrk="1" latinLnBrk="0" hangingPunct="1">
              <a:lnSpc>
                <a:spcPct val="90000"/>
              </a:lnSpc>
              <a:defRPr lang="en-US" sz="800" kern="1200" smtClean="0">
                <a:solidFill>
                  <a:schemeClr val="tx1"/>
                </a:solidFill>
                <a:latin typeface="+mn-lt"/>
                <a:ea typeface="+mn-ea"/>
                <a:cs typeface="+mn-cs"/>
              </a:defRPr>
            </a:lvl1pPr>
          </a:lstStyle>
          <a:p>
            <a:fld id="{EEB8B06D-99A5-468B-806E-293788FE9637}" type="slidenum">
              <a:rPr>
                <a:solidFill>
                  <a:prstClr val="black"/>
                </a:solidFill>
              </a:rPr>
              <a:pPr/>
              <a:t>‹#›</a:t>
            </a:fld>
            <a:endParaRPr dirty="0">
              <a:solidFill>
                <a:prstClr val="black"/>
              </a:solidFill>
            </a:endParaRPr>
          </a:p>
        </p:txBody>
      </p:sp>
      <p:sp>
        <p:nvSpPr>
          <p:cNvPr id="8" name="Text Placeholder 2"/>
          <p:cNvSpPr>
            <a:spLocks noGrp="1"/>
          </p:cNvSpPr>
          <p:nvPr>
            <p:ph idx="1"/>
          </p:nvPr>
        </p:nvSpPr>
        <p:spPr>
          <a:xfrm>
            <a:off x="3886200" y="1839384"/>
            <a:ext cx="4803647" cy="4307416"/>
          </a:xfrm>
          <a:prstGeom prst="rect">
            <a:avLst/>
          </a:prstGeom>
        </p:spPr>
        <p:txBody>
          <a:bodyPr vert="horz" lIns="0" tIns="0" rIns="0" bIns="45720" rtlCol="0">
            <a:noAutofit/>
          </a:bodyPr>
          <a:lstStyle>
            <a:lvl1pPr>
              <a:defRPr>
                <a:solidFill>
                  <a:schemeClr val="tx1"/>
                </a:solidFill>
              </a:defRPr>
            </a:lvl1pPr>
            <a:lvl2pPr>
              <a:defRPr>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22" hasCustomPrompt="1"/>
          </p:nvPr>
        </p:nvSpPr>
        <p:spPr>
          <a:xfrm>
            <a:off x="3886201" y="6180667"/>
            <a:ext cx="3375025" cy="245539"/>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24"/>
          </p:nvPr>
        </p:nvSpPr>
        <p:spPr>
          <a:xfrm>
            <a:off x="3886200" y="1224495"/>
            <a:ext cx="3886200" cy="333372"/>
          </a:xfrm>
        </p:spPr>
        <p:txBody>
          <a:bodyPr/>
          <a:lstStyle>
            <a:lvl1pPr>
              <a:tabLst>
                <a:tab pos="230179" algn="l"/>
                <a:tab pos="342886" algn="l"/>
              </a:tabLst>
              <a:defRPr>
                <a:solidFill>
                  <a:schemeClr val="tx2"/>
                </a:solidFill>
              </a:defRPr>
            </a:lvl1pPr>
          </a:lstStyle>
          <a:p>
            <a:pPr lvl="0"/>
            <a:r>
              <a:rPr lang="en-US" dirty="0"/>
              <a:t>Click to edit Master text styles</a:t>
            </a:r>
          </a:p>
        </p:txBody>
      </p:sp>
      <p:sp>
        <p:nvSpPr>
          <p:cNvPr id="16" name="Text Placeholder 2"/>
          <p:cNvSpPr>
            <a:spLocks noGrp="1"/>
          </p:cNvSpPr>
          <p:nvPr>
            <p:ph type="body" sz="quarter" idx="25" hasCustomPrompt="1"/>
          </p:nvPr>
        </p:nvSpPr>
        <p:spPr>
          <a:xfrm>
            <a:off x="3886200" y="6477000"/>
            <a:ext cx="3372136" cy="203200"/>
          </a:xfrm>
        </p:spPr>
        <p:txBody>
          <a:bodyPr anchor="t"/>
          <a:lstStyle>
            <a:lvl1pPr>
              <a:defRPr sz="800">
                <a:solidFill>
                  <a:schemeClr val="accent1"/>
                </a:solidFill>
              </a:defRPr>
            </a:lvl1pPr>
          </a:lstStyle>
          <a:p>
            <a:pPr lvl="0"/>
            <a:r>
              <a:rPr lang="en-US" dirty="0"/>
              <a:t>Footer</a:t>
            </a:r>
          </a:p>
        </p:txBody>
      </p:sp>
    </p:spTree>
    <p:extLst>
      <p:ext uri="{BB962C8B-B14F-4D97-AF65-F5344CB8AC3E}">
        <p14:creationId xmlns:p14="http://schemas.microsoft.com/office/powerpoint/2010/main" val="14660219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228600" y="609600"/>
            <a:ext cx="8610599" cy="495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0"/>
            <a:ext cx="9144000" cy="533400"/>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5791200"/>
            <a:ext cx="9144000" cy="1066800"/>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0" hasCustomPrompt="1"/>
          </p:nvPr>
        </p:nvSpPr>
        <p:spPr>
          <a:xfrm>
            <a:off x="228600" y="5867400"/>
            <a:ext cx="7696200" cy="838200"/>
          </a:xfrm>
        </p:spPr>
        <p:txBody>
          <a:bodyPr anchor="ctr"/>
          <a:lstStyle>
            <a:lvl1pPr algn="r">
              <a:buNone/>
              <a:defRPr b="1" baseline="0">
                <a:solidFill>
                  <a:schemeClr val="bg2">
                    <a:lumMod val="90000"/>
                    <a:lumOff val="1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Blurb one</a:t>
            </a:r>
          </a:p>
        </p:txBody>
      </p:sp>
    </p:spTree>
    <p:extLst>
      <p:ext uri="{BB962C8B-B14F-4D97-AF65-F5344CB8AC3E}">
        <p14:creationId xmlns:p14="http://schemas.microsoft.com/office/powerpoint/2010/main" val="1144907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a:xfrm>
            <a:off x="453893" y="6493009"/>
            <a:ext cx="822595" cy="206103"/>
          </a:xfrm>
          <a:prstGeom prst="rect">
            <a:avLst/>
          </a:prstGeom>
        </p:spPr>
        <p:txBody>
          <a:bodyPr lIns="91436" tIns="45718" rIns="91436" bIns="45718"/>
          <a:lstStyle>
            <a:lvl1pPr>
              <a:defRPr>
                <a:solidFill>
                  <a:schemeClr val="bg2"/>
                </a:solidFill>
              </a:defRPr>
            </a:lvl1pPr>
          </a:lstStyle>
          <a:p>
            <a:endParaRPr lang="en-US" dirty="0"/>
          </a:p>
        </p:txBody>
      </p:sp>
      <p:sp>
        <p:nvSpPr>
          <p:cNvPr id="6" name="Footer Placeholder 5" hidden="1"/>
          <p:cNvSpPr>
            <a:spLocks noGrp="1"/>
          </p:cNvSpPr>
          <p:nvPr>
            <p:ph type="ftr" sz="quarter" idx="11"/>
          </p:nvPr>
        </p:nvSpPr>
        <p:spPr>
          <a:xfrm>
            <a:off x="3097924" y="6493009"/>
            <a:ext cx="2940147" cy="206103"/>
          </a:xfrm>
          <a:prstGeom prst="rect">
            <a:avLst/>
          </a:prstGeom>
        </p:spPr>
        <p:txBody>
          <a:bodyPr lIns="91436" tIns="45718" rIns="91436" bIns="45718"/>
          <a:lstStyle>
            <a:lvl1pPr>
              <a:defRPr>
                <a:solidFill>
                  <a:schemeClr val="bg2"/>
                </a:solidFill>
              </a:defRPr>
            </a:lvl1pPr>
          </a:lstStyle>
          <a:p>
            <a:endParaRPr lang="en-US" dirty="0"/>
          </a:p>
        </p:txBody>
      </p:sp>
      <p:sp>
        <p:nvSpPr>
          <p:cNvPr id="8" name="Title Placeholder 1"/>
          <p:cNvSpPr>
            <a:spLocks noGrp="1"/>
          </p:cNvSpPr>
          <p:nvPr>
            <p:ph type="title"/>
          </p:nvPr>
        </p:nvSpPr>
        <p:spPr>
          <a:xfrm>
            <a:off x="457201" y="241300"/>
            <a:ext cx="7315200" cy="973669"/>
          </a:xfrm>
          <a:prstGeom prst="rect">
            <a:avLst/>
          </a:prstGeom>
        </p:spPr>
        <p:txBody>
          <a:bodyPr vert="horz" lIns="0" tIns="0" rIns="0" bIns="0" rtlCol="0" anchor="b">
            <a:noAutofit/>
          </a:bodyPr>
          <a:lstStyle/>
          <a:p>
            <a:r>
              <a:rPr lang="en-US" dirty="0"/>
              <a:t>Click to edit Master title style</a:t>
            </a:r>
          </a:p>
        </p:txBody>
      </p:sp>
      <p:sp>
        <p:nvSpPr>
          <p:cNvPr id="15" name="Text Placeholder 2"/>
          <p:cNvSpPr>
            <a:spLocks noGrp="1"/>
          </p:cNvSpPr>
          <p:nvPr>
            <p:ph idx="1"/>
          </p:nvPr>
        </p:nvSpPr>
        <p:spPr>
          <a:xfrm>
            <a:off x="4710114" y="1839384"/>
            <a:ext cx="3973512" cy="4231216"/>
          </a:xfrm>
          <a:prstGeom prst="rect">
            <a:avLst/>
          </a:prstGeom>
        </p:spPr>
        <p:txBody>
          <a:bodyPr vert="horz" lIns="0" tIns="0" rIns="0" bIns="45718" rtlCol="0">
            <a:noAutofit/>
          </a:bodyPr>
          <a:lstStyle>
            <a:lvl1pPr>
              <a:defRPr>
                <a:solidFill>
                  <a:schemeClr val="tx1"/>
                </a:solidFill>
              </a:defRPr>
            </a:lvl1pPr>
            <a:lvl2pPr>
              <a:defRPr sz="1600">
                <a:solidFill>
                  <a:schemeClr val="tx1"/>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p:cNvSpPr>
            <a:spLocks noGrp="1"/>
          </p:cNvSpPr>
          <p:nvPr>
            <p:ph idx="23"/>
          </p:nvPr>
        </p:nvSpPr>
        <p:spPr>
          <a:xfrm>
            <a:off x="457200" y="1839384"/>
            <a:ext cx="3976688" cy="4231216"/>
          </a:xfrm>
          <a:prstGeom prst="rect">
            <a:avLst/>
          </a:prstGeom>
        </p:spPr>
        <p:txBody>
          <a:bodyPr vert="horz" lIns="0" tIns="0" rIns="0" bIns="45718" rtlCol="0">
            <a:noAutofit/>
          </a:bodyPr>
          <a:lstStyle>
            <a:lvl1pPr>
              <a:defRPr>
                <a:solidFill>
                  <a:schemeClr val="tx1"/>
                </a:solidFill>
              </a:defRPr>
            </a:lvl1pPr>
            <a:lvl2pPr>
              <a:defRPr sz="1600">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p:cNvSpPr>
            <a:spLocks noGrp="1"/>
          </p:cNvSpPr>
          <p:nvPr>
            <p:ph type="body" sz="quarter" idx="21" hasCustomPrompt="1"/>
          </p:nvPr>
        </p:nvSpPr>
        <p:spPr>
          <a:xfrm>
            <a:off x="457201" y="6477000"/>
            <a:ext cx="6804025" cy="203200"/>
          </a:xfrm>
        </p:spPr>
        <p:txBody>
          <a:bodyPr anchor="t"/>
          <a:lstStyle>
            <a:lvl1pPr>
              <a:defRPr sz="800">
                <a:solidFill>
                  <a:schemeClr val="accent1"/>
                </a:solidFill>
              </a:defRPr>
            </a:lvl1pPr>
          </a:lstStyle>
          <a:p>
            <a:pPr lvl="0"/>
            <a:r>
              <a:rPr lang="en-US" dirty="0"/>
              <a:t>Footer</a:t>
            </a:r>
          </a:p>
        </p:txBody>
      </p:sp>
      <p:sp>
        <p:nvSpPr>
          <p:cNvPr id="18" name="Text Placeholder 2"/>
          <p:cNvSpPr>
            <a:spLocks noGrp="1"/>
          </p:cNvSpPr>
          <p:nvPr>
            <p:ph type="body" sz="quarter" idx="22" hasCustomPrompt="1"/>
          </p:nvPr>
        </p:nvSpPr>
        <p:spPr>
          <a:xfrm>
            <a:off x="457202" y="6223005"/>
            <a:ext cx="6804025" cy="203200"/>
          </a:xfrm>
        </p:spPr>
        <p:txBody>
          <a:bodyPr bIns="0" anchor="b"/>
          <a:lstStyle>
            <a:lvl1pPr>
              <a:defRPr sz="900">
                <a:solidFill>
                  <a:schemeClr val="tx1"/>
                </a:solidFill>
              </a:defRPr>
            </a:lvl1pPr>
          </a:lstStyle>
          <a:p>
            <a:pPr lvl="0"/>
            <a:r>
              <a:rPr lang="en-US" dirty="0"/>
              <a:t>Source</a:t>
            </a:r>
          </a:p>
        </p:txBody>
      </p:sp>
      <p:sp>
        <p:nvSpPr>
          <p:cNvPr id="11" name="Text Placeholder 2"/>
          <p:cNvSpPr>
            <a:spLocks noGrp="1"/>
          </p:cNvSpPr>
          <p:nvPr>
            <p:ph type="body" sz="quarter" idx="13"/>
          </p:nvPr>
        </p:nvSpPr>
        <p:spPr>
          <a:xfrm>
            <a:off x="457200" y="1224495"/>
            <a:ext cx="7315200" cy="333372"/>
          </a:xfrm>
        </p:spPr>
        <p:txBody>
          <a:bodyPr/>
          <a:lstStyle>
            <a:lvl1pPr>
              <a:tabLst>
                <a:tab pos="228600" algn="l"/>
                <a:tab pos="341313" algn="l"/>
                <a:tab pos="457200" algn="l"/>
              </a:tabLst>
              <a:defRPr>
                <a:solidFill>
                  <a:schemeClr val="tx2"/>
                </a:solidFill>
              </a:defRPr>
            </a:lvl1pPr>
          </a:lstStyle>
          <a:p>
            <a:pPr lvl="0"/>
            <a:r>
              <a:rPr lang="en-US" dirty="0"/>
              <a:t>Click to edit Master text styles</a:t>
            </a:r>
          </a:p>
        </p:txBody>
      </p:sp>
      <p:sp>
        <p:nvSpPr>
          <p:cNvPr id="12" name="Slide Number Placeholder 5"/>
          <p:cNvSpPr>
            <a:spLocks noGrp="1"/>
          </p:cNvSpPr>
          <p:nvPr>
            <p:ph type="sldNum" sz="quarter" idx="4"/>
          </p:nvPr>
        </p:nvSpPr>
        <p:spPr>
          <a:xfrm>
            <a:off x="8610600" y="6541203"/>
            <a:ext cx="533400" cy="365125"/>
          </a:xfrm>
          <a:prstGeom prst="rect">
            <a:avLst/>
          </a:prstGeom>
        </p:spPr>
        <p:txBody>
          <a:bodyPr/>
          <a:lstStyle>
            <a:lvl1pPr>
              <a:defRPr sz="1600"/>
            </a:lvl1pPr>
          </a:lstStyle>
          <a:p>
            <a:fld id="{59B94101-DCC3-4FE8-839D-EB5A039647E9}" type="slidenum">
              <a:rPr lang="en-US" smtClean="0"/>
              <a:t>‹#›</a:t>
            </a:fld>
            <a:endParaRPr lang="en-US" dirty="0"/>
          </a:p>
        </p:txBody>
      </p:sp>
    </p:spTree>
    <p:extLst>
      <p:ext uri="{BB962C8B-B14F-4D97-AF65-F5344CB8AC3E}">
        <p14:creationId xmlns:p14="http://schemas.microsoft.com/office/powerpoint/2010/main" val="3536026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Generic 2">
    <p:spTree>
      <p:nvGrpSpPr>
        <p:cNvPr id="1" name=""/>
        <p:cNvGrpSpPr/>
        <p:nvPr/>
      </p:nvGrpSpPr>
      <p:grpSpPr>
        <a:xfrm>
          <a:off x="0" y="0"/>
          <a:ext cx="0" cy="0"/>
          <a:chOff x="0" y="0"/>
          <a:chExt cx="0" cy="0"/>
        </a:xfrm>
      </p:grpSpPr>
      <p:sp>
        <p:nvSpPr>
          <p:cNvPr id="6" name="Title 1"/>
          <p:cNvSpPr>
            <a:spLocks noGrp="1"/>
          </p:cNvSpPr>
          <p:nvPr>
            <p:ph type="title"/>
          </p:nvPr>
        </p:nvSpPr>
        <p:spPr>
          <a:xfrm>
            <a:off x="304800" y="228600"/>
            <a:ext cx="8610600" cy="685800"/>
          </a:xfrm>
          <a:prstGeom prst="rect">
            <a:avLst/>
          </a:prstGeom>
        </p:spPr>
        <p:txBody>
          <a:bodyPr anchor="t"/>
          <a:lstStyle>
            <a:lvl1pPr>
              <a:defRPr>
                <a:solidFill>
                  <a:srgbClr val="0860A8"/>
                </a:solidFill>
              </a:defRPr>
            </a:lvl1pPr>
          </a:lstStyle>
          <a:p>
            <a:r>
              <a:rPr lang="en-US" dirty="0"/>
              <a:t>Click to edit Master title style</a:t>
            </a:r>
          </a:p>
        </p:txBody>
      </p:sp>
      <p:sp>
        <p:nvSpPr>
          <p:cNvPr id="7" name="Content Placeholder 2"/>
          <p:cNvSpPr>
            <a:spLocks noGrp="1"/>
          </p:cNvSpPr>
          <p:nvPr>
            <p:ph idx="1"/>
          </p:nvPr>
        </p:nvSpPr>
        <p:spPr>
          <a:xfrm>
            <a:off x="228600" y="1219199"/>
            <a:ext cx="8686800" cy="4876801"/>
          </a:xfrm>
          <a:prstGeom prst="rect">
            <a:avLst/>
          </a:prstGeom>
        </p:spPr>
        <p:txBody>
          <a:bodyPr/>
          <a:lstStyle>
            <a:lvl1pPr marL="342900" indent="-342900">
              <a:spcBef>
                <a:spcPts val="0"/>
              </a:spcBef>
              <a:spcAft>
                <a:spcPts val="600"/>
              </a:spcAft>
              <a:buSzPct val="90000"/>
              <a:defRPr sz="2400">
                <a:solidFill>
                  <a:schemeClr val="tx1"/>
                </a:solidFill>
              </a:defRPr>
            </a:lvl1pPr>
            <a:lvl2pPr marL="692150" indent="-234950">
              <a:spcBef>
                <a:spcPts val="0"/>
              </a:spcBef>
              <a:spcAft>
                <a:spcPts val="600"/>
              </a:spcAft>
              <a:defRPr sz="2000">
                <a:solidFill>
                  <a:schemeClr val="tx1"/>
                </a:solidFill>
              </a:defRPr>
            </a:lvl2pPr>
            <a:lvl3pPr marL="1143000" indent="-228600">
              <a:spcBef>
                <a:spcPts val="0"/>
              </a:spcBef>
              <a:spcAft>
                <a:spcPts val="0"/>
              </a:spcAft>
              <a:buFont typeface="Wingdings" pitchFamily="2" charset="2"/>
              <a:buChar char="§"/>
              <a:defRPr sz="1800">
                <a:solidFill>
                  <a:schemeClr val="tx1"/>
                </a:solidFill>
              </a:defRPr>
            </a:lvl3pPr>
          </a:lstStyle>
          <a:p>
            <a:pPr lvl="0"/>
            <a:r>
              <a:rPr lang="en-US" dirty="0"/>
              <a:t>Click to edit Master text styles</a:t>
            </a:r>
          </a:p>
          <a:p>
            <a:pPr lvl="1"/>
            <a:r>
              <a:rPr lang="en-US" dirty="0"/>
              <a:t>Second level</a:t>
            </a:r>
          </a:p>
          <a:p>
            <a:pPr lvl="2"/>
            <a:r>
              <a:rPr lang="en-US" dirty="0"/>
              <a:t>Third level </a:t>
            </a:r>
          </a:p>
          <a:p>
            <a:pPr lvl="1"/>
            <a:endParaRPr lang="en-US" dirty="0"/>
          </a:p>
        </p:txBody>
      </p:sp>
    </p:spTree>
    <p:extLst>
      <p:ext uri="{BB962C8B-B14F-4D97-AF65-F5344CB8AC3E}">
        <p14:creationId xmlns:p14="http://schemas.microsoft.com/office/powerpoint/2010/main" val="814122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ft Whit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12" y="158750"/>
            <a:ext cx="8231187" cy="889000"/>
          </a:xfrm>
          <a:prstGeom prst="rect">
            <a:avLst/>
          </a:prstGeom>
        </p:spPr>
        <p:txBody>
          <a:bodyPr anchor="ctr"/>
          <a:lstStyle>
            <a:lvl1pPr algn="r">
              <a:defRPr sz="3200">
                <a:solidFill>
                  <a:schemeClr val="tx2"/>
                </a:solidFill>
                <a:latin typeface="Neo Sans Intel Medium"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5613" y="1201738"/>
            <a:ext cx="8237537" cy="4767262"/>
          </a:xfrm>
          <a:prstGeom prst="rect">
            <a:avLst/>
          </a:prstGeom>
        </p:spPr>
        <p:txBody>
          <a:bodyPr/>
          <a:lstStyle>
            <a:lvl1pPr>
              <a:defRPr sz="2800">
                <a:solidFill>
                  <a:schemeClr val="tx2"/>
                </a:solidFill>
                <a:latin typeface="Neo Sans Intel Medium" pitchFamily="34" charset="0"/>
              </a:defRPr>
            </a:lvl1pPr>
            <a:lvl2pPr>
              <a:defRPr sz="2400">
                <a:solidFill>
                  <a:schemeClr val="tx2"/>
                </a:solidFill>
                <a:latin typeface="Neo Sans Intel Medium" pitchFamily="34" charset="0"/>
              </a:defRPr>
            </a:lvl2pPr>
            <a:lvl3pPr>
              <a:defRPr sz="2000">
                <a:solidFill>
                  <a:schemeClr val="tx2"/>
                </a:solidFill>
                <a:latin typeface="Neo Sans Intel Medium" pitchFamily="34" charset="0"/>
              </a:defRPr>
            </a:lvl3pPr>
            <a:lvl4pPr>
              <a:defRPr sz="1800">
                <a:solidFill>
                  <a:schemeClr val="tx2"/>
                </a:solidFill>
                <a:latin typeface="Neo Sans Intel Medium" pitchFamily="34" charset="0"/>
              </a:defRPr>
            </a:lvl4pPr>
            <a:lvl5pPr>
              <a:defRPr sz="1600">
                <a:solidFill>
                  <a:schemeClr val="tx2"/>
                </a:solidFill>
                <a:latin typeface="Neo Sans Intel Medium"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2"/>
          <p:cNvSpPr>
            <a:spLocks noGrp="1"/>
          </p:cNvSpPr>
          <p:nvPr>
            <p:ph type="sldNum" sz="quarter" idx="4"/>
          </p:nvPr>
        </p:nvSpPr>
        <p:spPr>
          <a:xfrm>
            <a:off x="0" y="6477000"/>
            <a:ext cx="501650" cy="228600"/>
          </a:xfrm>
          <a:prstGeom prst="rect">
            <a:avLst/>
          </a:prstGeom>
        </p:spPr>
        <p:txBody>
          <a:bodyPr/>
          <a:lstStyle>
            <a:lvl1pPr marL="0" algn="ctr" defTabSz="914400" rtl="0" eaLnBrk="0" latinLnBrk="0" hangingPunct="0">
              <a:lnSpc>
                <a:spcPct val="80000"/>
              </a:lnSpc>
              <a:spcBef>
                <a:spcPct val="50000"/>
              </a:spcBef>
              <a:defRPr lang="en-US" sz="1200" kern="1200" smtClean="0">
                <a:solidFill>
                  <a:schemeClr val="bg1"/>
                </a:solidFill>
                <a:latin typeface="+mn-lt"/>
                <a:ea typeface="+mn-ea"/>
                <a:cs typeface="+mn-cs"/>
              </a:defRPr>
            </a:lvl1pPr>
          </a:lstStyle>
          <a:p>
            <a:fld id="{5D2D4532-1F63-42F5-86ED-C1410817A4FA}" type="slidenum">
              <a:rPr lang="en-US" smtClean="0"/>
              <a:pPr/>
              <a:t>‹#›</a:t>
            </a:fld>
            <a:endParaRPr lang="en-US" dirty="0"/>
          </a:p>
        </p:txBody>
      </p:sp>
      <p:sp>
        <p:nvSpPr>
          <p:cNvPr id="5" name="Text Placeholder 4"/>
          <p:cNvSpPr>
            <a:spLocks noGrp="1"/>
          </p:cNvSpPr>
          <p:nvPr>
            <p:ph type="body" sz="quarter" idx="10"/>
          </p:nvPr>
        </p:nvSpPr>
        <p:spPr>
          <a:xfrm>
            <a:off x="894" y="0"/>
            <a:ext cx="3048000" cy="381000"/>
          </a:xfrm>
          <a:prstGeom prst="rect">
            <a:avLst/>
          </a:prstGeom>
        </p:spPr>
        <p:txBody>
          <a:bodyPr wrap="none"/>
          <a:lstStyle>
            <a:lvl1pPr marL="0" indent="0">
              <a:buNone/>
              <a:defRPr sz="1600" i="0">
                <a:solidFill>
                  <a:schemeClr val="bg1">
                    <a:lumMod val="50000"/>
                  </a:schemeClr>
                </a:solidFill>
                <a:effectLst/>
                <a:latin typeface="Neo Sans Intel Medium" pitchFamily="34" charset="0"/>
              </a:defRPr>
            </a:lvl1pPr>
          </a:lstStyle>
          <a:p>
            <a:pPr lvl="0"/>
            <a:r>
              <a:rPr lang="en-US" dirty="0"/>
              <a:t>Click to edit Master text styles</a:t>
            </a:r>
          </a:p>
        </p:txBody>
      </p:sp>
    </p:spTree>
    <p:extLst>
      <p:ext uri="{BB962C8B-B14F-4D97-AF65-F5344CB8AC3E}">
        <p14:creationId xmlns:p14="http://schemas.microsoft.com/office/powerpoint/2010/main" val="360387290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hidden="1"/>
          <p:cNvSpPr>
            <a:spLocks noGrp="1"/>
          </p:cNvSpPr>
          <p:nvPr>
            <p:ph type="dt" sz="half" idx="10"/>
          </p:nvPr>
        </p:nvSpPr>
        <p:spPr>
          <a:xfrm>
            <a:off x="453893" y="6493009"/>
            <a:ext cx="822595" cy="206103"/>
          </a:xfrm>
          <a:prstGeom prst="rect">
            <a:avLst/>
          </a:prstGeom>
        </p:spPr>
        <p:txBody>
          <a:bodyPr lIns="91436" tIns="45718" rIns="91436" bIns="45718"/>
          <a:lstStyle>
            <a:lvl1pPr>
              <a:defRPr>
                <a:solidFill>
                  <a:schemeClr val="bg2"/>
                </a:solidFill>
              </a:defRPr>
            </a:lvl1pPr>
          </a:lstStyle>
          <a:p>
            <a:r>
              <a:rPr lang="en-US"/>
              <a:t>4/21/2014</a:t>
            </a:r>
            <a:endParaRPr lang="en-US" dirty="0"/>
          </a:p>
        </p:txBody>
      </p:sp>
      <p:sp>
        <p:nvSpPr>
          <p:cNvPr id="5" name="Footer Placeholder 4" hidden="1"/>
          <p:cNvSpPr>
            <a:spLocks noGrp="1"/>
          </p:cNvSpPr>
          <p:nvPr>
            <p:ph type="ftr" sz="quarter" idx="11"/>
          </p:nvPr>
        </p:nvSpPr>
        <p:spPr>
          <a:xfrm>
            <a:off x="3097924" y="6493009"/>
            <a:ext cx="2940147" cy="206103"/>
          </a:xfrm>
          <a:prstGeom prst="rect">
            <a:avLst/>
          </a:prstGeom>
        </p:spPr>
        <p:txBody>
          <a:bodyPr lIns="91436" tIns="45718" rIns="91436" bIns="45718"/>
          <a:lstStyle>
            <a:lvl1pPr>
              <a:defRPr>
                <a:solidFill>
                  <a:schemeClr val="bg2"/>
                </a:solidFill>
              </a:defRPr>
            </a:lvl1pPr>
          </a:lstStyle>
          <a:p>
            <a:endParaRPr lang="en-US" dirty="0"/>
          </a:p>
        </p:txBody>
      </p:sp>
      <p:sp>
        <p:nvSpPr>
          <p:cNvPr id="10" name="Title Placeholder 1"/>
          <p:cNvSpPr>
            <a:spLocks noGrp="1"/>
          </p:cNvSpPr>
          <p:nvPr>
            <p:ph type="title"/>
          </p:nvPr>
        </p:nvSpPr>
        <p:spPr>
          <a:xfrm>
            <a:off x="457202" y="241300"/>
            <a:ext cx="7315199" cy="973669"/>
          </a:xfrm>
          <a:prstGeom prst="rect">
            <a:avLst/>
          </a:prstGeom>
        </p:spPr>
        <p:txBody>
          <a:bodyPr vert="horz" lIns="0" tIns="0" rIns="0" bIns="0" rtlCol="0" anchor="b">
            <a:noAutofit/>
          </a:bodyPr>
          <a:lstStyle/>
          <a:p>
            <a:r>
              <a:rPr lang="en-US" dirty="0"/>
              <a:t>Click to edit Master title style</a:t>
            </a:r>
          </a:p>
        </p:txBody>
      </p:sp>
      <p:sp>
        <p:nvSpPr>
          <p:cNvPr id="12" name="Text Placeholder 2"/>
          <p:cNvSpPr>
            <a:spLocks noGrp="1"/>
          </p:cNvSpPr>
          <p:nvPr>
            <p:ph idx="1"/>
          </p:nvPr>
        </p:nvSpPr>
        <p:spPr>
          <a:xfrm>
            <a:off x="457200" y="1839385"/>
            <a:ext cx="8221980" cy="4339167"/>
          </a:xfrm>
          <a:prstGeom prst="rect">
            <a:avLst/>
          </a:prstGeom>
        </p:spPr>
        <p:txBody>
          <a:bodyPr vert="horz" lIns="0" tIns="0" rIns="0" bIns="45718" rtlCol="0">
            <a:noAutofit/>
          </a:bodyPr>
          <a:lstStyle>
            <a:lvl1pPr>
              <a:spcAft>
                <a:spcPts val="0"/>
              </a:spcAft>
              <a:defRPr lang="en-US" sz="1600" kern="1200" baseline="0" dirty="0" smtClean="0">
                <a:solidFill>
                  <a:schemeClr val="tx1"/>
                </a:solidFill>
                <a:latin typeface="+mj-lt"/>
                <a:ea typeface="+mn-ea"/>
                <a:cs typeface="+mn-cs"/>
              </a:defRPr>
            </a:lvl1pPr>
            <a:lvl2pPr>
              <a:defRPr lang="en-US" sz="1600" kern="1200" dirty="0" smtClean="0">
                <a:solidFill>
                  <a:schemeClr val="tx1"/>
                </a:solidFill>
                <a:latin typeface="+mn-lt"/>
                <a:ea typeface="+mn-ea"/>
                <a:cs typeface="+mn-cs"/>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a:t>Click to edit Master text styles</a:t>
            </a:r>
          </a:p>
          <a:p>
            <a:pPr marL="174618" lvl="1" indent="-174618" algn="l" defTabSz="914362" rtl="0" eaLnBrk="1" latinLnBrk="0" hangingPunct="1">
              <a:lnSpc>
                <a:spcPct val="90000"/>
              </a:lnSpc>
              <a:spcBef>
                <a:spcPts val="800"/>
              </a:spcBef>
              <a:spcAft>
                <a:spcPts val="400"/>
              </a:spcAft>
              <a:buFont typeface="Arial" panose="020B0604020202020204" pitchFamily="34" charset="0"/>
              <a:buChar char="•"/>
              <a:tabLst>
                <a:tab pos="230179" algn="l"/>
                <a:tab pos="3541566" algn="l"/>
              </a:tabLst>
            </a:pPr>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p:cNvSpPr>
            <a:spLocks noGrp="1"/>
          </p:cNvSpPr>
          <p:nvPr>
            <p:ph type="body" sz="quarter" idx="21" hasCustomPrompt="1"/>
          </p:nvPr>
        </p:nvSpPr>
        <p:spPr>
          <a:xfrm>
            <a:off x="457201" y="6477000"/>
            <a:ext cx="6804025" cy="203200"/>
          </a:xfrm>
        </p:spPr>
        <p:txBody>
          <a:bodyPr anchor="t"/>
          <a:lstStyle>
            <a:lvl1pPr>
              <a:defRPr sz="800">
                <a:solidFill>
                  <a:schemeClr val="accent1"/>
                </a:solidFill>
              </a:defRPr>
            </a:lvl1pPr>
          </a:lstStyle>
          <a:p>
            <a:pPr lvl="0"/>
            <a:r>
              <a:rPr lang="en-US" dirty="0"/>
              <a:t>Footer</a:t>
            </a:r>
          </a:p>
        </p:txBody>
      </p:sp>
      <p:sp>
        <p:nvSpPr>
          <p:cNvPr id="15" name="Text Placeholder 2"/>
          <p:cNvSpPr>
            <a:spLocks noGrp="1"/>
          </p:cNvSpPr>
          <p:nvPr>
            <p:ph type="body" sz="quarter" idx="22" hasCustomPrompt="1"/>
          </p:nvPr>
        </p:nvSpPr>
        <p:spPr>
          <a:xfrm>
            <a:off x="457201" y="6223005"/>
            <a:ext cx="6804025" cy="203200"/>
          </a:xfrm>
        </p:spPr>
        <p:txBody>
          <a:bodyPr bIns="0" anchor="b"/>
          <a:lstStyle>
            <a:lvl1pPr>
              <a:defRPr sz="900">
                <a:solidFill>
                  <a:schemeClr val="tx1"/>
                </a:solidFill>
              </a:defRPr>
            </a:lvl1pPr>
          </a:lstStyle>
          <a:p>
            <a:pPr lvl="0"/>
            <a:r>
              <a:rPr lang="en-US" dirty="0"/>
              <a:t>Source</a:t>
            </a:r>
          </a:p>
        </p:txBody>
      </p:sp>
    </p:spTree>
    <p:extLst>
      <p:ext uri="{BB962C8B-B14F-4D97-AF65-F5344CB8AC3E}">
        <p14:creationId xmlns:p14="http://schemas.microsoft.com/office/powerpoint/2010/main" val="222631924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 &amp; Subtitle">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spc="0">
                <a:solidFill>
                  <a:srgbClr val="000000"/>
                </a:solidFill>
              </a:defRPr>
            </a:pPr>
            <a:r>
              <a:rPr sz="3375" spc="-33">
                <a:solidFill>
                  <a:srgbClr val="606060"/>
                </a:solidFill>
              </a:rPr>
              <a:t>Title Text</a:t>
            </a:r>
          </a:p>
        </p:txBody>
      </p:sp>
      <p:sp>
        <p:nvSpPr>
          <p:cNvPr id="31" name="Shape 31"/>
          <p:cNvSpPr>
            <a:spLocks noGrp="1"/>
          </p:cNvSpPr>
          <p:nvPr>
            <p:ph type="body" idx="1"/>
          </p:nvPr>
        </p:nvSpPr>
        <p:spPr>
          <a:prstGeom prst="rect">
            <a:avLst/>
          </a:prstGeom>
        </p:spPr>
        <p:txBody>
          <a:bodyPr/>
          <a:lstStyle>
            <a:lvl2pPr marL="120775" indent="-120775">
              <a:lnSpc>
                <a:spcPct val="90000"/>
              </a:lnSpc>
              <a:spcBef>
                <a:spcPts val="675"/>
              </a:spcBef>
              <a:buClr>
                <a:srgbClr val="8CC558"/>
              </a:buClr>
              <a:buChar char="▪"/>
              <a:defRPr sz="2475" spc="-25">
                <a:solidFill>
                  <a:srgbClr val="606060"/>
                </a:solidFill>
                <a:latin typeface="Vista Sans OT Light"/>
                <a:ea typeface="Vista Sans OT Light"/>
                <a:cs typeface="Vista Sans OT Light"/>
                <a:sym typeface="Vista Sans OT Light"/>
              </a:defRPr>
            </a:lvl2pPr>
            <a:lvl3pPr marL="270250" indent="-134519">
              <a:lnSpc>
                <a:spcPct val="90000"/>
              </a:lnSpc>
              <a:spcBef>
                <a:spcPts val="506"/>
              </a:spcBef>
              <a:buChar char="▪"/>
              <a:defRPr sz="2250" spc="-22">
                <a:solidFill>
                  <a:srgbClr val="606060"/>
                </a:solidFill>
                <a:latin typeface="Vista Sans OT Light"/>
                <a:ea typeface="Vista Sans OT Light"/>
                <a:cs typeface="Vista Sans OT Light"/>
                <a:sym typeface="Vista Sans OT Light"/>
              </a:defRPr>
            </a:lvl3pPr>
            <a:lvl4pPr marL="387485" indent="-98805">
              <a:lnSpc>
                <a:spcPct val="90000"/>
              </a:lnSpc>
              <a:spcBef>
                <a:spcPts val="506"/>
              </a:spcBef>
              <a:buChar char="▪"/>
              <a:defRPr sz="2138" spc="-21">
                <a:solidFill>
                  <a:srgbClr val="606060"/>
                </a:solidFill>
                <a:latin typeface="Vista Sans OT Light"/>
                <a:ea typeface="Vista Sans OT Light"/>
                <a:cs typeface="Vista Sans OT Light"/>
                <a:sym typeface="Vista Sans OT Light"/>
              </a:defRPr>
            </a:lvl4pPr>
            <a:lvl5pPr marL="521409" indent="-101782">
              <a:lnSpc>
                <a:spcPct val="90000"/>
              </a:lnSpc>
              <a:spcBef>
                <a:spcPts val="506"/>
              </a:spcBef>
              <a:buChar char="▪"/>
              <a:defRPr sz="2025" spc="-20">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2700" spc="-27">
                <a:solidFill>
                  <a:srgbClr val="8CC558"/>
                </a:solidFill>
              </a:rPr>
              <a:t>Body Level One</a:t>
            </a:r>
          </a:p>
          <a:p>
            <a:pPr lvl="1">
              <a:defRPr sz="1800" spc="0">
                <a:solidFill>
                  <a:srgbClr val="000000"/>
                </a:solidFill>
              </a:defRPr>
            </a:pPr>
            <a:r>
              <a:rPr sz="2475" spc="-25">
                <a:solidFill>
                  <a:srgbClr val="606060"/>
                </a:solidFill>
              </a:rPr>
              <a:t>Body Level Two</a:t>
            </a:r>
          </a:p>
          <a:p>
            <a:pPr lvl="2">
              <a:defRPr sz="1800" spc="0">
                <a:solidFill>
                  <a:srgbClr val="000000"/>
                </a:solidFill>
              </a:defRPr>
            </a:pPr>
            <a:r>
              <a:rPr sz="2250" spc="-22">
                <a:solidFill>
                  <a:srgbClr val="606060"/>
                </a:solidFill>
              </a:rPr>
              <a:t>Body Level Three</a:t>
            </a:r>
          </a:p>
          <a:p>
            <a:pPr lvl="3">
              <a:defRPr sz="1800" spc="0">
                <a:solidFill>
                  <a:srgbClr val="000000"/>
                </a:solidFill>
              </a:defRPr>
            </a:pPr>
            <a:r>
              <a:rPr sz="2138" spc="-21">
                <a:solidFill>
                  <a:srgbClr val="606060"/>
                </a:solidFill>
              </a:rPr>
              <a:t>Body Level Four</a:t>
            </a:r>
          </a:p>
          <a:p>
            <a:pPr lvl="4">
              <a:defRPr sz="1800" spc="0">
                <a:solidFill>
                  <a:srgbClr val="000000"/>
                </a:solidFill>
              </a:defRPr>
            </a:pPr>
            <a:r>
              <a:rPr sz="2025" spc="-20">
                <a:solidFill>
                  <a:srgbClr val="606060"/>
                </a:solidFill>
              </a:rPr>
              <a:t>Body Level Five</a:t>
            </a:r>
          </a:p>
        </p:txBody>
      </p:sp>
    </p:spTree>
    <p:extLst>
      <p:ext uri="{BB962C8B-B14F-4D97-AF65-F5344CB8AC3E}">
        <p14:creationId xmlns:p14="http://schemas.microsoft.com/office/powerpoint/2010/main" val="41118942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39" y="2961596"/>
            <a:ext cx="7686686" cy="1470025"/>
          </a:xfrm>
        </p:spPr>
        <p:txBody>
          <a:bodyPr lIns="0" rIns="0" anchor="b" anchorCtr="0">
            <a:normAutofit/>
          </a:bodyPr>
          <a:lstStyle>
            <a:lvl1pPr>
              <a:defRPr sz="3600" b="0" baseline="0">
                <a:solidFill>
                  <a:schemeClr val="tx1"/>
                </a:solidFill>
                <a:latin typeface="Neo Sans Intel" panose="020B0504020202020204" pitchFamily="34" charset="0"/>
                <a:cs typeface="Neo Sans Intel" panose="020B0504020202020204" pitchFamily="34" charset="0"/>
              </a:defRPr>
            </a:lvl1pPr>
          </a:lstStyle>
          <a:p>
            <a:r>
              <a:rPr lang="en-US" dirty="0"/>
              <a:t>36pt Light Title of Presentation</a:t>
            </a:r>
            <a:br>
              <a:rPr lang="en-US" dirty="0"/>
            </a:br>
            <a:r>
              <a:rPr lang="en-US" dirty="0"/>
              <a:t>Title of Presentation Line Two</a:t>
            </a:r>
          </a:p>
        </p:txBody>
      </p:sp>
      <p:sp>
        <p:nvSpPr>
          <p:cNvPr id="3" name="Subtitle 2"/>
          <p:cNvSpPr>
            <a:spLocks noGrp="1"/>
          </p:cNvSpPr>
          <p:nvPr>
            <p:ph type="subTitle" idx="1" hasCustomPrompt="1"/>
          </p:nvPr>
        </p:nvSpPr>
        <p:spPr>
          <a:xfrm>
            <a:off x="455613" y="4651630"/>
            <a:ext cx="6330212" cy="1233813"/>
          </a:xfrm>
        </p:spPr>
        <p:txBody>
          <a:bodyPr lIns="0" rIns="0">
            <a:normAutofit/>
          </a:bodyPr>
          <a:lstStyle>
            <a:lvl1pPr marL="0" indent="0" algn="l">
              <a:buNone/>
              <a:defRPr sz="1600" baseline="0">
                <a:solidFill>
                  <a:schemeClr val="bg1"/>
                </a:solidFill>
                <a:latin typeface="Neo Sans Intel Medium"/>
                <a:cs typeface="Neo Sans Intel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Medium Subhead, Date, Etc.</a:t>
            </a:r>
          </a:p>
        </p:txBody>
      </p:sp>
    </p:spTree>
    <p:extLst>
      <p:ext uri="{BB962C8B-B14F-4D97-AF65-F5344CB8AC3E}">
        <p14:creationId xmlns:p14="http://schemas.microsoft.com/office/powerpoint/2010/main" val="51136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ig Bullet 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2pPr>
              <a:defRPr sz="2200"/>
            </a:lvl2pPr>
            <a:lvl3pPr>
              <a:defRPr sz="2200"/>
            </a:lvl3pPr>
          </a:lstStyle>
          <a:p>
            <a:pPr lvl="0"/>
            <a:r>
              <a:rPr lang="en-US" dirty="0"/>
              <a:t>22pt Medium Sub Line</a:t>
            </a:r>
          </a:p>
          <a:p>
            <a:pPr lvl="1"/>
            <a:r>
              <a:rPr lang="en-US" dirty="0"/>
              <a:t>22pt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10231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44448"/>
            <a:ext cx="8229600" cy="988746"/>
          </a:xfrm>
        </p:spPr>
        <p:txBody>
          <a:bodyPr>
            <a:normAutofit/>
          </a:bodyPr>
          <a:lstStyle>
            <a:lvl1pPr>
              <a:defRPr sz="3600" b="1" baseline="0"/>
            </a:lvl1pPr>
          </a:lstStyle>
          <a:p>
            <a:r>
              <a:rPr lang="en-US" dirty="0"/>
              <a:t>36pt Light headline</a:t>
            </a:r>
          </a:p>
        </p:txBody>
      </p:sp>
      <p:sp>
        <p:nvSpPr>
          <p:cNvPr id="3" name="Content Placeholder 2"/>
          <p:cNvSpPr>
            <a:spLocks noGrp="1"/>
          </p:cNvSpPr>
          <p:nvPr>
            <p:ph idx="1" hasCustomPrompt="1"/>
          </p:nvPr>
        </p:nvSpPr>
        <p:spPr>
          <a:xfrm>
            <a:off x="457200" y="1699368"/>
            <a:ext cx="8229600" cy="4525963"/>
          </a:xfrm>
        </p:spPr>
        <p:txBody>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baseline="0" smtClean="0">
                <a:solidFill>
                  <a:schemeClr val="tx1"/>
                </a:solidFill>
              </a:defRPr>
            </a:lvl1pPr>
            <a:lvl2pPr>
              <a:defRPr sz="1800">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r>
              <a:rPr lang="ro-RO" sz="2200" b="0" i="0" u="none" strike="noStrike" baseline="0" dirty="0">
                <a:solidFill>
                  <a:srgbClr val="007CC5"/>
                </a:solidFill>
                <a:latin typeface="Neo Sans Intel"/>
              </a:rPr>
              <a:t>22pt Regular as dicaernam nos res deli que prae doluptatur, explabo. Optatem porpori onserferunte eruptatis accatur? Aquunt utemquo tem. Itatemqui aut ut qui rempore veli que doluptat pore vel mos anihillaut magnisque volumque nam vollo inctecto et lisit pre.</a:t>
            </a:r>
            <a:r>
              <a:rPr lang="en-US" dirty="0"/>
              <a:t> </a:t>
            </a:r>
          </a:p>
          <a:p>
            <a:pPr lvl="1"/>
            <a:r>
              <a:rPr lang="en-US" dirty="0"/>
              <a:t>18pt Regular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384727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457200" rtl="0" eaLnBrk="1" fontAlgn="auto" latinLnBrk="0" hangingPunct="1">
              <a:lnSpc>
                <a:spcPct val="100000"/>
              </a:lnSpc>
              <a:spcBef>
                <a:spcPct val="0"/>
              </a:spcBef>
              <a:spcAft>
                <a:spcPts val="0"/>
              </a:spcAft>
              <a:buClrTx/>
              <a:buSzTx/>
              <a:buFontTx/>
              <a:buNone/>
              <a:tabLst/>
              <a:defRPr lang="en-US" sz="3600" b="1" i="0" u="none" strike="noStrike" baseline="0" smtClean="0"/>
            </a:lvl1pPr>
          </a:lstStyle>
          <a:p>
            <a:r>
              <a:rPr lang="en-US" dirty="0"/>
              <a:t>36pt Light headline</a:t>
            </a:r>
          </a:p>
        </p:txBody>
      </p:sp>
      <p:sp>
        <p:nvSpPr>
          <p:cNvPr id="3" name="Content Placeholder 2"/>
          <p:cNvSpPr>
            <a:spLocks noGrp="1"/>
          </p:cNvSpPr>
          <p:nvPr>
            <p:ph idx="1" hasCustomPrompt="1"/>
          </p:nvPr>
        </p:nvSpPr>
        <p:spPr/>
        <p:txBody>
          <a:bodyPr anchor="ctr" anchorCtr="0"/>
          <a:lstStyle>
            <a:lvl1pPr marL="173038" indent="-173038">
              <a:defRPr sz="5000" baseline="0">
                <a:solidFill>
                  <a:schemeClr val="tx1"/>
                </a:solidFill>
                <a:latin typeface="Neo Sans Intel Light"/>
                <a:cs typeface="Neo Sans Intel Light"/>
              </a:defRPr>
            </a:lvl1pPr>
            <a:lvl2pPr marL="400050" indent="-225425">
              <a:buFont typeface="Lucida Grande"/>
              <a:buChar char="−"/>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0"/>
            <a:r>
              <a:rPr lang="en-US" dirty="0"/>
              <a:t>50pt Light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556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3681546"/>
            <a:ext cx="8220076" cy="2352782"/>
          </a:xfrm>
        </p:spPr>
        <p:txBody>
          <a:bodyPr anchor="t" anchorCtr="0"/>
          <a:lstStyle>
            <a:lvl1pPr marL="173038" indent="-173038">
              <a:defRPr sz="3600" baseline="0">
                <a:solidFill>
                  <a:schemeClr val="accent1"/>
                </a:solidFill>
                <a:latin typeface="Neo Sans Intel Light"/>
                <a:cs typeface="Neo Sans Intel Light"/>
              </a:defRPr>
            </a:lvl1pPr>
            <a:lvl2pPr marL="0" indent="0">
              <a:buFont typeface="Lucida Grande"/>
              <a:buNone/>
              <a:defRPr sz="1600">
                <a:solidFill>
                  <a:schemeClr val="tx1"/>
                </a:solidFill>
                <a:latin typeface="Neo Sans Intel Medium"/>
                <a:cs typeface="Neo Sans Intel Medium"/>
              </a:defRPr>
            </a:lvl2pPr>
            <a:lvl3pPr marL="685800" indent="-228600">
              <a:defRPr sz="1200">
                <a:solidFill>
                  <a:schemeClr val="tx1"/>
                </a:solidFill>
              </a:defRPr>
            </a:lvl3pPr>
            <a:lvl4pPr>
              <a:defRPr sz="1100">
                <a:solidFill>
                  <a:schemeClr val="tx1"/>
                </a:solidFill>
              </a:defRPr>
            </a:lvl4pPr>
            <a:lvl5pPr>
              <a:defRPr sz="1050">
                <a:solidFill>
                  <a:schemeClr val="tx1"/>
                </a:solidFill>
              </a:defRPr>
            </a:lvl5pPr>
          </a:lstStyle>
          <a:p>
            <a:pPr lvl="1"/>
            <a:r>
              <a:rPr lang="en-US" dirty="0"/>
              <a:t>16 point medium subhead</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682625"/>
            <a:ext cx="8229600" cy="2844173"/>
          </a:xfrm>
        </p:spPr>
        <p:txBody>
          <a:bodyPr anchor="b" anchorCtr="0"/>
          <a:lstStyle/>
          <a:p>
            <a:pPr lvl="0"/>
            <a:r>
              <a:rPr lang="en-US" dirty="0"/>
              <a:t>36pt Light Text</a:t>
            </a:r>
          </a:p>
        </p:txBody>
      </p:sp>
    </p:spTree>
    <p:extLst>
      <p:ext uri="{BB962C8B-B14F-4D97-AF65-F5344CB8AC3E}">
        <p14:creationId xmlns:p14="http://schemas.microsoft.com/office/powerpoint/2010/main" val="30610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Blue Section Break">
    <p:bg>
      <p:bgPr>
        <a:solidFill>
          <a:schemeClr val="bg1">
            <a:lumMod val="6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6556443"/>
            <a:ext cx="9144000" cy="301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p:cNvSpPr>
            <a:spLocks noGrp="1"/>
          </p:cNvSpPr>
          <p:nvPr>
            <p:ph type="title" hasCustomPrompt="1"/>
          </p:nvPr>
        </p:nvSpPr>
        <p:spPr>
          <a:xfrm>
            <a:off x="455613" y="2159448"/>
            <a:ext cx="7772400" cy="1362075"/>
          </a:xfrm>
        </p:spPr>
        <p:txBody>
          <a:bodyPr anchor="b" anchorCtr="0">
            <a:normAutofit/>
          </a:bodyPr>
          <a:lstStyle>
            <a:lvl1pPr algn="l">
              <a:defRPr sz="3600" b="0" cap="none">
                <a:solidFill>
                  <a:schemeClr val="tx1"/>
                </a:solidFill>
                <a:latin typeface="Neo Sans Intel" panose="020B0504020202020204" pitchFamily="34" charset="0"/>
                <a:cs typeface="Neo Sans Intel" panose="020B0504020202020204" pitchFamily="34" charset="0"/>
              </a:defRPr>
            </a:lvl1pPr>
          </a:lstStyle>
          <a:p>
            <a:r>
              <a:rPr lang="en-US" dirty="0"/>
              <a:t>36pt Light Text</a:t>
            </a:r>
          </a:p>
        </p:txBody>
      </p:sp>
      <p:sp>
        <p:nvSpPr>
          <p:cNvPr id="3" name="Text Placeholder 2"/>
          <p:cNvSpPr>
            <a:spLocks noGrp="1"/>
          </p:cNvSpPr>
          <p:nvPr>
            <p:ph type="body" idx="1" hasCustomPrompt="1"/>
          </p:nvPr>
        </p:nvSpPr>
        <p:spPr>
          <a:xfrm>
            <a:off x="455613" y="3670233"/>
            <a:ext cx="7772400" cy="1500187"/>
          </a:xfrm>
        </p:spPr>
        <p:txBody>
          <a:bodyPr anchor="t" anchorCtr="0">
            <a:normAutofit/>
          </a:bodyPr>
          <a:lstStyle>
            <a:lvl1pPr marL="0" indent="0">
              <a:buNone/>
              <a:defRPr sz="1600">
                <a:solidFill>
                  <a:schemeClr val="tx1"/>
                </a:solidFill>
                <a:latin typeface="Neo Sans Intel Medium"/>
                <a:cs typeface="Neo Sans Intel Medium"/>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Medium Subhead</a:t>
            </a:r>
          </a:p>
        </p:txBody>
      </p:sp>
    </p:spTree>
    <p:extLst>
      <p:ext uri="{BB962C8B-B14F-4D97-AF65-F5344CB8AC3E}">
        <p14:creationId xmlns:p14="http://schemas.microsoft.com/office/powerpoint/2010/main" val="2758451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457199" y="1689996"/>
            <a:ext cx="4032621"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966" y="1689996"/>
            <a:ext cx="3946833" cy="4525963"/>
          </a:xfrm>
        </p:spPr>
        <p:txBody>
          <a:bodyPr/>
          <a:lstStyle>
            <a:lvl1pPr>
              <a:lnSpc>
                <a:spcPct val="110000"/>
              </a:lnSpc>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4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Tree>
    <p:extLst>
      <p:ext uri="{BB962C8B-B14F-4D97-AF65-F5344CB8AC3E}">
        <p14:creationId xmlns:p14="http://schemas.microsoft.com/office/powerpoint/2010/main" val="32998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p:nvSpPr>
        <p:spPr>
          <a:xfrm>
            <a:off x="0" y="6556442"/>
            <a:ext cx="9150839" cy="30410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457200" y="231620"/>
            <a:ext cx="8229600" cy="98874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5612" y="1700784"/>
            <a:ext cx="8167047" cy="4525963"/>
          </a:xfrm>
          <a:prstGeom prst="rect">
            <a:avLst/>
          </a:prstGeom>
        </p:spPr>
        <p:txBody>
          <a:bodyPr vert="horz" lIns="0" tIns="0" rIns="0" bIns="0" rtlCol="0">
            <a:normAutofit/>
          </a:bodyPr>
          <a:lstStyle/>
          <a:p>
            <a:pPr lvl="0"/>
            <a:r>
              <a:rPr lang="en-US" dirty="0"/>
              <a:t>Click to edit Master text styles</a:t>
            </a:r>
          </a:p>
          <a:p>
            <a:pPr lvl="1"/>
            <a:r>
              <a:rPr lang="en-US" dirty="0"/>
              <a:t>18pt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43699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Lst>
  <p:hf hdr="0" ftr="0" dt="0"/>
  <p:txStyles>
    <p:titleStyle>
      <a:lvl1pPr algn="l" defTabSz="457200" rtl="0" eaLnBrk="1" latinLnBrk="0" hangingPunct="1">
        <a:spcBef>
          <a:spcPct val="0"/>
        </a:spcBef>
        <a:buNone/>
        <a:defRPr sz="3600" b="1" kern="1200">
          <a:solidFill>
            <a:schemeClr val="tx1"/>
          </a:solidFill>
          <a:latin typeface="Neo Sans Intel Light"/>
          <a:ea typeface="+mj-ea"/>
          <a:cs typeface="+mj-cs"/>
        </a:defRPr>
      </a:lvl1pPr>
    </p:titleStyle>
    <p:body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hyperlink" Target="https://en.wikipedia.org/wiki/GUID_Partition_Table#Protective_MBR_.28LBA_0.29"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hyperlink" Target="http://wiki.osdev.org/Volume_Boot_Record"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orkspace.net/secdocs/Conferences/BlackHat/USA/2005/eEye%20BootRoot.pdf" TargetMode="Externa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BIOS_Parameter_Block" TargetMode="External"/><Relationship Id="rId13" Type="http://schemas.openxmlformats.org/officeDocument/2006/relationships/hyperlink" Target="http://www.slideshare.net/EricKoeppen/bootkits-step-bystepslidesfinalv1release" TargetMode="External"/><Relationship Id="rId3" Type="http://schemas.openxmlformats.org/officeDocument/2006/relationships/hyperlink" Target="http://www.welivesecurity.com/media_files/white-papers/The_Evolution_of_TDL.pdf" TargetMode="External"/><Relationship Id="rId7" Type="http://schemas.openxmlformats.org/officeDocument/2006/relationships/hyperlink" Target="http://www.welivesecurity.com/2011/08/23/hasta-la-vista-bootkit-exploiting-the-vbr/" TargetMode="External"/><Relationship Id="rId12" Type="http://schemas.openxmlformats.org/officeDocument/2006/relationships/hyperlink" Target="http://www.intelsecurity.com/advanced-threat-research/content/data/HT-UEFI-rootkit.html" TargetMode="External"/><Relationship Id="rId2" Type="http://schemas.openxmlformats.org/officeDocument/2006/relationships/hyperlink" Target="http://www.ahnlab.com/kr/site/securityinfo/secunews/secuNewsView.do?seq=18482&amp;menu_dist=2" TargetMode="External"/><Relationship Id="rId1" Type="http://schemas.openxmlformats.org/officeDocument/2006/relationships/slideLayout" Target="../slideLayouts/slideLayout4.xml"/><Relationship Id="rId6" Type="http://schemas.openxmlformats.org/officeDocument/2006/relationships/hyperlink" Target="https://www.fireeye.com/blog/threat-research/2015/12/fin1-targets-boot-record.html" TargetMode="External"/><Relationship Id="rId11" Type="http://schemas.openxmlformats.org/officeDocument/2006/relationships/hyperlink" Target="http://contagiodump.blogspot.com/2011/09/mebromi-bios-rootkit-affecting-award.html" TargetMode="External"/><Relationship Id="rId5" Type="http://schemas.openxmlformats.org/officeDocument/2006/relationships/hyperlink" Target="https://blog.malwarebytes.com/threat-analysis/2016/12/goldeneye-ransomware-the-petyamischa-combo-rebranded/" TargetMode="External"/><Relationship Id="rId10" Type="http://schemas.openxmlformats.org/officeDocument/2006/relationships/hyperlink" Target="http://inresearching.blogspot.com/2013/03/win32gapz-family-ring0-payload.html" TargetMode="External"/><Relationship Id="rId4" Type="http://schemas.openxmlformats.org/officeDocument/2006/relationships/hyperlink" Target="https://blog.malwarebytes.com/threat-analysis/2016/04/petya-ransomware/" TargetMode="External"/><Relationship Id="rId9" Type="http://schemas.openxmlformats.org/officeDocument/2006/relationships/hyperlink" Target="http://www.welivesecurity.com/wp-content/uploads/2013/04/gapz-bootkit-whitepaper.pdf"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www.ahnlab.com/kr/site/securityinfo/secunews/secuNewsView.do?seq=18482&amp;menu_dist=2" TargetMode="External"/><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hyperlink" Target="https://www.fireeye.com/blog/threat-research/2015/12/fin1-targets-boot-record.html"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https://blog.malwarebytes.com/threat-analysis/2016/04/petya-ransomware/"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09.xml.rels><?xml version="1.0" encoding="UTF-8" standalone="yes"?>
<Relationships xmlns="http://schemas.openxmlformats.org/package/2006/relationships"><Relationship Id="rId2" Type="http://schemas.openxmlformats.org/officeDocument/2006/relationships/hyperlink" Target="http://contagiodump.blogspot.com/2011/09/mebromi-bios-rootkit-affecting-award.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hyperlink" Target="https://en.wikipedia.org/wiki/GUID_Partition_Table"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hyperlink" Target="http://kurtqiao.github.io/uefi/2014/12/31/GUID-Partition-Table-Disk.html" TargetMode="Externa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hyperlink" Target="http://ntfs.com/guid-part-table.htm" TargetMode="Externa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hyperlink" Target="http://www.datarecovery.institute/guid-partition-table-windows-10/" TargetMode="Externa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www.uefi.org/sites/default/files/resources/UEFI-Plugfest-WindowsBootEnvironment.pdf" TargetMode="External"/><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hyperlink" Target="http://www.quarkslab.com/dl/13-04-hitb-uefi-dreamboot.pdf"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hyperlink" Target="https://github.com/quarkslab/dreamboot"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media.blackhat.com/us-13/us-13-Bulygin-A-Tale-of-One-Software-Bypass-of-Windows-8-Secure-Boot-Slides.pdf"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yssec-project.eu/media/page-media/23/syssec2011-s1.4-sang.pdf"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hyperlink" Target="https://www.wzdftpd.net/blog/tag/debian.html" TargetMode="External"/><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sourceforge.net/apps/mediawiki/tianocore/index.php?title=SecurityPkg"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cworld.com/article/2884952/equation-cyberspies-use-unrivaled-nsastyle-techniques-to-hit-iran-russia.html" TargetMode="Externa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chipsec/chipsec/blob/master/chipsec-manual.pdf" TargetMode="External"/><Relationship Id="rId2" Type="http://schemas.openxmlformats.org/officeDocument/2006/relationships/hyperlink" Target="http://www.python.org/download/" TargetMode="Externa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3" Type="http://schemas.openxmlformats.org/officeDocument/2006/relationships/hyperlink" Target="http://www.phrack.com/issues.html?issue=66&amp;id=11" TargetMode="External"/><Relationship Id="rId18" Type="http://schemas.openxmlformats.org/officeDocument/2006/relationships/hyperlink" Target="http://www.securityfocus.com/archive/1/505590" TargetMode="External"/><Relationship Id="rId26" Type="http://schemas.openxmlformats.org/officeDocument/2006/relationships/hyperlink" Target="http://www.nosuchcon.org/talks/2013/D2_01_Butterworth_BIOS_Chronomancy.pdf" TargetMode="External"/><Relationship Id="rId39" Type="http://schemas.openxmlformats.org/officeDocument/2006/relationships/hyperlink" Target="https://www.blackhat.com/docs/us-14/materials/us-14-Kallenberg-Extreme-Privilege-Escalation-On-Windows8-UEFI-Systems.pdf" TargetMode="External"/><Relationship Id="rId21" Type="http://schemas.openxmlformats.org/officeDocument/2006/relationships/hyperlink" Target="http://ho.ax/De_Mysteriis_Dom_Jobsivs_Black_Hat_Paper.pdf" TargetMode="External"/><Relationship Id="rId34" Type="http://schemas.openxmlformats.org/officeDocument/2006/relationships/hyperlink" Target="http://syscan.org/index.php/download/get/6e597f6067493dd581eed737146f3afb/SyScan2014_CoreyKallenberg_SetupforFailureDefeatingSecureBoot.zip" TargetMode="External"/><Relationship Id="rId42" Type="http://schemas.openxmlformats.org/officeDocument/2006/relationships/hyperlink" Target="http://blog.cr4.sh/2015/02/exploiting-uefi-boot-script-table.html" TargetMode="External"/><Relationship Id="rId47" Type="http://schemas.openxmlformats.org/officeDocument/2006/relationships/hyperlink" Target="https://www.blackhat.com/us-15/briefings.html#attacking-hypervisors-using-firmware-and-hardware" TargetMode="External"/><Relationship Id="rId7" Type="http://schemas.openxmlformats.org/officeDocument/2006/relationships/hyperlink" Target="http://powerofcommunity.net/poc2007/sunbing.pdf" TargetMode="External"/><Relationship Id="rId2" Type="http://schemas.openxmlformats.org/officeDocument/2006/relationships/hyperlink" Target="cansecwest.com/slides06/csw06-duflot.ppt" TargetMode="External"/><Relationship Id="rId16" Type="http://schemas.openxmlformats.org/officeDocument/2006/relationships/hyperlink" Target="http://www.ssi.gouv.fr/IMG/pdf/Cansec_final.pdf" TargetMode="External"/><Relationship Id="rId29" Type="http://schemas.openxmlformats.org/officeDocument/2006/relationships/hyperlink" Target="http://pacsec.jp/agenda.html" TargetMode="External"/><Relationship Id="rId1" Type="http://schemas.openxmlformats.org/officeDocument/2006/relationships/slideLayout" Target="../slideLayouts/slideLayout8.xml"/><Relationship Id="rId6" Type="http://schemas.openxmlformats.org/officeDocument/2006/relationships/hyperlink" Target="https://www.blackhat.com/presentations/bh-usa-07/Heasman/Presentation/bh-usa-07-heasman.pdf" TargetMode="External"/><Relationship Id="rId11" Type="http://schemas.openxmlformats.org/officeDocument/2006/relationships/hyperlink" Target="http://www.hakim.ws/BHUSA08/speakers/Embleton_Sparks_SMM_Rookits/BH_US_08_Embleton_Sparks_SMM_Rootkits_Slides.pdf" TargetMode="External"/><Relationship Id="rId24" Type="http://schemas.openxmlformats.org/officeDocument/2006/relationships/hyperlink" Target="http://cansecwest.com/slides/2013/Evil%20Maid%20Just%20Got%20Angrier.pdf" TargetMode="External"/><Relationship Id="rId32" Type="http://schemas.openxmlformats.org/officeDocument/2006/relationships/hyperlink" Target="https://cansecwest.com/slides/2014/AllYourBoot_csw14-intel-final.pdf" TargetMode="External"/><Relationship Id="rId37" Type="http://schemas.openxmlformats.org/officeDocument/2006/relationships/hyperlink" Target="http://conference.auscert.org.au/gfx/speakers/presentation-slides/1425_xeno_kovah.pdf" TargetMode="External"/><Relationship Id="rId40" Type="http://schemas.openxmlformats.org/officeDocument/2006/relationships/hyperlink" Target="https://bromiumlabs.files.wordpress.com/2015/01/attacksonuefi_slides.pdf" TargetMode="External"/><Relationship Id="rId45" Type="http://schemas.openxmlformats.org/officeDocument/2006/relationships/hyperlink" Target="http://blog.cr4.sh/2015/07/building-reliable-smm-backdoor-for-uefi.html" TargetMode="External"/><Relationship Id="rId5" Type="http://schemas.openxmlformats.org/officeDocument/2006/relationships/hyperlink" Target="http://www.ssi.gouv.fr/archive/fr/sciences/fichiers/lti/pacsec2007-duflot-papier.pdf" TargetMode="External"/><Relationship Id="rId15" Type="http://schemas.openxmlformats.org/officeDocument/2006/relationships/hyperlink" Target="http://cansecwest.com/csw09/csw09-duflot.pdf" TargetMode="External"/><Relationship Id="rId23" Type="http://schemas.openxmlformats.org/officeDocument/2006/relationships/hyperlink" Target="http://www.quarkslab.com/dl/13-04-hitb-uefi-dreamboot.pdf" TargetMode="External"/><Relationship Id="rId28" Type="http://schemas.openxmlformats.org/officeDocument/2006/relationships/hyperlink" Target="archive.hack.lu/2013/BIOS_Chronomancy-Hack.lu_2013_v1.pptx&#8206;" TargetMode="External"/><Relationship Id="rId36" Type="http://schemas.openxmlformats.org/officeDocument/2006/relationships/hyperlink" Target="http://prosauce.org/storage/slides/Infiltrate2014-Analytics-Scalability-UEFI-Exploitation.pdf" TargetMode="External"/><Relationship Id="rId10" Type="http://schemas.openxmlformats.org/officeDocument/2006/relationships/hyperlink" Target="http://www.phrack.com/issues.html?issue=66&amp;id=7" TargetMode="External"/><Relationship Id="rId19" Type="http://schemas.openxmlformats.org/officeDocument/2006/relationships/hyperlink" Target="http://www.ssi.gouv.fr/IMG/pdf/IT_Defense_2010_final.pdf" TargetMode="External"/><Relationship Id="rId31" Type="http://schemas.openxmlformats.org/officeDocument/2006/relationships/hyperlink" Target="http://arstechnica.com/security/2013/10/meet-badbios-the-mysterious-mac-and-pc-malware-that-jumps-airgaps/" TargetMode="External"/><Relationship Id="rId44" Type="http://schemas.openxmlformats.org/officeDocument/2006/relationships/hyperlink" Target="https://reverse.put.as/2015/05/29/the-empire-strikes-back-apple-how-your-mac-firmware-security-is-completely-broken/" TargetMode="External"/><Relationship Id="rId4" Type="http://schemas.openxmlformats.org/officeDocument/2006/relationships/hyperlink" Target="http://www.blackhat.com/presentations/bh-dc-07/Heasman/Paper/bh-dc-07-Heasman-WP.pdf" TargetMode="External"/><Relationship Id="rId9" Type="http://schemas.openxmlformats.org/officeDocument/2006/relationships/hyperlink" Target="http://www.phrack.com/issues.html?issue=65&amp;id=7" TargetMode="External"/><Relationship Id="rId14" Type="http://schemas.openxmlformats.org/officeDocument/2006/relationships/hyperlink" Target="http://www.blackhat.com/presentations/bh-usa-09/WOJTCZUK/BHUSA09-Wojtczuk-AtkIntelBios-SLIDES.pdf" TargetMode="External"/><Relationship Id="rId22" Type="http://schemas.openxmlformats.org/officeDocument/2006/relationships/hyperlink" Target="http://www.saferbytes.it/2012/09/18/uefi-technology-say-hello-to-the-windows-8-bootkit/" TargetMode="External"/><Relationship Id="rId27" Type="http://schemas.openxmlformats.org/officeDocument/2006/relationships/hyperlink" Target="https://media.blackhat.com/us-13/US-13-Butterworth-BIOS-Security-Slides.pdf" TargetMode="External"/><Relationship Id="rId30" Type="http://schemas.openxmlformats.org/officeDocument/2006/relationships/hyperlink" Target="http://www.ekoparty.org/archive/2013/charlas/Kallenberg/DefeatingSignedBios-EkoParty_2013_v1.pptx" TargetMode="External"/><Relationship Id="rId35" Type="http://schemas.openxmlformats.org/officeDocument/2006/relationships/hyperlink" Target="http://haxpo.nl/wp-content/uploads/2014/01/D1T2-More-Ways-to-Defeat-Secure-Boot.pdf" TargetMode="External"/><Relationship Id="rId43" Type="http://schemas.openxmlformats.org/officeDocument/2006/relationships/hyperlink" Target="http://www.intelsecurity.com/advanced-threat-research/content/WP_Intel_ATR_S3_ResBS_Vuln.pdf" TargetMode="External"/><Relationship Id="rId48" Type="http://schemas.openxmlformats.org/officeDocument/2006/relationships/hyperlink" Target="http://blog.cr4.sh/2016/02/exploiting-smm-callout-vulnerabilities.html" TargetMode="External"/><Relationship Id="rId8" Type="http://schemas.openxmlformats.org/officeDocument/2006/relationships/hyperlink" Target="http://www.slideshare.net/endrazine/defcon-16-bypassing-preboot-authentication-passwords-by-instrumenting-the-bios-keyboard-buffer-practical-low-level-attacks-against-x86-preboot-authentication-software" TargetMode="External"/><Relationship Id="rId3" Type="http://schemas.openxmlformats.org/officeDocument/2006/relationships/hyperlink" Target="http://www.blackhat.com/presentations/bh-europe-06/bh-eu-06-Heasman.pdf" TargetMode="External"/><Relationship Id="rId12" Type="http://schemas.openxmlformats.org/officeDocument/2006/relationships/hyperlink" Target="http://www.invisiblethingslab.com/resources/bh08/part2-full.pdf" TargetMode="External"/><Relationship Id="rId17" Type="http://schemas.openxmlformats.org/officeDocument/2006/relationships/hyperlink" Target="http://www.invisiblethingslab.com/resources/misc09/smm_cache_fun.pdf" TargetMode="External"/><Relationship Id="rId25" Type="http://schemas.openxmlformats.org/officeDocument/2006/relationships/hyperlink" Target="https://www.blackhat.com/us-13/briefings.html" TargetMode="External"/><Relationship Id="rId33" Type="http://schemas.openxmlformats.org/officeDocument/2006/relationships/hyperlink" Target="https://cansecwest.com/slides/2014/AllYourBoot_csw14-mitre-final.pdf" TargetMode="External"/><Relationship Id="rId38" Type="http://schemas.openxmlformats.org/officeDocument/2006/relationships/hyperlink" Target="https://trmm.net/Thunderstrike" TargetMode="External"/><Relationship Id="rId46" Type="http://schemas.openxmlformats.org/officeDocument/2006/relationships/hyperlink" Target="http://blog.cr4.sh/2015/09/breaking-uefi-security-with-software.html" TargetMode="External"/><Relationship Id="rId20" Type="http://schemas.openxmlformats.org/officeDocument/2006/relationships/hyperlink" Target="http://www.sans.org/reading-room/whitepapers/services/analysis-building-blocks-attack-vectors-unified-extensible-firmware-34215?show=analysis-building-blocks-attack-vectors-unified-extensible-firmware-34215&amp;cat=services" TargetMode="External"/><Relationship Id="rId41" Type="http://schemas.openxmlformats.org/officeDocument/2006/relationships/hyperlink" Target="https://cansecwest.com/slides/2015/A%20New%20Class%20of%20Vulnin%20SMI%20-%20Andrew%20Furtak.pdf"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hyperlink" Target="https://cansecwest.com/slides/2014/Platform%20Firmware%20Security%20Assessment%20wCHIPSEC-csw14-final.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9.xml.rels><?xml version="1.0" encoding="UTF-8" standalone="yes"?>
<Relationships xmlns="http://schemas.openxmlformats.org/package/2006/relationships"><Relationship Id="rId8" Type="http://schemas.openxmlformats.org/officeDocument/2006/relationships/hyperlink" Target="https://cansecwest.com/slides/2013/Evil%20Maid%20Just%20Got%20Angrier.pdf" TargetMode="External"/><Relationship Id="rId13" Type="http://schemas.openxmlformats.org/officeDocument/2006/relationships/hyperlink" Target="http://www.mitre.org/capabilities/cybersecurity/overview/cybersecurity-blog/copernicus-question-your-assumptions-about" TargetMode="External"/><Relationship Id="rId18" Type="http://schemas.openxmlformats.org/officeDocument/2006/relationships/hyperlink" Target="http://www.invisiblethingslab.com/resources/bh08/part2-full.pdf" TargetMode="External"/><Relationship Id="rId3" Type="http://schemas.openxmlformats.org/officeDocument/2006/relationships/hyperlink" Target="http://www.ssi.gouv.fr/archive/fr/sciences/fichiers/lti/cansecwest2006-duflot.pdf" TargetMode="External"/><Relationship Id="rId21" Type="http://schemas.openxmlformats.org/officeDocument/2006/relationships/hyperlink" Target="https://www.hackinparis.com/sites/hackinparis.com/files/JohnButterworth.pdf" TargetMode="External"/><Relationship Id="rId7" Type="http://schemas.openxmlformats.org/officeDocument/2006/relationships/hyperlink" Target="http://www.blackhat.com/presentations/bh-usa-09/WOJTCZUK/BHUSA09-Wojtczuk-AtkIntelBios-SLIDES.pdf" TargetMode="External"/><Relationship Id="rId12" Type="http://schemas.openxmlformats.org/officeDocument/2006/relationships/hyperlink" Target="http://www.flashrom.org/" TargetMode="External"/><Relationship Id="rId17" Type="http://schemas.openxmlformats.org/officeDocument/2006/relationships/hyperlink" Target="https://cansecwest.com/slides/2014/AllYourBoot_csw14-mitre-final.pdf" TargetMode="External"/><Relationship Id="rId2" Type="http://schemas.openxmlformats.org/officeDocument/2006/relationships/notesSlide" Target="../notesSlides/notesSlide131.xml"/><Relationship Id="rId16" Type="http://schemas.openxmlformats.org/officeDocument/2006/relationships/hyperlink" Target="https://cansecwest.com/slides/2014/AllYourBoot_csw14-intel-final.pdf" TargetMode="External"/><Relationship Id="rId20" Type="http://schemas.openxmlformats.org/officeDocument/2006/relationships/hyperlink" Target="http://www.ssi.gouv.fr/uploads/IMG/pdf/IT_Defense_2010_final.pdf" TargetMode="External"/><Relationship Id="rId1" Type="http://schemas.openxmlformats.org/officeDocument/2006/relationships/slideLayout" Target="../slideLayouts/slideLayout4.xml"/><Relationship Id="rId6" Type="http://schemas.openxmlformats.org/officeDocument/2006/relationships/hyperlink" Target="http://cansecwest.com/csw09/csw09-duflot.pdf" TargetMode="External"/><Relationship Id="rId11" Type="http://schemas.openxmlformats.org/officeDocument/2006/relationships/hyperlink" Target="http://www.nosuchcon.org/talks/D2_01_Butterworth_BIOS_Chronomancy.pdf" TargetMode="External"/><Relationship Id="rId5" Type="http://schemas.openxmlformats.org/officeDocument/2006/relationships/hyperlink" Target="http://www.invisiblethingslab.com/resources/misc09/smm_cache_fun.pdf" TargetMode="External"/><Relationship Id="rId15" Type="http://schemas.openxmlformats.org/officeDocument/2006/relationships/hyperlink" Target="http://uefi.org/" TargetMode="External"/><Relationship Id="rId10" Type="http://schemas.openxmlformats.org/officeDocument/2006/relationships/hyperlink" Target="https://www.blackhat.com/us-13/briefings.html" TargetMode="External"/><Relationship Id="rId19" Type="http://schemas.openxmlformats.org/officeDocument/2006/relationships/hyperlink" Target="http://www.ssi.gouv.fr/archive/fr/sciences/fichiers/lti/pacsec2007-duflot-papier.pdf" TargetMode="External"/><Relationship Id="rId4" Type="http://schemas.openxmlformats.org/officeDocument/2006/relationships/hyperlink" Target="http://www.slideshare.net/endrazine/defcon-16-bypassing-preboot-authentication-passwords-by-instrumenting-the-bios-keyboard-buffer-practical-low-level-attacks-against-x86-preboot-authentication-software" TargetMode="External"/><Relationship Id="rId9" Type="http://schemas.openxmlformats.org/officeDocument/2006/relationships/hyperlink" Target="http://c7zero.info/stuff/Windows8SecureBoot_Bulygin-Furtak-Bazhniuk_BHUSA2013.pdf" TargetMode="External"/><Relationship Id="rId14" Type="http://schemas.openxmlformats.org/officeDocument/2006/relationships/hyperlink" Target="http://powerofcommunity.net/poc2007/sunbing.pdf"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srlabs.de/badusb/" TargetMode="External"/><Relationship Id="rId13" Type="http://schemas.openxmlformats.org/officeDocument/2006/relationships/hyperlink" Target="http://cryptome.org/2014/02/nic-ssh-rootkit.htm" TargetMode="External"/><Relationship Id="rId3" Type="http://schemas.openxmlformats.org/officeDocument/2006/relationships/hyperlink" Target="http://invisiblethingslab.com/itl/Resources.html" TargetMode="External"/><Relationship Id="rId7" Type="http://schemas.openxmlformats.org/officeDocument/2006/relationships/hyperlink" Target="http://bits-please.blogspot.com/2016/05/qsee-privilege-escalation-vulnerability.html?m=1" TargetMode="External"/><Relationship Id="rId12" Type="http://schemas.openxmlformats.org/officeDocument/2006/relationships/hyperlink" Target="https://reverse.put.as/wp-content/uploads/2011/06/Battery-Firmware-Hacking.pdf" TargetMode="External"/><Relationship Id="rId17" Type="http://schemas.openxmlformats.org/officeDocument/2006/relationships/hyperlink" Target="https://jhalderm.com/pub/papers/ipmi-woot13.pdf" TargetMode="External"/><Relationship Id="rId2" Type="http://schemas.openxmlformats.org/officeDocument/2006/relationships/notesSlide" Target="../notesSlides/notesSlide2.xml"/><Relationship Id="rId16" Type="http://schemas.openxmlformats.org/officeDocument/2006/relationships/hyperlink" Target="http://esec-lab.sogeti.com/static/publications/11-recon-stickyfingers_slides.pdf" TargetMode="External"/><Relationship Id="rId1" Type="http://schemas.openxmlformats.org/officeDocument/2006/relationships/slideLayout" Target="../slideLayouts/slideLayout8.xml"/><Relationship Id="rId6" Type="http://schemas.openxmlformats.org/officeDocument/2006/relationships/hyperlink" Target="http://bits-please.blogspot.com/2015/08/full-trustzone-exploit-for-msm8974.html?m=1" TargetMode="External"/><Relationship Id="rId11" Type="http://schemas.openxmlformats.org/officeDocument/2006/relationships/hyperlink" Target="http://googleprojectzero.blogspot.com/2015/03/exploiting-dram-rowhammer-bug-to-gain.html?m=1" TargetMode="External"/><Relationship Id="rId5" Type="http://schemas.openxmlformats.org/officeDocument/2006/relationships/hyperlink" Target="https://www.blackhat.com/docs/us-15/materials/us-15-Domas-The-Memory-Sinkhole-Unleashing-An-x86-Design-Flaw-Allowing-Universal-Privilege-Escalation.pdf" TargetMode="External"/><Relationship Id="rId15" Type="http://schemas.openxmlformats.org/officeDocument/2006/relationships/hyperlink" Target="http://fish2.com/ipmi/bp.pdf" TargetMode="External"/><Relationship Id="rId10" Type="http://schemas.openxmlformats.org/officeDocument/2006/relationships/hyperlink" Target="https://citp.princeton.edu/research/memory/" TargetMode="External"/><Relationship Id="rId4" Type="http://schemas.openxmlformats.org/officeDocument/2006/relationships/hyperlink" Target="https://events.ccc.de/congress/2014/Fahrplan/system/attachments/2503/original/ccc-final.pdf" TargetMode="External"/><Relationship Id="rId9" Type="http://schemas.openxmlformats.org/officeDocument/2006/relationships/hyperlink" Target="https://github.com/adamcaudill/Psychson" TargetMode="External"/><Relationship Id="rId14" Type="http://schemas.openxmlformats.org/officeDocument/2006/relationships/hyperlink" Target="http://www.alchemistowl.org/arrigo/Papers/Arrigo-Triulzi-PACSEC08-Project-Maux-II.pdf"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hyperlink" Target="http://phrack.org/issues/66/7.html" TargetMode="External"/><Relationship Id="rId7" Type="http://schemas.openxmlformats.org/officeDocument/2006/relationships/hyperlink" Target="https://media.blackhat.com/us-13/us-13-Bulygin-A-Tale-of-One-Software-Bypass-of-Windows-8-Secure-Boot-Slides.pdf" TargetMode="External"/><Relationship Id="rId2" Type="http://schemas.openxmlformats.org/officeDocument/2006/relationships/notesSlide" Target="../notesSlides/notesSlide155.xml"/><Relationship Id="rId1" Type="http://schemas.openxmlformats.org/officeDocument/2006/relationships/slideLayout" Target="../slideLayouts/slideLayout4.xml"/><Relationship Id="rId6" Type="http://schemas.openxmlformats.org/officeDocument/2006/relationships/hyperlink" Target="https://media.blackhat.com/us-13/US-13-Butterworth-BIOS-Security-Slides.pdf" TargetMode="External"/><Relationship Id="rId5" Type="http://schemas.openxmlformats.org/officeDocument/2006/relationships/hyperlink" Target="https://cansecwest.com/slides/2013/Evil%20Maid%20Just%20Got%20Angrier.pdf" TargetMode="External"/><Relationship Id="rId4" Type="http://schemas.openxmlformats.org/officeDocument/2006/relationships/hyperlink" Target="http://flashrom.org/Flashrom" TargetMode="Externa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hyperlink" Target="https://www.blackhat.com/presentations/bh-usa-09/WOJTCZUK/BHUSA09-Wojtczuk-AtkIntelBios-SLIDES.pdf" TargetMode="External"/><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hyperlink" Target="http://www.blackhat.com/presentations/bh-usa-09/WOJTCZUK/BHUSA09-Wojtczuk-AtkIntelBios-SLIDES.pdf" TargetMode="Externa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hyperlink" Target="https://media.blackhat.com/us-13/US-13-Butterworth-BIOS-Security-Slides.pdf" TargetMode="External"/><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hyperlink" Target="http://www.ekoparty.org/archive/2013/charlas/Kallenberg/DefeatingSignedBios-EkoParty_2013_v1.pptx" TargetMode="Externa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hyperlink" Target="http://fawlty.cs.usfca.edu/~cruse/cs630f06/duflot.pdf" TargetMode="External"/><Relationship Id="rId2" Type="http://schemas.openxmlformats.org/officeDocument/2006/relationships/notesSlide" Target="../notesSlides/notesSlide167.xml"/><Relationship Id="rId1" Type="http://schemas.openxmlformats.org/officeDocument/2006/relationships/slideLayout" Target="../slideLayouts/slideLayout4.xml"/><Relationship Id="rId4" Type="http://schemas.openxmlformats.org/officeDocument/2006/relationships/hyperlink" Target="http://phrack.org/issues/65/7.html" TargetMode="External"/></Relationships>
</file>

<file path=ppt/slides/_rels/slide243.xml.rels><?xml version="1.0" encoding="UTF-8" standalone="yes"?>
<Relationships xmlns="http://schemas.openxmlformats.org/package/2006/relationships"><Relationship Id="rId3" Type="http://schemas.openxmlformats.org/officeDocument/2006/relationships/hyperlink" Target="http://fawlty.cs.usfca.edu/~cruse/cs630f06/duflot.pdf" TargetMode="External"/><Relationship Id="rId2" Type="http://schemas.openxmlformats.org/officeDocument/2006/relationships/notesSlide" Target="../notesSlides/notesSlide168.xml"/><Relationship Id="rId1" Type="http://schemas.openxmlformats.org/officeDocument/2006/relationships/slideLayout" Target="../slideLayouts/slideLayout4.xml"/><Relationship Id="rId4" Type="http://schemas.openxmlformats.org/officeDocument/2006/relationships/hyperlink" Target="http://phrack.org/issues/65/7.html"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hyperlink" Target="http://www.invisiblethingslab.com/resources/misc09/smm_cache_fun.pdf" TargetMode="External"/><Relationship Id="rId2" Type="http://schemas.openxmlformats.org/officeDocument/2006/relationships/notesSlide" Target="../notesSlides/notesSlide170.xml"/><Relationship Id="rId1" Type="http://schemas.openxmlformats.org/officeDocument/2006/relationships/slideLayout" Target="../slideLayouts/slideLayout4.xml"/><Relationship Id="rId4" Type="http://schemas.openxmlformats.org/officeDocument/2006/relationships/hyperlink" Target="http://cansecwest.com/csw09/csw09-duflot.pdf" TargetMode="Externa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hyperlink" Target="http://www.invisiblethingslab.com/resources/bh08/part2-full.pdf" TargetMode="External"/><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hyperlink" Target="http://www.invisiblethingslab.com/resources/bh08/part2-full.pdf" TargetMode="External"/><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www.intel.com/content/dam/www/public/us/en/documents/datasheets/4th-gen-core-family-desktop-vol-1-datasheet.pdf" TargetMode="Externa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hyperlink" Target="http://www.ssi.gouv.fr/IMG/pdf/IT_Defense_2010_final.pdf" TargetMode="External"/><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hyperlink" Target="http://www.ssi.gouv.fr/IMG/pdf/IT_Defense_2010_final.pdf" TargetMode="External"/><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hyperlink" Target="http://powerofcommunity.net/poc2007/sunbing.pdf" TargetMode="External"/><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hyperlink" Target="http://www.securityfocus.com/archive/1/505590" TargetMode="External"/><Relationship Id="rId2" Type="http://schemas.openxmlformats.org/officeDocument/2006/relationships/hyperlink" Target="https://www.blackhat.com/presentations/bh-usa-09/WOJTCZUK/BHUSA09-Wojtczuk-AtkIntelBios-SLIDES.pdf" TargetMode="External"/><Relationship Id="rId1" Type="http://schemas.openxmlformats.org/officeDocument/2006/relationships/slideLayout" Target="../slideLayouts/slideLayout4.xml"/><Relationship Id="rId6" Type="http://schemas.openxmlformats.org/officeDocument/2006/relationships/hyperlink" Target="http://legbacore.com/Research_files/HowManyMillionBIOSesWouldYouLikeToInfect_Whitepaper_v1.pdf" TargetMode="External"/><Relationship Id="rId5" Type="http://schemas.openxmlformats.org/officeDocument/2006/relationships/hyperlink" Target="http://www.legbacore.com/Research_files/HowManyMillionBIOSWouldYouLikeToInfect_Full2.pdf" TargetMode="External"/><Relationship Id="rId4" Type="http://schemas.openxmlformats.org/officeDocument/2006/relationships/hyperlink" Target="http://www.ssi.gouv.fr/IMG/pdf/IT_Defense_2010_final.pdf"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hyperlink" Target="http://www.legbacore.com/Research_files/HowManyMillionBIOSWouldYouLikeToInfect_Full2.pdf"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mindshare.com/files/ebooks/PCI%20Express%20System%20Architecture.pd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hyperlink" Target="http://www.legbacore.com/Research_files/HowManyMillionBIOSWouldYouLikeToInfect_Full2.pdf" TargetMode="External"/><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hyperlink" Target="http://www.uefi.org/sites/default/files/resources/UEFI_Plugfest_May_2015%20Firmware%20-%20Securing%20SMM.pdf" TargetMode="Externa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hyperlink" Target="http://www.uefi.org/sites/default/files/resources/UEFI_Plugfest_May_2015%20Firmware%20-%20Securing%20SMM.pdf" TargetMode="Externa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2.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3.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4.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6.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7.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8.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hyperlink" Target="http://sourceforge.net/projects/edk2/files/Security_Advisory/EDK%20II%20Security%20Advisory%20Log%20002.pdf/download"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4.xml"/><Relationship Id="rId1" Type="http://schemas.openxmlformats.org/officeDocument/2006/relationships/slideLayout" Target="../slideLayouts/slideLayout4.xml"/><Relationship Id="rId4" Type="http://schemas.openxmlformats.org/officeDocument/2006/relationships/hyperlink" Target="http://sd.keepcalm-o-matic.co.uk/i/keep-calm-and-declare-your-variables.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www.intel.com/design/chipsets/industry/25128901.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3" Type="http://schemas.openxmlformats.org/officeDocument/2006/relationships/hyperlink" Target="http://haxpo.nl/wp-content/uploads/2014/01/D1T2-More-Ways-to-Defeat-Secure-Boot.pdf" TargetMode="External"/><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hyperlink" Target="http://events.ccc.de/congress/2014/Fahrplan/system/attachments/2566/original/venamis_whitepaper.pdf" TargetMode="External"/><Relationship Id="rId2" Type="http://schemas.openxmlformats.org/officeDocument/2006/relationships/hyperlink" Target="https://frab.cccv.de/system/attachments/2557/original/AttacksOnUEFI_Slides.pdf" TargetMode="External"/><Relationship Id="rId1" Type="http://schemas.openxmlformats.org/officeDocument/2006/relationships/slideLayout" Target="../slideLayouts/slideLayout4.xml"/><Relationship Id="rId5" Type="http://schemas.openxmlformats.org/officeDocument/2006/relationships/hyperlink" Target="https://reverse.put.as/2015/05/29/the-empire-strikes-back-apple-how-your-mac-firmware-security-is-completely-broken/" TargetMode="External"/><Relationship Id="rId4" Type="http://schemas.openxmlformats.org/officeDocument/2006/relationships/hyperlink" Target="http://blog.cr4.sh/2015/02/exploiting-uefi-boot-script-table.html" TargetMode="Externa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intel.com/design/chipsets/industry/25128901.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hyperlink" Target="http://www.slideshare.net/endrazine/defcon-16-bypassing-preboot-authentication-passwords-by-instrumenting-the-bios-keyboard-buffer-practical-low-level-attacks-against-x86-preboot-authentication-software" TargetMode="External"/><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328.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3" Type="http://schemas.openxmlformats.org/officeDocument/2006/relationships/hyperlink" Target="http://firmware.intel.com/projects/minnowboard-max" TargetMode="External"/><Relationship Id="rId2" Type="http://schemas.openxmlformats.org/officeDocument/2006/relationships/notesSlide" Target="../notesSlides/notesSlide218.xml"/><Relationship Id="rId1" Type="http://schemas.openxmlformats.org/officeDocument/2006/relationships/slideLayout" Target="../slideLayouts/slideLayout4.xml"/><Relationship Id="rId4" Type="http://schemas.openxmlformats.org/officeDocument/2006/relationships/hyperlink" Target="http://tianocore.sourceforge.net/wiki/Using_EDK_II_with_Native_GCC"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intel.com/content/dam/www/public/us/en/documents/datasheets/7-series-chipset-pch-datasheet.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hyperlink" Target="https://svn.code.sf.net/p/edk2/code/branches/UDK2014.SP1/" TargetMode="Externa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www.intel.com/content/dam/www/public/us/en/documents/datasheets/7-series-chipset-pch-datasheet.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hyperlink" Target="http://firmware.intel.com/develop/intel-uefi-tools-and-utilities/intel-uefi-development-kit-debugger-tool" TargetMode="External"/><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2" Type="http://schemas.openxmlformats.org/officeDocument/2006/relationships/hyperlink" Target="http://expat.sourceforge.net/" TargetMode="External"/><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mbus.org/specs/smbus20.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hyperlink" Target="http://tianocore.sourceforge.net/wiki/UEFI_Driver_Wizard" TargetMode="External"/><Relationship Id="rId2" Type="http://schemas.openxmlformats.org/officeDocument/2006/relationships/hyperlink" Target="http://tianocore.sourceforge.net/wiki/EDK_II_User_Documentation" TargetMode="Externa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hyperlink" Target="http://tianocore.sourceforge.net/wiki/Creating_a_Shell_Application" TargetMode="External"/><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usenix.org/sites/default/files/conference/protected-files/woot15_slides_bazhaniuk.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2" Type="http://schemas.openxmlformats.org/officeDocument/2006/relationships/hyperlink" Target="http://wiki.phoenix.com/wiki/index.php/EFI_RUNTIME_SERVICES" TargetMode="External"/><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hyperlink" Target="http://sourceforge.net/projects/edk2/files/" TargetMode="External"/><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hyperlink" Target="https://svn.code.sf.net/p/edk2/code/trunk/edk2/SecurityPkg" TargetMode="External"/><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hyperlink" Target="http://comments.gmane.org/gmane.comp.bios.tianocore.devel/8402" TargetMode="External"/><Relationship Id="rId2" Type="http://schemas.openxmlformats.org/officeDocument/2006/relationships/notesSlide" Target="../notesSlides/notesSlide227.xml"/><Relationship Id="rId1" Type="http://schemas.openxmlformats.org/officeDocument/2006/relationships/slideLayout" Target="../slideLayouts/slideLayout3.xml"/><Relationship Id="rId5" Type="http://schemas.openxmlformats.org/officeDocument/2006/relationships/hyperlink" Target="https://github.com/tianocore/edk2-MdeModulePkg/blob/master/Include/Protocol/LockBox.h" TargetMode="External"/><Relationship Id="rId4" Type="http://schemas.openxmlformats.org/officeDocument/2006/relationships/hyperlink" Target="https://github.com/tianocore/edk2/blob/master/MdeModulePkg/Include/Protocol/VariableLock.h" TargetMode="Externa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hyperlink" Target="http://www.microsoft.com/en-sg/download/confirmation.aspx?id=38405" TargetMode="External"/><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8.xml"/></Relationships>
</file>

<file path=ppt/slides/_rels/slide405.xml.rels><?xml version="1.0" encoding="UTF-8" standalone="yes"?>
<Relationships xmlns="http://schemas.openxmlformats.org/package/2006/relationships"><Relationship Id="rId3" Type="http://schemas.openxmlformats.org/officeDocument/2006/relationships/hyperlink" Target="http://www.uefi.org/sites/default/files/resources/UPFS11_P2_SecureBoot_Insyde.pdf" TargetMode="External"/><Relationship Id="rId2" Type="http://schemas.openxmlformats.org/officeDocument/2006/relationships/notesSlide" Target="../notesSlides/notesSlide238.xml"/><Relationship Id="rId1" Type="http://schemas.openxmlformats.org/officeDocument/2006/relationships/slideLayout" Target="../slideLayouts/slideLayout18.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9.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3" Type="http://schemas.openxmlformats.org/officeDocument/2006/relationships/hyperlink" Target="http://firmware.intel.com/sites/default/files/A_Tour_Beyond_BIOS_Implementing_S3_resume_with_EDKII.pdf" TargetMode="External"/><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3" Type="http://schemas.openxmlformats.org/officeDocument/2006/relationships/hyperlink" Target="https://svn.code.sf.net/p/edk2/code/trunk/edk2/MdeModulePkg/Library/PiDxeS3BootScriptLib/BootScriptSave.c" TargetMode="External"/><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3.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4.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3.xml.rels><?xml version="1.0" encoding="UTF-8" standalone="yes"?>
<Relationships xmlns="http://schemas.openxmlformats.org/package/2006/relationships"><Relationship Id="rId2" Type="http://schemas.openxmlformats.org/officeDocument/2006/relationships/hyperlink" Target="http://www.uefi.org/sites/default/files/resources/UEFI_Plugfest_May_2015%20Firmware%20-%20Securing%20SMM.pdf" TargetMode="External"/><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hyperlink" Target="http://www.intel.com/content/dam/www/public/us/en/documents/product-briefs/4th-gen-core-family-mobile-brief.pdf" TargetMode="External"/><Relationship Id="rId2" Type="http://schemas.openxmlformats.org/officeDocument/2006/relationships/notesSlide" Target="../notesSlides/notesSlide256.xml"/><Relationship Id="rId1" Type="http://schemas.openxmlformats.org/officeDocument/2006/relationships/slideLayout" Target="../slideLayouts/slideLayout9.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9.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hyperlink" Target="http://www.intel.com/content/dam/www/public/us/en/documents/white-papers/security-technologies-4th-gen-core-retail-paper.pdf" TargetMode="External"/><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3" Type="http://schemas.openxmlformats.org/officeDocument/2006/relationships/hyperlink" Target="https://cansecwest.com/slides/2013/Evil%20Maid%20Just%20Got%20Angrier.pdf" TargetMode="External"/><Relationship Id="rId2" Type="http://schemas.openxmlformats.org/officeDocument/2006/relationships/hyperlink" Target="http://theinvisiblethings.blogspot.com/2009/10/evil-maid-goes-after-truecrypt.html" TargetMode="Externa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3" Type="http://schemas.openxmlformats.org/officeDocument/2006/relationships/hyperlink" Target="http://sourceforge.net/apps/mediawiki/tianocore/index.php?title=SecurityPkg" TargetMode="External"/><Relationship Id="rId2" Type="http://schemas.openxmlformats.org/officeDocument/2006/relationships/notesSlide" Target="../notesSlides/notesSlide263.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hyperlink" Target="http://www.kernel.org/doc/Documentation/security/keys-trusted-encrypted.txt" TargetMode="Externa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3.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www.intel.com/content/dam/www/public/us/en/documents/datasheets/4th-gen-core-family-desktop-vol-2-datasheet.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3.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hyperlink" Target="http://www.intelsecurity.com/advanced-threat-research/ht_uefi_rootkit.html_7142015.html"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intel.com/content/dam/www/public/us/en/documents/datasheets/4th-gen-core-family-desktop-vol-2-datasheet.pdf"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487.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3" Type="http://schemas.openxmlformats.org/officeDocument/2006/relationships/hyperlink" Target="http://firmware.intel.com/projects" TargetMode="External"/><Relationship Id="rId2" Type="http://schemas.openxmlformats.org/officeDocument/2006/relationships/notesSlide" Target="../notesSlides/notesSlide288.xml"/><Relationship Id="rId1" Type="http://schemas.openxmlformats.org/officeDocument/2006/relationships/slideLayout" Target="../slideLayouts/slideLayout4.xml"/><Relationship Id="rId6" Type="http://schemas.openxmlformats.org/officeDocument/2006/relationships/image" Target="../media/image83.gif"/><Relationship Id="rId5" Type="http://schemas.openxmlformats.org/officeDocument/2006/relationships/hyperlink" Target="http://tianocore.sourceforge.net/wiki/How_To_Contribute" TargetMode="External"/><Relationship Id="rId4" Type="http://schemas.openxmlformats.org/officeDocument/2006/relationships/hyperlink" Target="http://tianocore.sourceforge.net/wiki/EDK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intel.com/content/dam/www/public/us/en/documents/datasheets/4th-gen-core-family-desktop-vol-2-datasheet.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3" Type="http://schemas.openxmlformats.org/officeDocument/2006/relationships/hyperlink" Target="https://01.org/android-ia/guides/android-5.x-lollipop-bring-guide" TargetMode="External"/><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4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9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blog.malwarebytes.org/threat-analysis/2016/04/petya-ransomware/" TargetMode="External"/><Relationship Id="rId3" Type="http://schemas.openxmlformats.org/officeDocument/2006/relationships/hyperlink" Target="http://www.welivesecurity.com/wp-content/uploads/2013/04/gapz-bootkit-whitepaper.pdf" TargetMode="External"/><Relationship Id="rId7" Type="http://schemas.openxmlformats.org/officeDocument/2006/relationships/hyperlink" Target="http://www.intelsecurity.com/advanced-threat-research/content/data/HT-UEFI-rootkit.html" TargetMode="External"/><Relationship Id="rId2" Type="http://schemas.openxmlformats.org/officeDocument/2006/relationships/hyperlink" Target="http://cdn5.esetstatic.com/eset/US/resources/docs/white-papers/white-papers-when-im-x64-bootkit-threat-evolution-2011.pdf" TargetMode="External"/><Relationship Id="rId1" Type="http://schemas.openxmlformats.org/officeDocument/2006/relationships/slideLayout" Target="../slideLayouts/slideLayout8.xml"/><Relationship Id="rId6" Type="http://schemas.openxmlformats.org/officeDocument/2006/relationships/hyperlink" Target="https://securelist.com/files/2015/02/Equation_group_questions_and_answers.pdf" TargetMode="External"/><Relationship Id="rId5" Type="http://schemas.openxmlformats.org/officeDocument/2006/relationships/hyperlink" Target="https://www.virusbulletin.com/uploads/pdf/conference_slides/2010/OMurchu-VB2010.pdf" TargetMode="External"/><Relationship Id="rId4" Type="http://schemas.openxmlformats.org/officeDocument/2006/relationships/hyperlink" Target="http://www.webroot.com/blog/2011/09/13/mebromi-the-first-bios-rootkit-in-the-wild/"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download.intel.com/support/motherboards/desktop/sb/pnpbiosspecificationv10a.pdf"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www.youtube.com/watch?v=dRMIvY7BiL4"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www.scs.stanford.edu/nyu/04fa/lab/specsbbs101.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slideshare.net/k33a/uefi"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3.gif"/></Relationships>
</file>

<file path=ppt/slides/_rels/slide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gif"/></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docs.google.com/file/d/0BxgB4JDywk3MdnRsbnh6NW9rYU0/edit?pli=1"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msdn.microsoft.com/en-us/library/windows/desktop/ms724325(v=vs.85).aspx"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msdn.microsoft.com/en-us/library/windows/desktop/ms724934(v=vs.85).aspx"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tianocore.org/"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www.uefi.org/" TargetMode="External"/><Relationship Id="rId5" Type="http://schemas.openxmlformats.org/officeDocument/2006/relationships/hyperlink" Target="http://www.tianocore.org/udk/udk2015/" TargetMode="External"/><Relationship Id="rId4" Type="http://schemas.openxmlformats.org/officeDocument/2006/relationships/hyperlink" Target="http://www.tianocore.org/edk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hyperlink" Target="http://www.uefi.org/"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vzimmer.blogspot.com/2015_05_01_archive.html"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software.intel.com/sites/default/files/managed/39/c5/325462-sdm-vol-1-2abcd-3abcd.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software.intel.com/sites/default/files/managed/39/c5/325462-sdm-vol-1-2abcd-3abcd.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software.intel.com/sites/default/files/managed/39/c5/325462-sdm-vol-1-2abcd-3abcd.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www.intel.com/fsp"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opensecuritytraining.info/"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hyperlink" Target="http://www.mindshare.com/files/resources/MindShare_Intro_to_PCIe.pdf" TargetMode="External"/><Relationship Id="rId13" Type="http://schemas.openxmlformats.org/officeDocument/2006/relationships/hyperlink" Target="http://www.smbus.org/specs/" TargetMode="External"/><Relationship Id="rId18" Type="http://schemas.openxmlformats.org/officeDocument/2006/relationships/hyperlink" Target="http://download.intel.com/support/motherboards/desktop/sb/pnpbiosspecificationv10a.pdf" TargetMode="External"/><Relationship Id="rId3" Type="http://schemas.openxmlformats.org/officeDocument/2006/relationships/hyperlink" Target="http://www.opensecuritytraining.info/IntroBIOS.html" TargetMode="External"/><Relationship Id="rId21" Type="http://schemas.openxmlformats.org/officeDocument/2006/relationships/hyperlink" Target="https://software.intel.com/sites/default/files/managed/39/c5/325462-sdm-vol-1-2abcd-3abcd.pdf" TargetMode="External"/><Relationship Id="rId7" Type="http://schemas.openxmlformats.org/officeDocument/2006/relationships/hyperlink" Target="https://www.mindshare.com/files/ebooks/PCI%20System%20Architecture%20(4th%20Edition).pdf" TargetMode="External"/><Relationship Id="rId12" Type="http://schemas.openxmlformats.org/officeDocument/2006/relationships/hyperlink" Target="https://web.archive.org/web/20150413003534/http:/www.ee.nmt.edu/~teare/ee308l/datasheets/S12SPIV3.pdf" TargetMode="External"/><Relationship Id="rId17" Type="http://schemas.openxmlformats.org/officeDocument/2006/relationships/hyperlink" Target="http://www.intel.com/content/dam/www/public/us/en/documents/application-notes/power-sequence-reset-ep80579-note.pdf" TargetMode="External"/><Relationship Id="rId2" Type="http://schemas.openxmlformats.org/officeDocument/2006/relationships/notesSlide" Target="../notesSlides/notesSlide58.xml"/><Relationship Id="rId16" Type="http://schemas.openxmlformats.org/officeDocument/2006/relationships/hyperlink" Target="http://www.intel.com/design/pentium/MANUALS/24143004.pdf" TargetMode="External"/><Relationship Id="rId20" Type="http://schemas.openxmlformats.org/officeDocument/2006/relationships/hyperlink" Target="http://www.drdobbs.com/parallel/booting-an-intel-architecture-system-par/232300699" TargetMode="External"/><Relationship Id="rId1" Type="http://schemas.openxmlformats.org/officeDocument/2006/relationships/slideLayout" Target="../slideLayouts/slideLayout3.xml"/><Relationship Id="rId6" Type="http://schemas.openxmlformats.org/officeDocument/2006/relationships/hyperlink" Target="https://www.mindshare.com/files/ebooks/PCI%20Express%20System%20Architecture.pdf" TargetMode="External"/><Relationship Id="rId11" Type="http://schemas.openxmlformats.org/officeDocument/2006/relationships/hyperlink" Target="http://www.intel.com/design/chipsets/industry/25128901.pdf" TargetMode="External"/><Relationship Id="rId24" Type="http://schemas.openxmlformats.org/officeDocument/2006/relationships/hyperlink" Target="https://firmware.intel.com/sites/default/files/resources/A_Tour_Beyond_BIOS_Using_the_Intel_Firmware_Support_Package_with_the_EFI_Developer_Kit_II_0.pdf" TargetMode="External"/><Relationship Id="rId5" Type="http://schemas.openxmlformats.org/officeDocument/2006/relationships/hyperlink" Target="http://www.intel.com/content/dam/www/public/us/en/documents/datasheets/4th-gen-core-family-desktop-vol-2-datasheet.pdf" TargetMode="External"/><Relationship Id="rId15" Type="http://schemas.openxmlformats.org/officeDocument/2006/relationships/hyperlink" Target="http://www.intel.com/content/dam/www/public/us/en/documents/white-papers/minimal-intel-architecture-boot-loader-paper.pdf" TargetMode="External"/><Relationship Id="rId23" Type="http://schemas.openxmlformats.org/officeDocument/2006/relationships/hyperlink" Target="http://www.uefi.org/sites/default/files/resources/UEFI%20Spec%202_6.pdf" TargetMode="External"/><Relationship Id="rId10" Type="http://schemas.openxmlformats.org/officeDocument/2006/relationships/hyperlink" Target="https://pcisig.com/specifications" TargetMode="External"/><Relationship Id="rId19" Type="http://schemas.openxmlformats.org/officeDocument/2006/relationships/hyperlink" Target="http://www.scs.stanford.edu/nyu/04fa/lab/specsbbs101.pdf" TargetMode="External"/><Relationship Id="rId4" Type="http://schemas.openxmlformats.org/officeDocument/2006/relationships/hyperlink" Target="http://www.intel.com/content/dam/www/public/us/en/documents/datasheets/4th-gen-core-family-desktop-vol-1-datasheet.pdf" TargetMode="External"/><Relationship Id="rId9" Type="http://schemas.openxmlformats.org/officeDocument/2006/relationships/hyperlink" Target="http://developer.amd.com/wordpress/media/2012/10/pci%20-%20pci%20express%20configuration%20space%20access.pdf" TargetMode="External"/><Relationship Id="rId14" Type="http://schemas.openxmlformats.org/officeDocument/2006/relationships/hyperlink" Target="http://sbs-forum.org/marcom/winter01/Designing%20with%20SMBus%202.pdf" TargetMode="External"/><Relationship Id="rId22" Type="http://schemas.openxmlformats.org/officeDocument/2006/relationships/hyperlink" Target="http://www.uefi.org/sites/default/files/resources/PI%201.5.zip" TargetMode="Externa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advanced-threat-research/firmware-security-training" TargetMode="Externa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advanced-threat-research/firmware-security-training"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virus.wikidot.com/elk-cloner"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hyperlink" Target="http://virus.wikidot.com/brain"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hyperlink" Target="http://www.textfiles.com/virus/braininf.vir"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virus.wikidot.com/bios-meningitis"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hyperlink" Target="http://www.wiw.org/~meta/vlad/vlad2/art44.htm"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f-secure.com/v-descs/cih.shtml" TargetMode="External"/><Relationship Id="rId2" Type="http://schemas.openxmlformats.org/officeDocument/2006/relationships/hyperlink" Target="https://en.wikipedia.org/wiki/CIH_(computer_virus)" TargetMode="External"/><Relationship Id="rId1" Type="http://schemas.openxmlformats.org/officeDocument/2006/relationships/slideLayout" Target="../slideLayouts/slideLayout4.xml"/><Relationship Id="rId5" Type="http://schemas.openxmlformats.org/officeDocument/2006/relationships/hyperlink" Target="https://www.grc.com/cih/cih.htm" TargetMode="External"/><Relationship Id="rId4" Type="http://schemas.openxmlformats.org/officeDocument/2006/relationships/hyperlink" Target="https://threats.kaspersky.com/en/threat/Virus.Win9x.CIH/"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technet.microsoft.com/en-us/library/cc976786.aspx"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hyperlink" Target="https://technet.microsoft.com/en-us/library/cc976786.aspx" TargetMode="Externa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hyperlink" Target="https://technet.microsoft.com/en-us/library/cc976786.aspx"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hyperlink" Target="http://blog.fpmurphy.com/2011/10/fedora-16-mbr-grub-legacy-to-gpt-grub2.html"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Introduction</a:t>
            </a:r>
            <a:endParaRPr lang="en-US" sz="1800" dirty="0">
              <a:solidFill>
                <a:schemeClr val="bg1"/>
              </a:solidFill>
              <a:latin typeface="+mn-lt"/>
            </a:endParaRPr>
          </a:p>
        </p:txBody>
      </p:sp>
      <p:sp>
        <p:nvSpPr>
          <p:cNvPr id="7" name="Rectangle 6"/>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406037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Bypass Software Security – FDE</a:t>
            </a:r>
          </a:p>
        </p:txBody>
      </p:sp>
      <p:pic>
        <p:nvPicPr>
          <p:cNvPr id="7" name="Picture 6"/>
          <p:cNvPicPr>
            <a:picLocks noChangeAspect="1"/>
          </p:cNvPicPr>
          <p:nvPr/>
        </p:nvPicPr>
        <p:blipFill>
          <a:blip r:embed="rId2"/>
          <a:stretch>
            <a:fillRect/>
          </a:stretch>
        </p:blipFill>
        <p:spPr>
          <a:xfrm>
            <a:off x="26781" y="1828800"/>
            <a:ext cx="9101535" cy="3338754"/>
          </a:xfrm>
          <a:prstGeom prst="rect">
            <a:avLst/>
          </a:prstGeom>
        </p:spPr>
      </p:pic>
      <p:pic>
        <p:nvPicPr>
          <p:cNvPr id="6" name="Picture 5"/>
          <p:cNvPicPr>
            <a:picLocks noChangeAspect="1"/>
          </p:cNvPicPr>
          <p:nvPr/>
        </p:nvPicPr>
        <p:blipFill>
          <a:blip r:embed="rId3"/>
          <a:stretch>
            <a:fillRect/>
          </a:stretch>
        </p:blipFill>
        <p:spPr>
          <a:xfrm>
            <a:off x="0" y="1052173"/>
            <a:ext cx="9102270" cy="5120027"/>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10</a:t>
            </a:fld>
            <a:endParaRPr lang="en-US" dirty="0"/>
          </a:p>
        </p:txBody>
      </p:sp>
      <p:sp>
        <p:nvSpPr>
          <p:cNvPr id="8" name="TextBox 7"/>
          <p:cNvSpPr txBox="1"/>
          <p:nvPr/>
        </p:nvSpPr>
        <p:spPr>
          <a:xfrm>
            <a:off x="609600" y="6248400"/>
            <a:ext cx="74676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Evil Maid Just Got Angrier: Why Full-Disk Encryption with TPM is not Secure on Many Systems</a:t>
            </a:r>
          </a:p>
        </p:txBody>
      </p:sp>
    </p:spTree>
    <p:extLst>
      <p:ext uri="{BB962C8B-B14F-4D97-AF65-F5344CB8AC3E}">
        <p14:creationId xmlns:p14="http://schemas.microsoft.com/office/powerpoint/2010/main" val="383900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Protective MBR structure</a:t>
            </a:r>
          </a:p>
        </p:txBody>
      </p:sp>
      <p:sp>
        <p:nvSpPr>
          <p:cNvPr id="3" name="Content Placeholder 2"/>
          <p:cNvSpPr>
            <a:spLocks noGrp="1"/>
          </p:cNvSpPr>
          <p:nvPr>
            <p:ph idx="1"/>
          </p:nvPr>
        </p:nvSpPr>
        <p:spPr>
          <a:xfrm>
            <a:off x="457200" y="1233194"/>
            <a:ext cx="8229600" cy="4992137"/>
          </a:xfrm>
        </p:spPr>
        <p:txBody>
          <a:bodyPr/>
          <a:lstStyle/>
          <a:p>
            <a:r>
              <a:rPr lang="en-US" dirty="0"/>
              <a:t>The Protective MBR precedes the GUID Partition Table Header to maintain compatibility with existing tools that do not understand GPT partition structures</a:t>
            </a:r>
          </a:p>
        </p:txBody>
      </p:sp>
      <p:sp>
        <p:nvSpPr>
          <p:cNvPr id="5" name="Rectangle 4"/>
          <p:cNvSpPr/>
          <p:nvPr/>
        </p:nvSpPr>
        <p:spPr>
          <a:xfrm>
            <a:off x="685800" y="6248400"/>
            <a:ext cx="7772400" cy="307777"/>
          </a:xfrm>
          <a:prstGeom prst="rect">
            <a:avLst/>
          </a:prstGeom>
        </p:spPr>
        <p:txBody>
          <a:bodyPr wrap="square">
            <a:spAutoFit/>
          </a:bodyPr>
          <a:lstStyle/>
          <a:p>
            <a:r>
              <a:rPr lang="en-US" sz="1400"/>
              <a:t>Reference: </a:t>
            </a:r>
            <a:r>
              <a:rPr lang="en-US" sz="1400" dirty="0">
                <a:hlinkClick r:id="rId2"/>
              </a:rPr>
              <a:t>https://en.wikipedia.org/wiki/GUID_Partition_Table#Protective_MBR_.28LBA_0.29</a:t>
            </a:r>
            <a:endParaRPr lang="en-US" sz="1400" dirty="0"/>
          </a:p>
        </p:txBody>
      </p:sp>
      <p:graphicFrame>
        <p:nvGraphicFramePr>
          <p:cNvPr id="6" name="Table 5"/>
          <p:cNvGraphicFramePr>
            <a:graphicFrameLocks noGrp="1"/>
          </p:cNvGraphicFramePr>
          <p:nvPr>
            <p:extLst>
              <p:ext uri="{D42A27DB-BD31-4B8C-83A1-F6EECF244321}">
                <p14:modId xmlns:p14="http://schemas.microsoft.com/office/powerpoint/2010/main" val="1440877300"/>
              </p:ext>
            </p:extLst>
          </p:nvPr>
        </p:nvGraphicFramePr>
        <p:xfrm>
          <a:off x="187036" y="2362200"/>
          <a:ext cx="8769928" cy="3733800"/>
        </p:xfrm>
        <a:graphic>
          <a:graphicData uri="http://schemas.openxmlformats.org/drawingml/2006/table">
            <a:tbl>
              <a:tblPr firstRow="1" bandRow="1">
                <a:tableStyleId>{5C22544A-7EE6-4342-B048-85BDC9FD1C3A}</a:tableStyleId>
              </a:tblPr>
              <a:tblGrid>
                <a:gridCol w="2659939">
                  <a:extLst>
                    <a:ext uri="{9D8B030D-6E8A-4147-A177-3AD203B41FA5}">
                      <a16:colId xmlns:a16="http://schemas.microsoft.com/office/drawing/2014/main" xmlns="" val="594078769"/>
                    </a:ext>
                  </a:extLst>
                </a:gridCol>
                <a:gridCol w="838200">
                  <a:extLst>
                    <a:ext uri="{9D8B030D-6E8A-4147-A177-3AD203B41FA5}">
                      <a16:colId xmlns:a16="http://schemas.microsoft.com/office/drawing/2014/main" xmlns="" val="928198643"/>
                    </a:ext>
                  </a:extLst>
                </a:gridCol>
                <a:gridCol w="1185698">
                  <a:extLst>
                    <a:ext uri="{9D8B030D-6E8A-4147-A177-3AD203B41FA5}">
                      <a16:colId xmlns:a16="http://schemas.microsoft.com/office/drawing/2014/main" xmlns="" val="20000"/>
                    </a:ext>
                  </a:extLst>
                </a:gridCol>
                <a:gridCol w="4086091">
                  <a:extLst>
                    <a:ext uri="{9D8B030D-6E8A-4147-A177-3AD203B41FA5}">
                      <a16:colId xmlns:a16="http://schemas.microsoft.com/office/drawing/2014/main" xmlns="" val="20001"/>
                    </a:ext>
                  </a:extLst>
                </a:gridCol>
              </a:tblGrid>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Mnemonic</a:t>
                      </a:r>
                    </a:p>
                  </a:txBody>
                  <a:tcPr/>
                </a:tc>
                <a:tc>
                  <a:txBody>
                    <a:bodyPr/>
                    <a:lstStyle/>
                    <a:p>
                      <a:r>
                        <a:rPr lang="en-US" sz="1600" dirty="0"/>
                        <a:t>Byte</a:t>
                      </a:r>
                      <a:r>
                        <a:rPr lang="en-US" sz="1600" baseline="0" dirty="0"/>
                        <a:t> Offset</a:t>
                      </a:r>
                      <a:endParaRPr lang="en-US" sz="1600" dirty="0"/>
                    </a:p>
                  </a:txBody>
                  <a:tcPr/>
                </a:tc>
                <a:tc>
                  <a:txBody>
                    <a:bodyPr/>
                    <a:lstStyle/>
                    <a:p>
                      <a:r>
                        <a:rPr lang="en-US" sz="1600" dirty="0"/>
                        <a:t>Byte Length</a:t>
                      </a:r>
                    </a:p>
                  </a:txBody>
                  <a:tcPr/>
                </a:tc>
                <a:tc>
                  <a:txBody>
                    <a:bodyPr/>
                    <a:lstStyle/>
                    <a:p>
                      <a:r>
                        <a:rPr lang="en-US" sz="1600" baseline="0" dirty="0"/>
                        <a:t>Description  </a:t>
                      </a:r>
                      <a:endParaRPr lang="en-US" sz="1600" dirty="0"/>
                    </a:p>
                  </a:txBody>
                  <a:tcPr/>
                </a:tc>
                <a:extLst>
                  <a:ext uri="{0D108BD9-81ED-4DB2-BD59-A6C34878D82A}">
                    <a16:rowId xmlns:a16="http://schemas.microsoft.com/office/drawing/2014/main" xmlns="" val="10000"/>
                  </a:ext>
                </a:extLst>
              </a:tr>
              <a:tr h="2604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Boot Code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424</a:t>
                      </a:r>
                    </a:p>
                  </a:txBody>
                  <a:tcPr/>
                </a:tc>
                <a:tc>
                  <a:txBody>
                    <a:bodyPr/>
                    <a:lstStyle/>
                    <a:p>
                      <a:r>
                        <a:rPr lang="en-US" sz="1400" dirty="0"/>
                        <a:t>Unused</a:t>
                      </a:r>
                      <a:r>
                        <a:rPr lang="en-US" sz="1400" baseline="0" dirty="0"/>
                        <a:t> by UEFI systems</a:t>
                      </a:r>
                      <a:endParaRPr lang="en-US" sz="1400" dirty="0"/>
                    </a:p>
                  </a:txBody>
                  <a:tcPr/>
                </a:tc>
                <a:extLst>
                  <a:ext uri="{0D108BD9-81ED-4DB2-BD59-A6C34878D82A}">
                    <a16:rowId xmlns:a16="http://schemas.microsoft.com/office/drawing/2014/main" xmlns="" val="10001"/>
                  </a:ext>
                </a:extLst>
              </a:tr>
              <a:tr h="296883">
                <a:tc>
                  <a:txBody>
                    <a:bodyPr/>
                    <a:lstStyle/>
                    <a:p>
                      <a:r>
                        <a:rPr lang="en-US" sz="1400" dirty="0">
                          <a:latin typeface="Courier New" panose="02070309020205020404" pitchFamily="49" charset="0"/>
                          <a:cs typeface="Courier New" panose="02070309020205020404" pitchFamily="49" charset="0"/>
                        </a:rPr>
                        <a:t>Unique MBR Disk Signature</a:t>
                      </a:r>
                    </a:p>
                  </a:txBody>
                  <a:tcPr/>
                </a:tc>
                <a:tc>
                  <a:txBody>
                    <a:bodyPr/>
                    <a:lstStyle/>
                    <a:p>
                      <a:r>
                        <a:rPr lang="en-US" sz="1400" dirty="0">
                          <a:latin typeface="Courier New" panose="02070309020205020404" pitchFamily="49" charset="0"/>
                          <a:cs typeface="Courier New" panose="02070309020205020404" pitchFamily="49" charset="0"/>
                        </a:rPr>
                        <a:t>440</a:t>
                      </a:r>
                    </a:p>
                  </a:txBody>
                  <a:tcPr/>
                </a:tc>
                <a:tc>
                  <a:txBody>
                    <a:bodyPr/>
                    <a:lstStyle/>
                    <a:p>
                      <a:r>
                        <a:rPr lang="en-US" sz="1400" dirty="0">
                          <a:latin typeface="Courier New" panose="02070309020205020404" pitchFamily="49" charset="0"/>
                          <a:cs typeface="Courier New" panose="02070309020205020404" pitchFamily="49" charset="0"/>
                        </a:rPr>
                        <a:t>4</a:t>
                      </a:r>
                    </a:p>
                  </a:txBody>
                  <a:tcPr/>
                </a:tc>
                <a:tc>
                  <a:txBody>
                    <a:bodyPr/>
                    <a:lstStyle/>
                    <a:p>
                      <a:r>
                        <a:rPr lang="en-US" sz="1400" dirty="0"/>
                        <a:t>Unused. Set to zero</a:t>
                      </a:r>
                    </a:p>
                  </a:txBody>
                  <a:tcPr/>
                </a:tc>
                <a:extLst>
                  <a:ext uri="{0D108BD9-81ED-4DB2-BD59-A6C34878D82A}">
                    <a16:rowId xmlns:a16="http://schemas.microsoft.com/office/drawing/2014/main" xmlns="" val="10002"/>
                  </a:ext>
                </a:extLst>
              </a:tr>
              <a:tr h="350520">
                <a:tc>
                  <a:txBody>
                    <a:bodyPr/>
                    <a:lstStyle/>
                    <a:p>
                      <a:r>
                        <a:rPr lang="en-US" sz="1400" dirty="0">
                          <a:latin typeface="Courier New" panose="02070309020205020404" pitchFamily="49" charset="0"/>
                          <a:cs typeface="Courier New" panose="02070309020205020404" pitchFamily="49" charset="0"/>
                        </a:rPr>
                        <a:t>Unknown</a:t>
                      </a:r>
                    </a:p>
                  </a:txBody>
                  <a:tcPr/>
                </a:tc>
                <a:tc>
                  <a:txBody>
                    <a:bodyPr/>
                    <a:lstStyle/>
                    <a:p>
                      <a:r>
                        <a:rPr lang="en-US" sz="1400" dirty="0">
                          <a:latin typeface="Courier New" panose="02070309020205020404" pitchFamily="49" charset="0"/>
                          <a:cs typeface="Courier New" panose="02070309020205020404" pitchFamily="49" charset="0"/>
                        </a:rPr>
                        <a:t>444</a:t>
                      </a:r>
                    </a:p>
                  </a:txBody>
                  <a:tcPr/>
                </a:tc>
                <a:tc>
                  <a:txBody>
                    <a:bodyPr/>
                    <a:lstStyle/>
                    <a:p>
                      <a:r>
                        <a:rPr lang="en-US" sz="1400" dirty="0">
                          <a:latin typeface="Courier New" panose="02070309020205020404" pitchFamily="49" charset="0"/>
                          <a:cs typeface="Courier New" panose="02070309020205020404" pitchFamily="49" charset="0"/>
                        </a:rPr>
                        <a:t>2</a:t>
                      </a:r>
                    </a:p>
                  </a:txBody>
                  <a:tcPr/>
                </a:tc>
                <a:tc>
                  <a:txBody>
                    <a:bodyPr/>
                    <a:lstStyle/>
                    <a:p>
                      <a:r>
                        <a:rPr lang="en-US" sz="1400" dirty="0"/>
                        <a:t>Unused.</a:t>
                      </a:r>
                      <a:r>
                        <a:rPr lang="en-US" sz="1400" baseline="0" dirty="0"/>
                        <a:t> Set to zero</a:t>
                      </a:r>
                      <a:endParaRPr lang="en-US" sz="1400" dirty="0"/>
                    </a:p>
                  </a:txBody>
                  <a:tcPr/>
                </a:tc>
                <a:extLst>
                  <a:ext uri="{0D108BD9-81ED-4DB2-BD59-A6C34878D82A}">
                    <a16:rowId xmlns:a16="http://schemas.microsoft.com/office/drawing/2014/main" xmlns="" val="10003"/>
                  </a:ext>
                </a:extLst>
              </a:tr>
              <a:tr h="264424">
                <a:tc>
                  <a:txBody>
                    <a:bodyPr/>
                    <a:lstStyle/>
                    <a:p>
                      <a:r>
                        <a:rPr lang="en-US" sz="1400" dirty="0">
                          <a:latin typeface="Courier New" panose="02070309020205020404" pitchFamily="49" charset="0"/>
                          <a:cs typeface="Courier New" panose="02070309020205020404" pitchFamily="49" charset="0"/>
                        </a:rPr>
                        <a:t>Partition Record</a:t>
                      </a:r>
                    </a:p>
                  </a:txBody>
                  <a:tcPr/>
                </a:tc>
                <a:tc>
                  <a:txBody>
                    <a:bodyPr/>
                    <a:lstStyle/>
                    <a:p>
                      <a:r>
                        <a:rPr lang="en-US" sz="1400" dirty="0">
                          <a:latin typeface="Courier New" panose="02070309020205020404" pitchFamily="49" charset="0"/>
                          <a:cs typeface="Courier New" panose="02070309020205020404" pitchFamily="49" charset="0"/>
                        </a:rPr>
                        <a:t>446</a:t>
                      </a:r>
                    </a:p>
                  </a:txBody>
                  <a:tcPr/>
                </a:tc>
                <a:tc>
                  <a:txBody>
                    <a:bodyPr/>
                    <a:lstStyle/>
                    <a:p>
                      <a:r>
                        <a:rPr lang="en-US" sz="1400" dirty="0">
                          <a:latin typeface="Courier New" panose="02070309020205020404" pitchFamily="49" charset="0"/>
                          <a:cs typeface="Courier New" panose="02070309020205020404" pitchFamily="49" charset="0"/>
                        </a:rPr>
                        <a:t>16*4</a:t>
                      </a:r>
                    </a:p>
                  </a:txBody>
                  <a:tcPr/>
                </a:tc>
                <a:tc>
                  <a:txBody>
                    <a:bodyPr/>
                    <a:lstStyle/>
                    <a:p>
                      <a:r>
                        <a:rPr lang="en-US" sz="1400" dirty="0"/>
                        <a:t>Array of four</a:t>
                      </a:r>
                      <a:r>
                        <a:rPr lang="en-US" sz="1400" baseline="0" dirty="0"/>
                        <a:t> MSR partition records. Contains: </a:t>
                      </a:r>
                    </a:p>
                    <a:p>
                      <a:pPr marL="285750" indent="-285750">
                        <a:buFont typeface="Arial" panose="020B0604020202020204" pitchFamily="34" charset="0"/>
                        <a:buChar char="•"/>
                      </a:pPr>
                      <a:r>
                        <a:rPr lang="en-US" sz="1400" baseline="0" dirty="0"/>
                        <a:t>One partition record</a:t>
                      </a:r>
                    </a:p>
                    <a:p>
                      <a:pPr marL="285750" indent="-285750">
                        <a:buFont typeface="Arial" panose="020B0604020202020204" pitchFamily="34" charset="0"/>
                        <a:buChar char="•"/>
                      </a:pPr>
                      <a:r>
                        <a:rPr lang="en-US" sz="1400" baseline="0" dirty="0"/>
                        <a:t>Three partition record each set to zero</a:t>
                      </a:r>
                      <a:endParaRPr lang="en-US" sz="1400" dirty="0"/>
                    </a:p>
                  </a:txBody>
                  <a:tcPr/>
                </a:tc>
                <a:extLst>
                  <a:ext uri="{0D108BD9-81ED-4DB2-BD59-A6C34878D82A}">
                    <a16:rowId xmlns:a16="http://schemas.microsoft.com/office/drawing/2014/main" xmlns="" val="10004"/>
                  </a:ext>
                </a:extLst>
              </a:tr>
              <a:tr h="285799">
                <a:tc>
                  <a:txBody>
                    <a:bodyPr/>
                    <a:lstStyle/>
                    <a:p>
                      <a:r>
                        <a:rPr lang="en-US" sz="1400" dirty="0">
                          <a:latin typeface="Courier New" panose="02070309020205020404" pitchFamily="49" charset="0"/>
                          <a:cs typeface="Courier New" panose="02070309020205020404" pitchFamily="49" charset="0"/>
                        </a:rPr>
                        <a:t>Signature</a:t>
                      </a:r>
                    </a:p>
                  </a:txBody>
                  <a:tcPr/>
                </a:tc>
                <a:tc>
                  <a:txBody>
                    <a:bodyPr/>
                    <a:lstStyle/>
                    <a:p>
                      <a:r>
                        <a:rPr lang="en-US" sz="1400" dirty="0">
                          <a:latin typeface="Courier New" panose="02070309020205020404" pitchFamily="49" charset="0"/>
                          <a:cs typeface="Courier New" panose="02070309020205020404" pitchFamily="49" charset="0"/>
                        </a:rPr>
                        <a:t>510</a:t>
                      </a:r>
                    </a:p>
                  </a:txBody>
                  <a:tcPr/>
                </a:tc>
                <a:tc>
                  <a:txBody>
                    <a:bodyPr/>
                    <a:lstStyle/>
                    <a:p>
                      <a:r>
                        <a:rPr lang="en-US" sz="1400" dirty="0">
                          <a:latin typeface="Courier New" panose="02070309020205020404" pitchFamily="49" charset="0"/>
                          <a:cs typeface="Courier New" panose="02070309020205020404" pitchFamily="49" charset="0"/>
                        </a:rPr>
                        <a:t>2 </a:t>
                      </a:r>
                    </a:p>
                  </a:txBody>
                  <a:tcPr/>
                </a:tc>
                <a:tc>
                  <a:txBody>
                    <a:bodyPr/>
                    <a:lstStyle/>
                    <a:p>
                      <a:r>
                        <a:rPr lang="en-US" sz="1400" dirty="0"/>
                        <a:t>Set to 0xAA55 (i.e., byte 510</a:t>
                      </a:r>
                      <a:r>
                        <a:rPr lang="en-US" sz="1400" baseline="0" dirty="0"/>
                        <a:t> contains 0x55 and byte 511 contains 0xAA)</a:t>
                      </a:r>
                      <a:endParaRPr lang="en-US" sz="1400" dirty="0"/>
                    </a:p>
                  </a:txBody>
                  <a:tcPr/>
                </a:tc>
                <a:extLst>
                  <a:ext uri="{0D108BD9-81ED-4DB2-BD59-A6C34878D82A}">
                    <a16:rowId xmlns:a16="http://schemas.microsoft.com/office/drawing/2014/main" xmlns="" val="10005"/>
                  </a:ext>
                </a:extLst>
              </a:tr>
              <a:tr h="247402">
                <a:tc>
                  <a:txBody>
                    <a:bodyPr/>
                    <a:lstStyle/>
                    <a:p>
                      <a:r>
                        <a:rPr lang="en-US" sz="1400" dirty="0">
                          <a:latin typeface="Courier New" panose="02070309020205020404" pitchFamily="49" charset="0"/>
                          <a:cs typeface="Courier New" panose="02070309020205020404" pitchFamily="49" charset="0"/>
                        </a:rPr>
                        <a:t>Reserved </a:t>
                      </a:r>
                    </a:p>
                  </a:txBody>
                  <a:tcPr/>
                </a:tc>
                <a:tc>
                  <a:txBody>
                    <a:bodyPr/>
                    <a:lstStyle/>
                    <a:p>
                      <a:r>
                        <a:rPr lang="en-US" sz="1400" dirty="0">
                          <a:latin typeface="Courier New" panose="02070309020205020404" pitchFamily="49" charset="0"/>
                          <a:cs typeface="Courier New" panose="02070309020205020404" pitchFamily="49" charset="0"/>
                        </a:rPr>
                        <a:t>512</a:t>
                      </a:r>
                    </a:p>
                  </a:txBody>
                  <a:tcPr/>
                </a:tc>
                <a:tc>
                  <a:txBody>
                    <a:bodyPr/>
                    <a:lstStyle/>
                    <a:p>
                      <a:r>
                        <a:rPr lang="en-US" sz="1400" dirty="0">
                          <a:latin typeface="Courier New" panose="02070309020205020404" pitchFamily="49" charset="0"/>
                          <a:cs typeface="Courier New" panose="02070309020205020404" pitchFamily="49" charset="0"/>
                        </a:rPr>
                        <a:t>Logical </a:t>
                      </a:r>
                      <a:r>
                        <a:rPr lang="en-US" sz="1400" dirty="0" err="1">
                          <a:latin typeface="Courier New" panose="02070309020205020404" pitchFamily="49" charset="0"/>
                          <a:cs typeface="Courier New" panose="02070309020205020404" pitchFamily="49" charset="0"/>
                        </a:rPr>
                        <a:t>BlockSize</a:t>
                      </a:r>
                      <a:r>
                        <a:rPr lang="en-US" sz="1400" dirty="0">
                          <a:latin typeface="Courier New" panose="02070309020205020404" pitchFamily="49" charset="0"/>
                          <a:cs typeface="Courier New" panose="02070309020205020404" pitchFamily="49" charset="0"/>
                        </a:rPr>
                        <a:t> - 512</a:t>
                      </a:r>
                    </a:p>
                  </a:txBody>
                  <a:tcPr/>
                </a:tc>
                <a:tc>
                  <a:txBody>
                    <a:bodyPr/>
                    <a:lstStyle/>
                    <a:p>
                      <a:r>
                        <a:rPr lang="en-US" sz="1400" dirty="0"/>
                        <a:t>The rest</a:t>
                      </a:r>
                      <a:r>
                        <a:rPr lang="en-US" sz="1400" baseline="0" dirty="0"/>
                        <a:t> of the logical block, if any, is reserved. Set to zero</a:t>
                      </a:r>
                      <a:endParaRPr lang="en-US" sz="1400"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946932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Boot Record (VBR)</a:t>
            </a:r>
          </a:p>
        </p:txBody>
      </p:sp>
      <p:sp>
        <p:nvSpPr>
          <p:cNvPr id="3" name="Content Placeholder 2"/>
          <p:cNvSpPr>
            <a:spLocks noGrp="1"/>
          </p:cNvSpPr>
          <p:nvPr>
            <p:ph idx="1"/>
          </p:nvPr>
        </p:nvSpPr>
        <p:spPr>
          <a:xfrm>
            <a:off x="457200" y="1699369"/>
            <a:ext cx="8229600" cy="3710832"/>
          </a:xfrm>
        </p:spPr>
        <p:txBody>
          <a:bodyPr/>
          <a:lstStyle/>
          <a:p>
            <a:r>
              <a:rPr lang="en-US" dirty="0"/>
              <a:t>A </a:t>
            </a:r>
            <a:r>
              <a:rPr lang="en-US" b="1" dirty="0"/>
              <a:t>Volume Boot Record</a:t>
            </a:r>
            <a:r>
              <a:rPr lang="en-US" dirty="0"/>
              <a:t> (</a:t>
            </a:r>
            <a:r>
              <a:rPr lang="en-US" b="1" dirty="0"/>
              <a:t>VBR</a:t>
            </a:r>
            <a:r>
              <a:rPr lang="en-US" dirty="0"/>
              <a:t>) is the first sector of a partition (opposite to </a:t>
            </a:r>
            <a:r>
              <a:rPr lang="en-US" b="1" dirty="0"/>
              <a:t>MBR</a:t>
            </a:r>
            <a:r>
              <a:rPr lang="en-US" dirty="0"/>
              <a:t> which is the first sector of a hard disk).</a:t>
            </a:r>
          </a:p>
          <a:p>
            <a:r>
              <a:rPr lang="en-US" b="1" dirty="0"/>
              <a:t>VBR</a:t>
            </a:r>
            <a:r>
              <a:rPr lang="en-US" dirty="0"/>
              <a:t> (just like </a:t>
            </a:r>
            <a:r>
              <a:rPr lang="en-US" b="1" dirty="0"/>
              <a:t>MBR</a:t>
            </a:r>
            <a:r>
              <a:rPr lang="en-US" dirty="0"/>
              <a:t>) also contain some code and data, but it's far less standard. </a:t>
            </a:r>
          </a:p>
          <a:p>
            <a:r>
              <a:rPr lang="en-US" dirty="0"/>
              <a:t>The code is always OS specific, but in common all versions does the same: locate the kernel on the partition, load and execute it.</a:t>
            </a:r>
          </a:p>
          <a:p>
            <a:r>
              <a:rPr lang="en-US" dirty="0"/>
              <a:t>A really good example for </a:t>
            </a:r>
            <a:r>
              <a:rPr lang="en-US" b="1" dirty="0"/>
              <a:t>VBR</a:t>
            </a:r>
            <a:r>
              <a:rPr lang="en-US" dirty="0"/>
              <a:t> is the original </a:t>
            </a:r>
            <a:r>
              <a:rPr lang="en-US" i="1" dirty="0"/>
              <a:t>DOS </a:t>
            </a:r>
            <a:r>
              <a:rPr lang="en-US" i="1" dirty="0" err="1"/>
              <a:t>bootsector</a:t>
            </a:r>
            <a:r>
              <a:rPr lang="en-US" dirty="0"/>
              <a:t>, which used FAT and loaded IO.SYS and MSDOS.SYS from the root directory.</a:t>
            </a:r>
            <a:endParaRPr lang="en-US" sz="1800" dirty="0"/>
          </a:p>
          <a:p>
            <a:endParaRPr lang="en-US" dirty="0"/>
          </a:p>
        </p:txBody>
      </p:sp>
      <p:sp>
        <p:nvSpPr>
          <p:cNvPr id="4" name="Rectangle 3"/>
          <p:cNvSpPr/>
          <p:nvPr/>
        </p:nvSpPr>
        <p:spPr>
          <a:xfrm>
            <a:off x="1219200" y="6107668"/>
            <a:ext cx="6705600" cy="338554"/>
          </a:xfrm>
          <a:prstGeom prst="rect">
            <a:avLst/>
          </a:prstGeom>
        </p:spPr>
        <p:txBody>
          <a:bodyPr wrap="square">
            <a:spAutoFit/>
          </a:bodyPr>
          <a:lstStyle/>
          <a:p>
            <a:pPr algn="ctr"/>
            <a:r>
              <a:rPr lang="en-US" sz="1600" dirty="0"/>
              <a:t>Source: OS Dev Wiki </a:t>
            </a:r>
            <a:r>
              <a:rPr lang="en-US" sz="1600" dirty="0">
                <a:hlinkClick r:id="rId2"/>
              </a:rPr>
              <a:t>http://wiki.osdev.org/Volume_Boot_Record</a:t>
            </a:r>
            <a:endParaRPr lang="en-US" sz="1600" dirty="0"/>
          </a:p>
        </p:txBody>
      </p:sp>
    </p:spTree>
    <p:extLst>
      <p:ext uri="{BB962C8B-B14F-4D97-AF65-F5344CB8AC3E}">
        <p14:creationId xmlns:p14="http://schemas.microsoft.com/office/powerpoint/2010/main" val="3062247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Bootkits (Boot Rootkits)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2833538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eEye </a:t>
            </a:r>
            <a:r>
              <a:rPr lang="en-US" dirty="0" err="1"/>
              <a:t>BootRoot</a:t>
            </a:r>
            <a:endParaRPr lang="en-US" dirty="0"/>
          </a:p>
        </p:txBody>
      </p:sp>
      <p:sp>
        <p:nvSpPr>
          <p:cNvPr id="5" name="TextBox 4"/>
          <p:cNvSpPr txBox="1"/>
          <p:nvPr/>
        </p:nvSpPr>
        <p:spPr>
          <a:xfrm>
            <a:off x="457200" y="1257578"/>
            <a:ext cx="7848600" cy="4832092"/>
          </a:xfrm>
          <a:prstGeom prst="rect">
            <a:avLst/>
          </a:prstGeom>
          <a:noFill/>
        </p:spPr>
        <p:txBody>
          <a:bodyPr wrap="square" rtlCol="0">
            <a:spAutoFit/>
          </a:bodyPr>
          <a:lstStyle/>
          <a:p>
            <a:pPr marL="285750" indent="-285750">
              <a:buFont typeface="Arial" panose="020B0604020202020204" pitchFamily="34" charset="0"/>
              <a:buChar char="•"/>
            </a:pPr>
            <a:endParaRPr lang="en-US" sz="2800" dirty="0">
              <a:cs typeface="Neo Sans Intel"/>
              <a:hlinkClick r:id=""/>
            </a:endParaRPr>
          </a:p>
          <a:p>
            <a:pPr marL="285750" indent="-285750">
              <a:buFont typeface="Arial" panose="020B0604020202020204" pitchFamily="34" charset="0"/>
              <a:buChar char="•"/>
            </a:pPr>
            <a:endParaRPr lang="en-US" sz="2800" dirty="0">
              <a:cs typeface="Neo Sans Intel"/>
              <a:hlinkClick r:id=""/>
            </a:endParaRPr>
          </a:p>
          <a:p>
            <a:pPr marL="285750" indent="-285750">
              <a:buFont typeface="Arial" panose="020B0604020202020204" pitchFamily="34" charset="0"/>
              <a:buChar char="•"/>
            </a:pPr>
            <a:r>
              <a:rPr lang="en-US" sz="2800" dirty="0" err="1">
                <a:cs typeface="Neo Sans Intel"/>
                <a:hlinkClick r:id="rId2"/>
              </a:rPr>
              <a:t>eEye</a:t>
            </a:r>
            <a:r>
              <a:rPr lang="en-US" sz="2800" dirty="0">
                <a:cs typeface="Neo Sans Intel"/>
                <a:hlinkClick r:id="rId2"/>
              </a:rPr>
              <a:t> </a:t>
            </a:r>
            <a:r>
              <a:rPr lang="en-US" sz="2800" dirty="0" err="1">
                <a:cs typeface="Neo Sans Intel"/>
                <a:hlinkClick r:id="rId2"/>
              </a:rPr>
              <a:t>BootRoot</a:t>
            </a:r>
            <a:r>
              <a:rPr lang="en-US" sz="2800" dirty="0">
                <a:cs typeface="Neo Sans Intel"/>
              </a:rPr>
              <a:t> was the first pubic </a:t>
            </a:r>
            <a:r>
              <a:rPr lang="en-US" sz="2800" dirty="0">
                <a:latin typeface="Neo Sans Intel"/>
                <a:cs typeface="Neo Sans Intel"/>
              </a:rPr>
              <a:t>proof-of-concept </a:t>
            </a:r>
            <a:r>
              <a:rPr lang="en-US" sz="2800" dirty="0" err="1">
                <a:latin typeface="Neo Sans Intel"/>
                <a:cs typeface="Neo Sans Intel"/>
              </a:rPr>
              <a:t>bootkit</a:t>
            </a:r>
            <a:r>
              <a:rPr lang="en-US" sz="2800" dirty="0">
                <a:latin typeface="Neo Sans Intel"/>
                <a:cs typeface="Neo Sans Intel"/>
              </a:rPr>
              <a:t> developed by Derek </a:t>
            </a:r>
            <a:r>
              <a:rPr lang="en-US" sz="2800" dirty="0" err="1">
                <a:latin typeface="Neo Sans Intel"/>
                <a:cs typeface="Neo Sans Intel"/>
              </a:rPr>
              <a:t>Soeder</a:t>
            </a:r>
            <a:r>
              <a:rPr lang="en-US" sz="2800" dirty="0">
                <a:latin typeface="Neo Sans Intel"/>
                <a:cs typeface="Neo Sans Intel"/>
              </a:rPr>
              <a:t> and Ryan </a:t>
            </a:r>
            <a:r>
              <a:rPr lang="en-US" sz="2800" dirty="0" err="1">
                <a:latin typeface="Neo Sans Intel"/>
                <a:cs typeface="Neo Sans Intel"/>
              </a:rPr>
              <a:t>Permeh</a:t>
            </a:r>
            <a:endParaRPr lang="en-US" sz="2800" dirty="0">
              <a:latin typeface="Neo Sans Intel"/>
              <a:cs typeface="Neo Sans Intel"/>
            </a:endParaRPr>
          </a:p>
          <a:p>
            <a:pPr algn="ctr"/>
            <a:endParaRPr lang="en-US" sz="2800" dirty="0">
              <a:latin typeface="Neo Sans Intel"/>
              <a:cs typeface="Neo Sans Intel"/>
            </a:endParaRPr>
          </a:p>
          <a:p>
            <a:pPr marL="285750" indent="-285750">
              <a:buFont typeface="Arial" panose="020B0604020202020204" pitchFamily="34" charset="0"/>
              <a:buChar char="•"/>
            </a:pPr>
            <a:r>
              <a:rPr lang="en-US" sz="2800" dirty="0">
                <a:latin typeface="Neo Sans Intel"/>
                <a:cs typeface="Neo Sans Intel"/>
              </a:rPr>
              <a:t>Hooked INT 13h (Disk access ISR) to patch OSLOADER</a:t>
            </a:r>
          </a:p>
          <a:p>
            <a:pPr marL="285750" indent="-285750">
              <a:buFont typeface="Arial" panose="020B0604020202020204" pitchFamily="34" charset="0"/>
              <a:buChar char="•"/>
            </a:pPr>
            <a:endParaRPr lang="en-US" sz="2800" dirty="0">
              <a:latin typeface="Neo Sans Intel"/>
              <a:cs typeface="Neo Sans Intel"/>
            </a:endParaRPr>
          </a:p>
          <a:p>
            <a:pPr marL="285750" indent="-285750">
              <a:buFont typeface="Arial" panose="020B0604020202020204" pitchFamily="34" charset="0"/>
              <a:buChar char="•"/>
            </a:pPr>
            <a:r>
              <a:rPr lang="en-US" sz="2800" dirty="0">
                <a:cs typeface="Neo Sans Intel"/>
              </a:rPr>
              <a:t>OSLOADER patch was able to modify OS further, e.g. patch boot drivers</a:t>
            </a:r>
            <a:endParaRPr lang="en-US" sz="2800" dirty="0">
              <a:latin typeface="Neo Sans Intel"/>
              <a:cs typeface="Neo Sans Intel"/>
            </a:endParaRPr>
          </a:p>
        </p:txBody>
      </p:sp>
      <p:pic>
        <p:nvPicPr>
          <p:cNvPr id="3" name="Picture 2"/>
          <p:cNvPicPr>
            <a:picLocks noChangeAspect="1"/>
          </p:cNvPicPr>
          <p:nvPr/>
        </p:nvPicPr>
        <p:blipFill>
          <a:blip r:embed="rId3"/>
          <a:stretch>
            <a:fillRect/>
          </a:stretch>
        </p:blipFill>
        <p:spPr>
          <a:xfrm>
            <a:off x="1190625" y="1066800"/>
            <a:ext cx="6381750" cy="666750"/>
          </a:xfrm>
          <a:prstGeom prst="rect">
            <a:avLst/>
          </a:prstGeom>
        </p:spPr>
      </p:pic>
    </p:spTree>
    <p:extLst>
      <p:ext uri="{BB962C8B-B14F-4D97-AF65-F5344CB8AC3E}">
        <p14:creationId xmlns:p14="http://schemas.microsoft.com/office/powerpoint/2010/main" val="1343835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Chronology</a:t>
            </a:r>
          </a:p>
        </p:txBody>
      </p:sp>
      <p:sp>
        <p:nvSpPr>
          <p:cNvPr id="5" name="Content Placeholder 2"/>
          <p:cNvSpPr>
            <a:spLocks noGrp="1"/>
          </p:cNvSpPr>
          <p:nvPr>
            <p:ph idx="1"/>
          </p:nvPr>
        </p:nvSpPr>
        <p:spPr>
          <a:xfrm>
            <a:off x="457200" y="914400"/>
            <a:ext cx="8229600" cy="5167606"/>
          </a:xfrm>
        </p:spPr>
        <p:txBody>
          <a:bodyPr>
            <a:noAutofit/>
          </a:bodyPr>
          <a:lstStyle/>
          <a:p>
            <a:pPr marL="0" lvl="1" indent="0">
              <a:spcBef>
                <a:spcPts val="600"/>
              </a:spcBef>
              <a:buNone/>
            </a:pPr>
            <a:r>
              <a:rPr lang="en-US" sz="1500" b="1" dirty="0">
                <a:solidFill>
                  <a:prstClr val="black"/>
                </a:solidFill>
              </a:rPr>
              <a:t>OS Kernel Rootkits (~ 1999+)</a:t>
            </a:r>
            <a:endParaRPr lang="en-US" sz="1500" b="1" dirty="0">
              <a:solidFill>
                <a:prstClr val="black"/>
              </a:solidFill>
              <a:cs typeface="Neo Sans Intel"/>
            </a:endParaRPr>
          </a:p>
          <a:p>
            <a:pPr marL="342900" lvl="2" indent="0">
              <a:spcBef>
                <a:spcPts val="600"/>
              </a:spcBef>
              <a:buNone/>
            </a:pPr>
            <a:r>
              <a:rPr lang="en-US" sz="1400" u="sng" dirty="0">
                <a:solidFill>
                  <a:prstClr val="black"/>
                </a:solidFill>
              </a:rPr>
              <a:t>Research</a:t>
            </a:r>
            <a:r>
              <a:rPr lang="en-US" sz="1400" dirty="0">
                <a:solidFill>
                  <a:prstClr val="black"/>
                </a:solidFill>
              </a:rPr>
              <a:t>: </a:t>
            </a:r>
            <a:r>
              <a:rPr lang="en-US" sz="1400" dirty="0" err="1">
                <a:solidFill>
                  <a:prstClr val="black"/>
                </a:solidFill>
              </a:rPr>
              <a:t>NTRootkit</a:t>
            </a:r>
            <a:r>
              <a:rPr lang="en-US" sz="1400" dirty="0">
                <a:solidFill>
                  <a:prstClr val="black"/>
                </a:solidFill>
              </a:rPr>
              <a:t>, </a:t>
            </a:r>
            <a:r>
              <a:rPr lang="en-US" sz="1400" dirty="0" err="1">
                <a:solidFill>
                  <a:prstClr val="black"/>
                </a:solidFill>
              </a:rPr>
              <a:t>SucKIT</a:t>
            </a:r>
            <a:r>
              <a:rPr lang="en-US" sz="1400" dirty="0">
                <a:solidFill>
                  <a:prstClr val="black"/>
                </a:solidFill>
              </a:rPr>
              <a:t>, adore, </a:t>
            </a:r>
            <a:r>
              <a:rPr lang="en-US" sz="1400" dirty="0" err="1">
                <a:solidFill>
                  <a:prstClr val="black"/>
                </a:solidFill>
              </a:rPr>
              <a:t>knark</a:t>
            </a:r>
            <a:endParaRPr lang="en-US" sz="1400" dirty="0">
              <a:solidFill>
                <a:prstClr val="black"/>
              </a:solidFill>
            </a:endParaRPr>
          </a:p>
          <a:p>
            <a:pPr marL="342900" lvl="2" indent="0">
              <a:spcBef>
                <a:spcPts val="600"/>
              </a:spcBef>
              <a:buNone/>
            </a:pPr>
            <a:r>
              <a:rPr lang="en-US" sz="1400" u="sng" dirty="0">
                <a:solidFill>
                  <a:prstClr val="black"/>
                </a:solidFill>
              </a:rPr>
              <a:t>In-the-Wild</a:t>
            </a:r>
            <a:r>
              <a:rPr lang="en-US" sz="1400" dirty="0">
                <a:solidFill>
                  <a:prstClr val="black"/>
                </a:solidFill>
              </a:rPr>
              <a:t>: </a:t>
            </a:r>
            <a:r>
              <a:rPr lang="en-US" sz="1400" dirty="0" err="1"/>
              <a:t>HackerDefender</a:t>
            </a:r>
            <a:r>
              <a:rPr lang="en-US" sz="1400" dirty="0"/>
              <a:t>, </a:t>
            </a:r>
            <a:r>
              <a:rPr lang="en-US" sz="1400" dirty="0" err="1"/>
              <a:t>Haxdoor</a:t>
            </a:r>
            <a:endParaRPr lang="en-US" sz="1400" dirty="0">
              <a:solidFill>
                <a:prstClr val="black"/>
              </a:solidFill>
            </a:endParaRPr>
          </a:p>
          <a:p>
            <a:pPr marL="0" lvl="1" indent="0">
              <a:spcBef>
                <a:spcPts val="600"/>
              </a:spcBef>
              <a:buNone/>
            </a:pPr>
            <a:r>
              <a:rPr lang="en-US" sz="1500" b="1" dirty="0">
                <a:solidFill>
                  <a:prstClr val="black"/>
                </a:solidFill>
              </a:rPr>
              <a:t>MBR,VBR Bootkits (~ 2005+)</a:t>
            </a:r>
            <a:endParaRPr lang="en-US" sz="1500" b="1" dirty="0">
              <a:solidFill>
                <a:prstClr val="black"/>
              </a:solidFill>
              <a:cs typeface="Neo Sans Intel"/>
            </a:endParaRPr>
          </a:p>
          <a:p>
            <a:pPr marL="342900" lvl="2" indent="0">
              <a:spcBef>
                <a:spcPts val="600"/>
              </a:spcBef>
              <a:buNone/>
            </a:pPr>
            <a:r>
              <a:rPr lang="en-US" sz="1400" u="sng" dirty="0">
                <a:solidFill>
                  <a:prstClr val="black"/>
                </a:solidFill>
              </a:rPr>
              <a:t>Defense</a:t>
            </a:r>
            <a:r>
              <a:rPr lang="en-US" sz="1400" dirty="0">
                <a:solidFill>
                  <a:prstClr val="black"/>
                </a:solidFill>
              </a:rPr>
              <a:t>: Windows DSE, Patch Guard</a:t>
            </a:r>
          </a:p>
          <a:p>
            <a:pPr marL="342900" lvl="2" indent="0">
              <a:spcBef>
                <a:spcPts val="600"/>
              </a:spcBef>
              <a:buNone/>
            </a:pPr>
            <a:r>
              <a:rPr lang="en-US" sz="1400" u="sng" dirty="0">
                <a:solidFill>
                  <a:prstClr val="black"/>
                </a:solidFill>
              </a:rPr>
              <a:t>Research</a:t>
            </a:r>
            <a:r>
              <a:rPr lang="en-US" sz="1400" b="1" dirty="0">
                <a:solidFill>
                  <a:prstClr val="black"/>
                </a:solidFill>
              </a:rPr>
              <a:t>:</a:t>
            </a:r>
            <a:r>
              <a:rPr lang="en-US" sz="1400" dirty="0">
                <a:solidFill>
                  <a:prstClr val="black"/>
                </a:solidFill>
              </a:rPr>
              <a:t> eEye </a:t>
            </a:r>
            <a:r>
              <a:rPr lang="en-US" sz="1400" dirty="0" err="1">
                <a:solidFill>
                  <a:prstClr val="black"/>
                </a:solidFill>
              </a:rPr>
              <a:t>BootRoot</a:t>
            </a:r>
            <a:r>
              <a:rPr lang="en-US" sz="1400" dirty="0">
                <a:solidFill>
                  <a:prstClr val="black"/>
                </a:solidFill>
              </a:rPr>
              <a:t>, BOOT-KIT, </a:t>
            </a:r>
            <a:r>
              <a:rPr lang="en-US" sz="1400" dirty="0" err="1">
                <a:solidFill>
                  <a:prstClr val="black"/>
                </a:solidFill>
              </a:rPr>
              <a:t>Vbootkit</a:t>
            </a:r>
            <a:r>
              <a:rPr lang="en-US" sz="1400" dirty="0">
                <a:solidFill>
                  <a:prstClr val="black"/>
                </a:solidFill>
              </a:rPr>
              <a:t>, Stoned Bootkit, Deep Boot, </a:t>
            </a:r>
            <a:r>
              <a:rPr lang="en-US" sz="1400" dirty="0" err="1">
                <a:solidFill>
                  <a:prstClr val="black"/>
                </a:solidFill>
              </a:rPr>
              <a:t>EvilCore</a:t>
            </a:r>
            <a:endParaRPr lang="en-US" sz="1400" dirty="0">
              <a:solidFill>
                <a:prstClr val="black"/>
              </a:solidFill>
            </a:endParaRPr>
          </a:p>
          <a:p>
            <a:pPr marL="342900" lvl="2" indent="0">
              <a:spcBef>
                <a:spcPts val="600"/>
              </a:spcBef>
              <a:buNone/>
            </a:pPr>
            <a:r>
              <a:rPr lang="en-US" sz="1400" u="sng" dirty="0">
                <a:solidFill>
                  <a:prstClr val="black"/>
                </a:solidFill>
              </a:rPr>
              <a:t>In-the-Wild</a:t>
            </a:r>
            <a:r>
              <a:rPr lang="en-US" sz="1400" dirty="0">
                <a:solidFill>
                  <a:prstClr val="black"/>
                </a:solidFill>
              </a:rPr>
              <a:t>: </a:t>
            </a:r>
            <a:r>
              <a:rPr lang="en-US" sz="1400" dirty="0" err="1">
                <a:solidFill>
                  <a:prstClr val="black"/>
                </a:solidFill>
              </a:rPr>
              <a:t>Mebroot</a:t>
            </a:r>
            <a:r>
              <a:rPr lang="en-US" sz="1400" dirty="0">
                <a:solidFill>
                  <a:prstClr val="black"/>
                </a:solidFill>
              </a:rPr>
              <a:t>, TDL4, FIN1, Rovnix, </a:t>
            </a:r>
            <a:r>
              <a:rPr lang="en-US" sz="1400" dirty="0" err="1">
                <a:solidFill>
                  <a:prstClr val="black"/>
                </a:solidFill>
              </a:rPr>
              <a:t>Olmasco</a:t>
            </a:r>
            <a:r>
              <a:rPr lang="en-US" sz="1400" dirty="0">
                <a:solidFill>
                  <a:prstClr val="black"/>
                </a:solidFill>
              </a:rPr>
              <a:t>, XPAJ, </a:t>
            </a:r>
            <a:r>
              <a:rPr lang="en-US" sz="1400" dirty="0" err="1">
                <a:solidFill>
                  <a:prstClr val="black"/>
                </a:solidFill>
              </a:rPr>
              <a:t>Gapz</a:t>
            </a:r>
            <a:r>
              <a:rPr lang="en-US" sz="1400" dirty="0">
                <a:solidFill>
                  <a:prstClr val="black"/>
                </a:solidFill>
              </a:rPr>
              <a:t>, Petya and Goldeneye</a:t>
            </a:r>
          </a:p>
          <a:p>
            <a:pPr marL="0" lvl="1" indent="0">
              <a:spcBef>
                <a:spcPts val="600"/>
              </a:spcBef>
              <a:buNone/>
            </a:pPr>
            <a:r>
              <a:rPr lang="en-US" sz="1500" b="1" dirty="0">
                <a:solidFill>
                  <a:prstClr val="black"/>
                </a:solidFill>
              </a:rPr>
              <a:t>BIOS Rootkits (~ 2006+)</a:t>
            </a:r>
          </a:p>
          <a:p>
            <a:pPr marL="342900" lvl="2" indent="0">
              <a:spcBef>
                <a:spcPts val="600"/>
              </a:spcBef>
              <a:buNone/>
            </a:pPr>
            <a:r>
              <a:rPr lang="en-US" sz="1400" u="sng" dirty="0">
                <a:solidFill>
                  <a:prstClr val="black"/>
                </a:solidFill>
              </a:rPr>
              <a:t>Research</a:t>
            </a:r>
            <a:r>
              <a:rPr lang="en-US" sz="1400" dirty="0">
                <a:solidFill>
                  <a:prstClr val="black"/>
                </a:solidFill>
              </a:rPr>
              <a:t>: </a:t>
            </a:r>
            <a:r>
              <a:rPr lang="en-US" sz="1400" dirty="0" err="1">
                <a:solidFill>
                  <a:prstClr val="black"/>
                </a:solidFill>
              </a:rPr>
              <a:t>Heasman’s</a:t>
            </a:r>
            <a:r>
              <a:rPr lang="en-US" sz="1400" dirty="0">
                <a:solidFill>
                  <a:prstClr val="black"/>
                </a:solidFill>
              </a:rPr>
              <a:t> ACPI and PCI </a:t>
            </a:r>
            <a:r>
              <a:rPr lang="en-US" sz="1400" dirty="0" err="1">
                <a:solidFill>
                  <a:prstClr val="black"/>
                </a:solidFill>
              </a:rPr>
              <a:t>OpROM</a:t>
            </a:r>
            <a:r>
              <a:rPr lang="en-US" sz="1400" dirty="0">
                <a:solidFill>
                  <a:prstClr val="black"/>
                </a:solidFill>
              </a:rPr>
              <a:t> Rootkits, Clear Hat SMM Rootkit, </a:t>
            </a:r>
            <a:r>
              <a:rPr lang="en-US" sz="1400" dirty="0" err="1">
                <a:solidFill>
                  <a:prstClr val="black"/>
                </a:solidFill>
              </a:rPr>
              <a:t>Phrack</a:t>
            </a:r>
            <a:r>
              <a:rPr lang="en-US" sz="1400" dirty="0">
                <a:solidFill>
                  <a:prstClr val="black"/>
                </a:solidFill>
              </a:rPr>
              <a:t> 65 SMM, Persistent BIOS Infection, </a:t>
            </a:r>
            <a:r>
              <a:rPr lang="en-US" sz="1400" dirty="0" err="1">
                <a:solidFill>
                  <a:prstClr val="black"/>
                </a:solidFill>
              </a:rPr>
              <a:t>Phrack</a:t>
            </a:r>
            <a:r>
              <a:rPr lang="en-US" sz="1400" dirty="0">
                <a:solidFill>
                  <a:prstClr val="black"/>
                </a:solidFill>
              </a:rPr>
              <a:t> 66 “A Real SMM Rootkit”, Rakshasa</a:t>
            </a:r>
          </a:p>
          <a:p>
            <a:pPr marL="342900" lvl="2" indent="0">
              <a:spcBef>
                <a:spcPts val="600"/>
              </a:spcBef>
              <a:buNone/>
            </a:pPr>
            <a:r>
              <a:rPr lang="en-US" sz="1400" u="sng" dirty="0">
                <a:solidFill>
                  <a:prstClr val="black"/>
                </a:solidFill>
              </a:rPr>
              <a:t>In-the-Wild</a:t>
            </a:r>
            <a:r>
              <a:rPr lang="en-US" sz="1400" dirty="0">
                <a:solidFill>
                  <a:prstClr val="black"/>
                </a:solidFill>
              </a:rPr>
              <a:t>: </a:t>
            </a:r>
            <a:r>
              <a:rPr lang="en-US" sz="1400" dirty="0" err="1">
                <a:solidFill>
                  <a:prstClr val="black"/>
                </a:solidFill>
              </a:rPr>
              <a:t>IceLord</a:t>
            </a:r>
            <a:r>
              <a:rPr lang="en-US" sz="1400" dirty="0">
                <a:solidFill>
                  <a:prstClr val="black"/>
                </a:solidFill>
              </a:rPr>
              <a:t> BIOS Rootkit, Mebromi, ANT catalog</a:t>
            </a:r>
            <a:endParaRPr lang="en-US" sz="1400" b="1" dirty="0">
              <a:solidFill>
                <a:prstClr val="black"/>
              </a:solidFill>
            </a:endParaRPr>
          </a:p>
          <a:p>
            <a:pPr marL="0" lvl="1" indent="0">
              <a:spcBef>
                <a:spcPts val="600"/>
              </a:spcBef>
              <a:buNone/>
            </a:pPr>
            <a:r>
              <a:rPr lang="en-US" sz="1500" b="1" dirty="0">
                <a:solidFill>
                  <a:prstClr val="black"/>
                </a:solidFill>
                <a:cs typeface="Neo Sans Intel"/>
              </a:rPr>
              <a:t>UEFI Bootkits (~ 2012+)</a:t>
            </a:r>
          </a:p>
          <a:p>
            <a:pPr marL="342900" lvl="2" indent="0">
              <a:spcBef>
                <a:spcPts val="600"/>
              </a:spcBef>
              <a:buNone/>
            </a:pPr>
            <a:r>
              <a:rPr lang="en-US" sz="1400" dirty="0">
                <a:solidFill>
                  <a:prstClr val="black"/>
                </a:solidFill>
              </a:rPr>
              <a:t>EFI/UEFI (support in Windows Vista, Windows 7, Server 2008)</a:t>
            </a:r>
          </a:p>
          <a:p>
            <a:pPr marL="342900" lvl="2" indent="0">
              <a:spcBef>
                <a:spcPts val="600"/>
              </a:spcBef>
              <a:buNone/>
            </a:pPr>
            <a:r>
              <a:rPr lang="en-US" sz="1400" u="sng" dirty="0">
                <a:solidFill>
                  <a:prstClr val="black"/>
                </a:solidFill>
              </a:rPr>
              <a:t>Research</a:t>
            </a:r>
            <a:r>
              <a:rPr lang="en-US" sz="1400" dirty="0">
                <a:solidFill>
                  <a:prstClr val="black"/>
                </a:solidFill>
              </a:rPr>
              <a:t>: Andrea </a:t>
            </a:r>
            <a:r>
              <a:rPr lang="en-US" sz="1400" dirty="0" err="1">
                <a:solidFill>
                  <a:prstClr val="black"/>
                </a:solidFill>
              </a:rPr>
              <a:t>Allievi’s</a:t>
            </a:r>
            <a:r>
              <a:rPr lang="en-US" sz="1400" dirty="0">
                <a:solidFill>
                  <a:prstClr val="black"/>
                </a:solidFill>
              </a:rPr>
              <a:t> UEFI Bootkit, </a:t>
            </a:r>
            <a:r>
              <a:rPr lang="en-US" sz="1400" dirty="0" err="1">
                <a:solidFill>
                  <a:prstClr val="black"/>
                </a:solidFill>
              </a:rPr>
              <a:t>Dreamboot</a:t>
            </a:r>
            <a:endParaRPr lang="en-US" sz="1400" dirty="0">
              <a:solidFill>
                <a:prstClr val="black"/>
              </a:solidFill>
            </a:endParaRPr>
          </a:p>
          <a:p>
            <a:pPr marL="0" lvl="1" indent="0">
              <a:spcBef>
                <a:spcPts val="600"/>
              </a:spcBef>
              <a:buNone/>
            </a:pPr>
            <a:r>
              <a:rPr lang="en-US" sz="1500" b="1" dirty="0">
                <a:solidFill>
                  <a:prstClr val="black"/>
                </a:solidFill>
                <a:cs typeface="Neo Sans Intel"/>
              </a:rPr>
              <a:t>(U)EFI Firmware Rootkits (~ 2012+)</a:t>
            </a:r>
          </a:p>
          <a:p>
            <a:pPr marL="342900" lvl="2" indent="0">
              <a:spcBef>
                <a:spcPts val="600"/>
              </a:spcBef>
              <a:buNone/>
            </a:pPr>
            <a:r>
              <a:rPr lang="en-US" sz="1400" u="sng" dirty="0">
                <a:solidFill>
                  <a:prstClr val="black"/>
                </a:solidFill>
              </a:rPr>
              <a:t>Defense</a:t>
            </a:r>
            <a:r>
              <a:rPr lang="en-US" sz="1400" dirty="0">
                <a:solidFill>
                  <a:prstClr val="black"/>
                </a:solidFill>
              </a:rPr>
              <a:t>: Windows 8 and UEFI Secure Boot</a:t>
            </a:r>
          </a:p>
          <a:p>
            <a:pPr marL="342900" lvl="2" indent="0">
              <a:spcBef>
                <a:spcPts val="600"/>
              </a:spcBef>
              <a:buNone/>
            </a:pPr>
            <a:r>
              <a:rPr lang="en-US" sz="1400" u="sng" dirty="0">
                <a:solidFill>
                  <a:prstClr val="black"/>
                </a:solidFill>
              </a:rPr>
              <a:t>Research</a:t>
            </a:r>
            <a:r>
              <a:rPr lang="en-US" sz="1400" dirty="0">
                <a:solidFill>
                  <a:prstClr val="black"/>
                </a:solidFill>
              </a:rPr>
              <a:t>: Angry Evil-Maid SRTM rootkit, A Tale of Secure Boot Bypass UEFI Bootkit, Project </a:t>
            </a:r>
            <a:r>
              <a:rPr lang="en-US" sz="1400" dirty="0" err="1">
                <a:solidFill>
                  <a:prstClr val="black"/>
                </a:solidFill>
              </a:rPr>
              <a:t>Maux</a:t>
            </a:r>
            <a:r>
              <a:rPr lang="en-US" sz="1400" dirty="0">
                <a:solidFill>
                  <a:prstClr val="black"/>
                </a:solidFill>
              </a:rPr>
              <a:t>, snare’s Mac EFI Rootkit, </a:t>
            </a:r>
            <a:r>
              <a:rPr lang="en-US" sz="1400" dirty="0" err="1">
                <a:solidFill>
                  <a:prstClr val="black"/>
                </a:solidFill>
              </a:rPr>
              <a:t>Thunderstrike</a:t>
            </a:r>
            <a:r>
              <a:rPr lang="en-US" sz="1400" dirty="0">
                <a:solidFill>
                  <a:prstClr val="black"/>
                </a:solidFill>
              </a:rPr>
              <a:t> 1 and 2, Light Eater, firmware rootkit vs VMM, </a:t>
            </a:r>
            <a:r>
              <a:rPr lang="en-US" sz="1400" dirty="0" err="1">
                <a:solidFill>
                  <a:prstClr val="black"/>
                </a:solidFill>
              </a:rPr>
              <a:t>Dmytro</a:t>
            </a:r>
            <a:r>
              <a:rPr lang="en-US" sz="1400" dirty="0">
                <a:solidFill>
                  <a:prstClr val="black"/>
                </a:solidFill>
              </a:rPr>
              <a:t> </a:t>
            </a:r>
            <a:r>
              <a:rPr lang="en-US" sz="1400" dirty="0" err="1">
                <a:solidFill>
                  <a:prstClr val="black"/>
                </a:solidFill>
              </a:rPr>
              <a:t>Oleksiuk’s</a:t>
            </a:r>
            <a:r>
              <a:rPr lang="en-US" sz="1400" dirty="0">
                <a:solidFill>
                  <a:prstClr val="black"/>
                </a:solidFill>
              </a:rPr>
              <a:t> </a:t>
            </a:r>
            <a:r>
              <a:rPr lang="en-US" sz="1400" dirty="0" err="1">
                <a:solidFill>
                  <a:prstClr val="black"/>
                </a:solidFill>
              </a:rPr>
              <a:t>SmmBackdoor</a:t>
            </a:r>
            <a:endParaRPr lang="en-US" sz="1400" dirty="0">
              <a:solidFill>
                <a:prstClr val="black"/>
              </a:solidFill>
            </a:endParaRPr>
          </a:p>
          <a:p>
            <a:pPr marL="342900" lvl="2" indent="0">
              <a:spcBef>
                <a:spcPts val="600"/>
              </a:spcBef>
              <a:buNone/>
            </a:pPr>
            <a:r>
              <a:rPr lang="en-US" sz="1400" u="sng" dirty="0">
                <a:solidFill>
                  <a:prstClr val="black"/>
                </a:solidFill>
              </a:rPr>
              <a:t>In-the-Wild</a:t>
            </a:r>
            <a:r>
              <a:rPr lang="en-US" sz="1400" dirty="0">
                <a:solidFill>
                  <a:prstClr val="black"/>
                </a:solidFill>
              </a:rPr>
              <a:t>: HackingTeam UEFI Rootkit, Mac EFI Der Starke/</a:t>
            </a:r>
            <a:r>
              <a:rPr lang="en-US" sz="1400" dirty="0" err="1">
                <a:solidFill>
                  <a:prstClr val="black"/>
                </a:solidFill>
              </a:rPr>
              <a:t>DarkMatter</a:t>
            </a:r>
            <a:r>
              <a:rPr lang="en-US" sz="1400" dirty="0">
                <a:solidFill>
                  <a:prstClr val="black"/>
                </a:solidFill>
              </a:rPr>
              <a:t> implant, Sonic </a:t>
            </a:r>
            <a:r>
              <a:rPr lang="en-US" sz="1400" dirty="0" err="1">
                <a:solidFill>
                  <a:prstClr val="black"/>
                </a:solidFill>
              </a:rPr>
              <a:t>Scredriver</a:t>
            </a:r>
            <a:endParaRPr lang="en-US" sz="1500" dirty="0">
              <a:solidFill>
                <a:prstClr val="black"/>
              </a:solidFill>
            </a:endParaRPr>
          </a:p>
        </p:txBody>
      </p:sp>
    </p:spTree>
    <p:extLst>
      <p:ext uri="{BB962C8B-B14F-4D97-AF65-F5344CB8AC3E}">
        <p14:creationId xmlns:p14="http://schemas.microsoft.com/office/powerpoint/2010/main" val="2936139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4172"/>
          </a:xfrm>
        </p:spPr>
        <p:txBody>
          <a:bodyPr/>
          <a:lstStyle/>
          <a:p>
            <a:r>
              <a:rPr lang="en-CA" dirty="0"/>
              <a:t>Types of Bootkits</a:t>
            </a:r>
            <a:endParaRPr lang="en-CA" b="1" dirty="0"/>
          </a:p>
        </p:txBody>
      </p:sp>
      <p:sp>
        <p:nvSpPr>
          <p:cNvPr id="5" name="Content Placeholder 2"/>
          <p:cNvSpPr>
            <a:spLocks noGrp="1"/>
          </p:cNvSpPr>
          <p:nvPr>
            <p:ph idx="1"/>
          </p:nvPr>
        </p:nvSpPr>
        <p:spPr>
          <a:xfrm>
            <a:off x="457200" y="1447800"/>
            <a:ext cx="8229600" cy="4267199"/>
          </a:xfrm>
        </p:spPr>
        <p:txBody>
          <a:bodyPr>
            <a:noAutofit/>
          </a:bodyPr>
          <a:lstStyle/>
          <a:p>
            <a:pPr marL="0" lvl="1" indent="0">
              <a:spcBef>
                <a:spcPts val="300"/>
              </a:spcBef>
              <a:buNone/>
            </a:pPr>
            <a:r>
              <a:rPr lang="en-US" b="1" dirty="0">
                <a:solidFill>
                  <a:prstClr val="black"/>
                </a:solidFill>
                <a:latin typeface="+mn-lt"/>
                <a:cs typeface="Neo Sans Intel"/>
              </a:rPr>
              <a:t>MBR</a:t>
            </a:r>
          </a:p>
          <a:p>
            <a:pPr lvl="2">
              <a:spcBef>
                <a:spcPts val="300"/>
              </a:spcBef>
            </a:pPr>
            <a:r>
              <a:rPr lang="en-US" dirty="0">
                <a:solidFill>
                  <a:prstClr val="black"/>
                </a:solidFill>
                <a:latin typeface="+mn-lt"/>
              </a:rPr>
              <a:t>MBR </a:t>
            </a:r>
            <a:r>
              <a:rPr lang="en-US" dirty="0">
                <a:latin typeface="+mn-lt"/>
              </a:rPr>
              <a:t>Bootstrap code area modification (TDL4 </a:t>
            </a:r>
            <a:r>
              <a:rPr lang="en-US" dirty="0">
                <a:latin typeface="+mn-lt"/>
                <a:hlinkClick r:id="rId2"/>
              </a:rPr>
              <a:t>here</a:t>
            </a:r>
            <a:r>
              <a:rPr lang="en-US" dirty="0">
                <a:latin typeface="+mn-lt"/>
              </a:rPr>
              <a:t> &amp; </a:t>
            </a:r>
            <a:r>
              <a:rPr lang="en-US" dirty="0">
                <a:latin typeface="+mn-lt"/>
                <a:hlinkClick r:id="rId3"/>
              </a:rPr>
              <a:t>here</a:t>
            </a:r>
            <a:r>
              <a:rPr lang="en-US" dirty="0">
                <a:latin typeface="+mn-lt"/>
              </a:rPr>
              <a:t>, Goblin, </a:t>
            </a:r>
            <a:r>
              <a:rPr lang="en-US" dirty="0">
                <a:latin typeface="+mn-lt"/>
                <a:hlinkClick r:id="rId4"/>
              </a:rPr>
              <a:t>Petya</a:t>
            </a:r>
            <a:r>
              <a:rPr lang="en-US" dirty="0">
                <a:latin typeface="+mn-lt"/>
              </a:rPr>
              <a:t> &amp; </a:t>
            </a:r>
            <a:r>
              <a:rPr lang="en-US" dirty="0">
                <a:latin typeface="+mn-lt"/>
                <a:hlinkClick r:id="rId5"/>
              </a:rPr>
              <a:t>Goldeneye</a:t>
            </a:r>
            <a:r>
              <a:rPr lang="en-US" dirty="0">
                <a:latin typeface="+mn-lt"/>
              </a:rPr>
              <a:t> ransomware)</a:t>
            </a:r>
          </a:p>
          <a:p>
            <a:pPr lvl="2">
              <a:spcBef>
                <a:spcPts val="300"/>
              </a:spcBef>
            </a:pPr>
            <a:r>
              <a:rPr lang="en-US" dirty="0">
                <a:solidFill>
                  <a:prstClr val="black"/>
                </a:solidFill>
                <a:latin typeface="+mn-lt"/>
              </a:rPr>
              <a:t>MBR Partition Table modification (</a:t>
            </a:r>
            <a:r>
              <a:rPr lang="en-US" dirty="0" err="1">
                <a:solidFill>
                  <a:prstClr val="black"/>
                </a:solidFill>
                <a:latin typeface="+mn-lt"/>
              </a:rPr>
              <a:t>Olmasco</a:t>
            </a:r>
            <a:r>
              <a:rPr lang="en-US" dirty="0">
                <a:solidFill>
                  <a:prstClr val="black"/>
                </a:solidFill>
                <a:latin typeface="+mn-lt"/>
              </a:rPr>
              <a:t>)</a:t>
            </a:r>
          </a:p>
          <a:p>
            <a:pPr marL="0" lvl="1" indent="0">
              <a:spcBef>
                <a:spcPts val="300"/>
              </a:spcBef>
              <a:buNone/>
            </a:pPr>
            <a:endParaRPr lang="en-US" b="1" dirty="0">
              <a:solidFill>
                <a:prstClr val="black"/>
              </a:solidFill>
              <a:latin typeface="+mn-lt"/>
              <a:cs typeface="Neo Sans Intel"/>
            </a:endParaRPr>
          </a:p>
          <a:p>
            <a:pPr marL="0" lvl="1" indent="0">
              <a:spcBef>
                <a:spcPts val="300"/>
              </a:spcBef>
              <a:buNone/>
            </a:pPr>
            <a:r>
              <a:rPr lang="en-US" b="1" dirty="0">
                <a:solidFill>
                  <a:prstClr val="black"/>
                </a:solidFill>
                <a:latin typeface="+mn-lt"/>
                <a:cs typeface="Neo Sans Intel"/>
              </a:rPr>
              <a:t>VBR</a:t>
            </a:r>
          </a:p>
          <a:p>
            <a:pPr lvl="2">
              <a:spcBef>
                <a:spcPts val="300"/>
              </a:spcBef>
            </a:pPr>
            <a:r>
              <a:rPr lang="en-US" dirty="0">
                <a:solidFill>
                  <a:prstClr val="black"/>
                </a:solidFill>
                <a:latin typeface="+mn-lt"/>
              </a:rPr>
              <a:t>VBR </a:t>
            </a:r>
            <a:r>
              <a:rPr lang="en-US" dirty="0">
                <a:latin typeface="+mn-lt"/>
              </a:rPr>
              <a:t>boot code (IPL) modification (</a:t>
            </a:r>
            <a:r>
              <a:rPr lang="en-US" dirty="0">
                <a:latin typeface="+mn-lt"/>
                <a:hlinkClick r:id="rId6"/>
              </a:rPr>
              <a:t>FIN1</a:t>
            </a:r>
            <a:r>
              <a:rPr lang="en-US" dirty="0">
                <a:latin typeface="+mn-lt"/>
              </a:rPr>
              <a:t>, </a:t>
            </a:r>
            <a:r>
              <a:rPr lang="en-US" dirty="0">
                <a:latin typeface="+mn-lt"/>
                <a:hlinkClick r:id="rId7"/>
              </a:rPr>
              <a:t>Rovnix</a:t>
            </a:r>
            <a:r>
              <a:rPr lang="en-US" dirty="0">
                <a:latin typeface="+mn-lt"/>
              </a:rPr>
              <a:t>)</a:t>
            </a:r>
            <a:endParaRPr lang="en-US" dirty="0">
              <a:solidFill>
                <a:prstClr val="black"/>
              </a:solidFill>
              <a:latin typeface="+mn-lt"/>
            </a:endParaRPr>
          </a:p>
          <a:p>
            <a:pPr lvl="2">
              <a:spcBef>
                <a:spcPts val="300"/>
              </a:spcBef>
            </a:pPr>
            <a:r>
              <a:rPr lang="en-US" dirty="0">
                <a:latin typeface="+mn-lt"/>
              </a:rPr>
              <a:t>VBR </a:t>
            </a:r>
            <a:r>
              <a:rPr lang="en-US" dirty="0">
                <a:latin typeface="+mn-lt"/>
                <a:hlinkClick r:id="rId8" tooltip="BIOS Parameter Block"/>
              </a:rPr>
              <a:t>BIOS Parameter Block</a:t>
            </a:r>
            <a:r>
              <a:rPr lang="en-US" dirty="0">
                <a:latin typeface="+mn-lt"/>
              </a:rPr>
              <a:t> (BPB) m</a:t>
            </a:r>
            <a:r>
              <a:rPr lang="en-US" dirty="0">
                <a:solidFill>
                  <a:prstClr val="black"/>
                </a:solidFill>
                <a:latin typeface="+mn-lt"/>
              </a:rPr>
              <a:t>odification (</a:t>
            </a:r>
            <a:r>
              <a:rPr lang="en-US" dirty="0" err="1">
                <a:solidFill>
                  <a:prstClr val="black"/>
                </a:solidFill>
                <a:latin typeface="+mn-lt"/>
              </a:rPr>
              <a:t>Gapz</a:t>
            </a:r>
            <a:r>
              <a:rPr lang="en-US" dirty="0">
                <a:solidFill>
                  <a:prstClr val="black"/>
                </a:solidFill>
                <a:latin typeface="+mn-lt"/>
              </a:rPr>
              <a:t> </a:t>
            </a:r>
            <a:r>
              <a:rPr lang="en-US" dirty="0">
                <a:solidFill>
                  <a:prstClr val="black"/>
                </a:solidFill>
                <a:latin typeface="+mn-lt"/>
                <a:hlinkClick r:id="rId9"/>
              </a:rPr>
              <a:t>here</a:t>
            </a:r>
            <a:r>
              <a:rPr lang="en-US" dirty="0">
                <a:solidFill>
                  <a:prstClr val="black"/>
                </a:solidFill>
                <a:latin typeface="+mn-lt"/>
              </a:rPr>
              <a:t> &amp; </a:t>
            </a:r>
            <a:r>
              <a:rPr lang="en-US" dirty="0">
                <a:solidFill>
                  <a:prstClr val="black"/>
                </a:solidFill>
                <a:latin typeface="+mn-lt"/>
                <a:hlinkClick r:id="rId10"/>
              </a:rPr>
              <a:t>here</a:t>
            </a:r>
            <a:r>
              <a:rPr lang="en-US" dirty="0">
                <a:solidFill>
                  <a:prstClr val="black"/>
                </a:solidFill>
                <a:latin typeface="+mn-lt"/>
              </a:rPr>
              <a:t>)</a:t>
            </a:r>
          </a:p>
          <a:p>
            <a:pPr lvl="2">
              <a:spcBef>
                <a:spcPts val="300"/>
              </a:spcBef>
            </a:pPr>
            <a:endParaRPr lang="en-US" dirty="0">
              <a:solidFill>
                <a:prstClr val="black"/>
              </a:solidFill>
              <a:latin typeface="+mn-lt"/>
            </a:endParaRPr>
          </a:p>
          <a:p>
            <a:pPr marL="0" lvl="1" indent="0">
              <a:spcBef>
                <a:spcPts val="300"/>
              </a:spcBef>
              <a:buNone/>
            </a:pPr>
            <a:r>
              <a:rPr lang="en-US" b="1" dirty="0">
                <a:solidFill>
                  <a:prstClr val="black"/>
                </a:solidFill>
                <a:latin typeface="+mn-lt"/>
                <a:cs typeface="Neo Sans Intel"/>
              </a:rPr>
              <a:t>BIOS, UEFI</a:t>
            </a:r>
          </a:p>
          <a:p>
            <a:pPr marL="602456" lvl="2" indent="-342900">
              <a:spcBef>
                <a:spcPts val="300"/>
              </a:spcBef>
            </a:pPr>
            <a:r>
              <a:rPr lang="en-US" dirty="0">
                <a:solidFill>
                  <a:sysClr val="windowText" lastClr="000000">
                    <a:hueOff val="0"/>
                    <a:satOff val="0"/>
                    <a:lumOff val="0"/>
                    <a:alphaOff val="0"/>
                  </a:sysClr>
                </a:solidFill>
                <a:cs typeface="Arial"/>
              </a:rPr>
              <a:t>Injecting malicious Option ROMs (</a:t>
            </a:r>
            <a:r>
              <a:rPr lang="en-US" dirty="0">
                <a:solidFill>
                  <a:prstClr val="black"/>
                </a:solidFill>
                <a:hlinkClick r:id="rId11"/>
              </a:rPr>
              <a:t>Mebromi</a:t>
            </a:r>
            <a:r>
              <a:rPr lang="en-US" dirty="0">
                <a:solidFill>
                  <a:prstClr val="black"/>
                </a:solidFill>
              </a:rPr>
              <a:t>)</a:t>
            </a:r>
          </a:p>
          <a:p>
            <a:pPr marL="602456" lvl="2" indent="-342900">
              <a:spcBef>
                <a:spcPts val="300"/>
              </a:spcBef>
            </a:pPr>
            <a:r>
              <a:rPr lang="en-US" dirty="0">
                <a:solidFill>
                  <a:sysClr val="windowText" lastClr="000000">
                    <a:hueOff val="0"/>
                    <a:satOff val="0"/>
                    <a:lumOff val="0"/>
                    <a:alphaOff val="0"/>
                  </a:sysClr>
                </a:solidFill>
                <a:latin typeface="+mn-lt"/>
                <a:cs typeface="Arial"/>
              </a:rPr>
              <a:t>Replacing EFI boot loaders</a:t>
            </a:r>
          </a:p>
          <a:p>
            <a:pPr marL="602456" lvl="2" indent="-342900">
              <a:spcBef>
                <a:spcPts val="300"/>
              </a:spcBef>
            </a:pPr>
            <a:r>
              <a:rPr lang="en-US" dirty="0">
                <a:solidFill>
                  <a:prstClr val="black"/>
                </a:solidFill>
                <a:latin typeface="+mn-lt"/>
              </a:rPr>
              <a:t>Installing custom firmware (EFI DXE) executables (</a:t>
            </a:r>
            <a:r>
              <a:rPr lang="en-US" dirty="0">
                <a:solidFill>
                  <a:prstClr val="black"/>
                </a:solidFill>
                <a:latin typeface="+mn-lt"/>
                <a:hlinkClick r:id="rId12"/>
              </a:rPr>
              <a:t>HackingTeam UEFI Rootkit</a:t>
            </a:r>
            <a:r>
              <a:rPr lang="en-US" dirty="0">
                <a:solidFill>
                  <a:prstClr val="black"/>
                </a:solidFill>
                <a:latin typeface="+mn-lt"/>
              </a:rPr>
              <a:t>)</a:t>
            </a:r>
          </a:p>
        </p:txBody>
      </p:sp>
      <p:sp>
        <p:nvSpPr>
          <p:cNvPr id="3" name="Rectangle 2"/>
          <p:cNvSpPr/>
          <p:nvPr/>
        </p:nvSpPr>
        <p:spPr>
          <a:xfrm>
            <a:off x="457200" y="6169223"/>
            <a:ext cx="8229600" cy="338554"/>
          </a:xfrm>
          <a:prstGeom prst="rect">
            <a:avLst/>
          </a:prstGeom>
        </p:spPr>
        <p:txBody>
          <a:bodyPr wrap="square">
            <a:spAutoFit/>
          </a:bodyPr>
          <a:lstStyle/>
          <a:p>
            <a:pPr marL="0" lvl="1" indent="0">
              <a:spcBef>
                <a:spcPts val="300"/>
              </a:spcBef>
              <a:buNone/>
            </a:pPr>
            <a:r>
              <a:rPr lang="en-US" sz="1600" dirty="0">
                <a:solidFill>
                  <a:prstClr val="black"/>
                </a:solidFill>
                <a:cs typeface="Neo Sans Intel"/>
              </a:rPr>
              <a:t>Additional references: </a:t>
            </a:r>
            <a:r>
              <a:rPr lang="en-US" sz="1600" dirty="0">
                <a:hlinkClick r:id="rId13"/>
              </a:rPr>
              <a:t>Bootkits step by-step</a:t>
            </a:r>
            <a:endParaRPr lang="en-US" sz="1600" dirty="0">
              <a:solidFill>
                <a:prstClr val="black"/>
              </a:solidFill>
              <a:cs typeface="Neo Sans Intel"/>
            </a:endParaRPr>
          </a:p>
        </p:txBody>
      </p:sp>
    </p:spTree>
    <p:extLst>
      <p:ext uri="{BB962C8B-B14F-4D97-AF65-F5344CB8AC3E}">
        <p14:creationId xmlns:p14="http://schemas.microsoft.com/office/powerpoint/2010/main" val="2453677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MBR Bootkit: TDL4 (</a:t>
            </a:r>
            <a:r>
              <a:rPr lang="en-US" dirty="0" err="1"/>
              <a:t>Olmarik</a:t>
            </a:r>
            <a:r>
              <a:rPr lang="en-US" dirty="0"/>
              <a:t>, </a:t>
            </a:r>
            <a:r>
              <a:rPr lang="en-US" dirty="0" err="1"/>
              <a:t>Alureon</a:t>
            </a:r>
            <a:r>
              <a:rPr lang="en-US" dirty="0"/>
              <a:t>)</a:t>
            </a:r>
          </a:p>
        </p:txBody>
      </p:sp>
      <p:sp>
        <p:nvSpPr>
          <p:cNvPr id="7" name="Content Placeholder 2"/>
          <p:cNvSpPr txBox="1">
            <a:spLocks/>
          </p:cNvSpPr>
          <p:nvPr/>
        </p:nvSpPr>
        <p:spPr>
          <a:xfrm>
            <a:off x="1543050" y="6263545"/>
            <a:ext cx="6172200" cy="21345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prstClr val="black"/>
                </a:solidFill>
              </a:rPr>
              <a:t>Source: </a:t>
            </a:r>
            <a:r>
              <a:rPr lang="en-US" sz="1600" dirty="0">
                <a:hlinkClick r:id="rId3"/>
              </a:rPr>
              <a:t>What's different with TDL4 and TDL3</a:t>
            </a:r>
            <a:endParaRPr lang="en-US" sz="1600" dirty="0"/>
          </a:p>
        </p:txBody>
      </p:sp>
      <p:sp>
        <p:nvSpPr>
          <p:cNvPr id="4" name="Rectangle: Rounded Corners 3"/>
          <p:cNvSpPr/>
          <p:nvPr/>
        </p:nvSpPr>
        <p:spPr>
          <a:xfrm>
            <a:off x="3123438" y="1143000"/>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BIOS</a:t>
            </a:r>
          </a:p>
        </p:txBody>
      </p:sp>
      <p:sp>
        <p:nvSpPr>
          <p:cNvPr id="8" name="Rectangle: Rounded Corners 7"/>
          <p:cNvSpPr/>
          <p:nvPr/>
        </p:nvSpPr>
        <p:spPr>
          <a:xfrm>
            <a:off x="3136138" y="2229013"/>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VBR</a:t>
            </a:r>
          </a:p>
        </p:txBody>
      </p:sp>
      <p:sp>
        <p:nvSpPr>
          <p:cNvPr id="9" name="Rectangle: Rounded Corners 8"/>
          <p:cNvSpPr/>
          <p:nvPr/>
        </p:nvSpPr>
        <p:spPr>
          <a:xfrm>
            <a:off x="3142488" y="2788355"/>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bootmgr</a:t>
            </a:r>
            <a:endParaRPr lang="en-US" sz="1400" dirty="0"/>
          </a:p>
        </p:txBody>
      </p:sp>
      <p:sp>
        <p:nvSpPr>
          <p:cNvPr id="10" name="Rectangle: Rounded Corners 9"/>
          <p:cNvSpPr/>
          <p:nvPr/>
        </p:nvSpPr>
        <p:spPr>
          <a:xfrm>
            <a:off x="5168900" y="2779095"/>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bootmgfw.efi</a:t>
            </a:r>
            <a:endParaRPr lang="en-US" sz="1400" dirty="0"/>
          </a:p>
        </p:txBody>
      </p:sp>
      <p:sp>
        <p:nvSpPr>
          <p:cNvPr id="12" name="Rectangle: Rounded Corners 11"/>
          <p:cNvSpPr/>
          <p:nvPr/>
        </p:nvSpPr>
        <p:spPr>
          <a:xfrm>
            <a:off x="4191000" y="4217141"/>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Winload.exe</a:t>
            </a:r>
          </a:p>
        </p:txBody>
      </p:sp>
      <p:sp>
        <p:nvSpPr>
          <p:cNvPr id="13" name="Rectangle: Rounded Corners 12"/>
          <p:cNvSpPr/>
          <p:nvPr/>
        </p:nvSpPr>
        <p:spPr>
          <a:xfrm>
            <a:off x="2394458" y="4772932"/>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ntoskrnl.exe</a:t>
            </a:r>
          </a:p>
        </p:txBody>
      </p:sp>
      <p:sp>
        <p:nvSpPr>
          <p:cNvPr id="14" name="Rectangle: Rounded Corners 13"/>
          <p:cNvSpPr/>
          <p:nvPr/>
        </p:nvSpPr>
        <p:spPr>
          <a:xfrm>
            <a:off x="4190492" y="4772932"/>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Hall.dll</a:t>
            </a:r>
          </a:p>
        </p:txBody>
      </p:sp>
      <p:sp>
        <p:nvSpPr>
          <p:cNvPr id="15" name="Rectangle: Rounded Corners 14"/>
          <p:cNvSpPr/>
          <p:nvPr/>
        </p:nvSpPr>
        <p:spPr>
          <a:xfrm>
            <a:off x="2374138" y="5298333"/>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CI.dll</a:t>
            </a:r>
          </a:p>
        </p:txBody>
      </p:sp>
      <p:sp>
        <p:nvSpPr>
          <p:cNvPr id="22" name="Rectangle: Rounded Corners 21"/>
          <p:cNvSpPr/>
          <p:nvPr/>
        </p:nvSpPr>
        <p:spPr>
          <a:xfrm>
            <a:off x="3136138" y="1679317"/>
            <a:ext cx="1524000" cy="304800"/>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MBR</a:t>
            </a:r>
          </a:p>
        </p:txBody>
      </p:sp>
      <p:sp>
        <p:nvSpPr>
          <p:cNvPr id="23" name="Rectangle: Rounded Corners 22"/>
          <p:cNvSpPr/>
          <p:nvPr/>
        </p:nvSpPr>
        <p:spPr>
          <a:xfrm>
            <a:off x="6020054" y="4791257"/>
            <a:ext cx="1524000" cy="304800"/>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Kdcom.dll</a:t>
            </a:r>
          </a:p>
        </p:txBody>
      </p:sp>
      <p:sp>
        <p:nvSpPr>
          <p:cNvPr id="24" name="Rectangle: Rounded Corners 23"/>
          <p:cNvSpPr/>
          <p:nvPr/>
        </p:nvSpPr>
        <p:spPr>
          <a:xfrm>
            <a:off x="4191000" y="3676230"/>
            <a:ext cx="1524000" cy="304800"/>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Process BCD</a:t>
            </a:r>
          </a:p>
        </p:txBody>
      </p:sp>
      <p:cxnSp>
        <p:nvCxnSpPr>
          <p:cNvPr id="26" name="Straight Arrow Connector 25"/>
          <p:cNvCxnSpPr/>
          <p:nvPr/>
        </p:nvCxnSpPr>
        <p:spPr>
          <a:xfrm flipH="1">
            <a:off x="3918458" y="1449429"/>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898138" y="1988675"/>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884930" y="2542929"/>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943092" y="1390958"/>
            <a:ext cx="508" cy="138813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Rectangle: Rounded Corners 5"/>
          <p:cNvSpPr/>
          <p:nvPr/>
        </p:nvSpPr>
        <p:spPr>
          <a:xfrm>
            <a:off x="5181600" y="1143000"/>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EFI</a:t>
            </a:r>
          </a:p>
        </p:txBody>
      </p:sp>
      <p:cxnSp>
        <p:nvCxnSpPr>
          <p:cNvPr id="33" name="Straight Arrow Connector 32"/>
          <p:cNvCxnSpPr>
            <a:stCxn id="9" idx="2"/>
            <a:endCxn id="24" idx="0"/>
          </p:cNvCxnSpPr>
          <p:nvPr/>
        </p:nvCxnSpPr>
        <p:spPr>
          <a:xfrm>
            <a:off x="3904488" y="3093155"/>
            <a:ext cx="1048512" cy="58307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0" idx="2"/>
          </p:cNvCxnSpPr>
          <p:nvPr/>
        </p:nvCxnSpPr>
        <p:spPr>
          <a:xfrm flipH="1">
            <a:off x="4953000" y="3083895"/>
            <a:ext cx="977900" cy="59233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953000" y="3990170"/>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4952492" y="4533951"/>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3884930" y="4598335"/>
            <a:ext cx="1067562" cy="19292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952492" y="4596899"/>
            <a:ext cx="1085088" cy="21924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122930" y="5071362"/>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Line Callout 2 (Accent Bar) 31"/>
          <p:cNvSpPr/>
          <p:nvPr/>
        </p:nvSpPr>
        <p:spPr>
          <a:xfrm>
            <a:off x="6934200" y="5334000"/>
            <a:ext cx="1981200" cy="653841"/>
          </a:xfrm>
          <a:prstGeom prst="accentCallout2">
            <a:avLst>
              <a:gd name="adj1" fmla="val 18750"/>
              <a:gd name="adj2" fmla="val -8333"/>
              <a:gd name="adj3" fmla="val 17351"/>
              <a:gd name="adj4" fmla="val -17399"/>
              <a:gd name="adj5" fmla="val -23754"/>
              <a:gd name="adj6" fmla="val -19677"/>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Load ldr32</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Load drv32 or drv64</a:t>
            </a:r>
          </a:p>
        </p:txBody>
      </p:sp>
      <p:sp>
        <p:nvSpPr>
          <p:cNvPr id="49" name="Line Callout 2 (Accent Bar) 31"/>
          <p:cNvSpPr/>
          <p:nvPr/>
        </p:nvSpPr>
        <p:spPr>
          <a:xfrm flipH="1">
            <a:off x="64262" y="3537159"/>
            <a:ext cx="3517138" cy="653841"/>
          </a:xfrm>
          <a:prstGeom prst="accentCallout2">
            <a:avLst>
              <a:gd name="adj1" fmla="val 18750"/>
              <a:gd name="adj2" fmla="val -8333"/>
              <a:gd name="adj3" fmla="val 17351"/>
              <a:gd name="adj4" fmla="val -11465"/>
              <a:gd name="adj5" fmla="val 31794"/>
              <a:gd name="adj6" fmla="val -15346"/>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err="1">
                <a:solidFill>
                  <a:srgbClr val="FF0000"/>
                </a:solidFill>
                <a:latin typeface="Courier New" panose="02070309020205020404" pitchFamily="49" charset="0"/>
                <a:cs typeface="Courier New" panose="02070309020205020404" pitchFamily="49" charset="0"/>
              </a:rPr>
              <a:t>BcdLibraryBoolean_DisableIntegrityCheck</a:t>
            </a:r>
            <a:r>
              <a:rPr lang="en-US" sz="1100" dirty="0">
                <a:solidFill>
                  <a:srgbClr val="FF0000"/>
                </a:solidFill>
                <a:latin typeface="Courier New" panose="02070309020205020404" pitchFamily="49" charset="0"/>
                <a:cs typeface="Courier New" panose="02070309020205020404" pitchFamily="49"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err="1">
                <a:ln>
                  <a:noFill/>
                </a:ln>
                <a:solidFill>
                  <a:srgbClr val="FF0000"/>
                </a:solidFill>
                <a:effectLst/>
                <a:uLnTx/>
                <a:uFillTx/>
                <a:latin typeface="Courier New" panose="02070309020205020404" pitchFamily="49" charset="0"/>
                <a:cs typeface="Courier New" panose="02070309020205020404" pitchFamily="49" charset="0"/>
              </a:rPr>
              <a:t>BcdOSLoaderBoolean_WinPEMode</a:t>
            </a:r>
            <a:endParaRPr kumimoji="0" lang="en-US" sz="1100"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endParaRPr>
          </a:p>
        </p:txBody>
      </p:sp>
      <p:sp>
        <p:nvSpPr>
          <p:cNvPr id="50" name="Line Callout 2 (Accent Bar) 31"/>
          <p:cNvSpPr/>
          <p:nvPr/>
        </p:nvSpPr>
        <p:spPr>
          <a:xfrm flipH="1">
            <a:off x="838200" y="1580846"/>
            <a:ext cx="1798066" cy="653841"/>
          </a:xfrm>
          <a:prstGeom prst="accentCallout2">
            <a:avLst>
              <a:gd name="adj1" fmla="val 18750"/>
              <a:gd name="adj2" fmla="val -8333"/>
              <a:gd name="adj3" fmla="val 17351"/>
              <a:gd name="adj4" fmla="val -11465"/>
              <a:gd name="adj5" fmla="val 31794"/>
              <a:gd name="adj6" fmla="val -15346"/>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noProof="0" dirty="0">
                <a:solidFill>
                  <a:srgbClr val="FF0000"/>
                </a:solidFill>
                <a:latin typeface="Tahoma" panose="020B0604030504040204" pitchFamily="34" charset="0"/>
                <a:ea typeface="Tahoma" panose="020B0604030504040204" pitchFamily="34" charset="0"/>
                <a:cs typeface="Tahoma" panose="020B0604030504040204" pitchFamily="34" charset="0"/>
              </a:rPr>
              <a:t>Load ldr16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Hook</a:t>
            </a:r>
            <a:r>
              <a:rPr kumimoji="0" lang="en-US" sz="1400" b="0" i="0" u="none" strike="noStrike" kern="1200" cap="none" spc="0" normalizeH="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 INT 13h</a:t>
            </a:r>
            <a:endParaRPr kumimoji="0" lang="en-US" sz="14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791200" y="4267200"/>
            <a:ext cx="2057908" cy="276999"/>
          </a:xfrm>
          <a:prstGeom prst="rect">
            <a:avLst/>
          </a:prstGeom>
          <a:noFill/>
        </p:spPr>
        <p:txBody>
          <a:bodyPr wrap="square" rtlCol="0">
            <a:sp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Driver Signing Check</a:t>
            </a:r>
          </a:p>
        </p:txBody>
      </p:sp>
      <p:sp>
        <p:nvSpPr>
          <p:cNvPr id="34" name="TextBox 33"/>
          <p:cNvSpPr txBox="1"/>
          <p:nvPr/>
        </p:nvSpPr>
        <p:spPr>
          <a:xfrm>
            <a:off x="3886200" y="5253335"/>
            <a:ext cx="2057908" cy="461665"/>
          </a:xfrm>
          <a:prstGeom prst="rect">
            <a:avLst/>
          </a:prstGeom>
          <a:noFill/>
        </p:spPr>
        <p:txBody>
          <a:bodyPr wrap="square" rtlCol="0">
            <a:sp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Driver Signing Check</a:t>
            </a: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Code Integrity Check</a:t>
            </a:r>
          </a:p>
        </p:txBody>
      </p:sp>
    </p:spTree>
    <p:extLst>
      <p:ext uri="{BB962C8B-B14F-4D97-AF65-F5344CB8AC3E}">
        <p14:creationId xmlns:p14="http://schemas.microsoft.com/office/powerpoint/2010/main" val="16074752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VBR Bootkit: Fin1</a:t>
            </a:r>
          </a:p>
        </p:txBody>
      </p:sp>
      <p:sp>
        <p:nvSpPr>
          <p:cNvPr id="8" name="Content Placeholder 2"/>
          <p:cNvSpPr>
            <a:spLocks noGrp="1"/>
          </p:cNvSpPr>
          <p:nvPr>
            <p:ph idx="1"/>
          </p:nvPr>
        </p:nvSpPr>
        <p:spPr>
          <a:xfrm>
            <a:off x="457200" y="1258594"/>
            <a:ext cx="8229600" cy="2538705"/>
          </a:xfrm>
        </p:spPr>
        <p:txBody>
          <a:bodyPr>
            <a:noAutofit/>
          </a:bodyPr>
          <a:lstStyle/>
          <a:p>
            <a:pPr marL="342900" lvl="1" indent="-342900">
              <a:spcBef>
                <a:spcPts val="600"/>
              </a:spcBef>
              <a:buFont typeface="+mj-lt"/>
              <a:buAutoNum type="arabicPeriod"/>
            </a:pPr>
            <a:r>
              <a:rPr lang="en-US" sz="1600" dirty="0">
                <a:latin typeface="+mn-lt"/>
              </a:rPr>
              <a:t>The installer (BOOTRASH) reads the original boot sector into memory</a:t>
            </a:r>
          </a:p>
          <a:p>
            <a:pPr marL="342900" lvl="1" indent="-342900">
              <a:spcBef>
                <a:spcPts val="600"/>
              </a:spcBef>
              <a:buFont typeface="+mj-lt"/>
              <a:buAutoNum type="arabicPeriod"/>
            </a:pPr>
            <a:r>
              <a:rPr lang="en-US" sz="1600" dirty="0">
                <a:latin typeface="+mn-lt"/>
              </a:rPr>
              <a:t>Saves an backup copy of the VBR code at 0xE sectors from the start of the partition. Apple integrity check.</a:t>
            </a:r>
          </a:p>
          <a:p>
            <a:pPr marL="342900" lvl="1" indent="-342900">
              <a:spcBef>
                <a:spcPts val="600"/>
              </a:spcBef>
              <a:buFont typeface="+mj-lt"/>
              <a:buAutoNum type="arabicPeriod"/>
            </a:pPr>
            <a:r>
              <a:rPr lang="en-US" sz="1600" dirty="0">
                <a:latin typeface="+mn-lt"/>
              </a:rPr>
              <a:t>Installer decodes the new bootstrap code from one of its embedded resources and overwrites the existing bootstrap code</a:t>
            </a:r>
          </a:p>
          <a:p>
            <a:pPr marL="342900" lvl="1" indent="-342900">
              <a:spcBef>
                <a:spcPts val="600"/>
              </a:spcBef>
              <a:buFont typeface="+mj-lt"/>
              <a:buAutoNum type="arabicPeriod"/>
            </a:pPr>
            <a:r>
              <a:rPr lang="en-US" sz="1600" dirty="0">
                <a:latin typeface="+mn-lt"/>
              </a:rPr>
              <a:t>BOOTRASH hijacks boot process in order to load the Nemesis payload before the OS.</a:t>
            </a:r>
          </a:p>
          <a:p>
            <a:pPr marL="342900" lvl="1" indent="-342900">
              <a:spcBef>
                <a:spcPts val="600"/>
              </a:spcBef>
              <a:buFont typeface="+mj-lt"/>
              <a:buAutoNum type="arabicPeriod"/>
            </a:pPr>
            <a:r>
              <a:rPr lang="en-US" sz="1600" dirty="0">
                <a:latin typeface="+mn-lt"/>
              </a:rPr>
              <a:t>BOOTRASH creates its own custom virtual file system (VFS) to store the components of the Nemesis</a:t>
            </a:r>
            <a:endParaRPr lang="en-US" sz="1600" dirty="0">
              <a:solidFill>
                <a:prstClr val="black"/>
              </a:solidFill>
              <a:latin typeface="+mn-lt"/>
              <a:cs typeface="Neo Sans Intel"/>
            </a:endParaRPr>
          </a:p>
        </p:txBody>
      </p:sp>
      <p:sp>
        <p:nvSpPr>
          <p:cNvPr id="4" name="Rectangle 3"/>
          <p:cNvSpPr/>
          <p:nvPr/>
        </p:nvSpPr>
        <p:spPr>
          <a:xfrm>
            <a:off x="457200" y="6117240"/>
            <a:ext cx="3062057" cy="338554"/>
          </a:xfrm>
          <a:prstGeom prst="rect">
            <a:avLst/>
          </a:prstGeom>
        </p:spPr>
        <p:txBody>
          <a:bodyPr wrap="none">
            <a:spAutoFit/>
          </a:bodyPr>
          <a:lstStyle/>
          <a:p>
            <a:pPr marL="0" lvl="1" indent="0">
              <a:buNone/>
            </a:pPr>
            <a:r>
              <a:rPr lang="en-US" sz="1600" dirty="0">
                <a:solidFill>
                  <a:prstClr val="black"/>
                </a:solidFill>
                <a:cs typeface="Neo Sans Intel"/>
              </a:rPr>
              <a:t>Source: </a:t>
            </a:r>
            <a:r>
              <a:rPr lang="en-US" sz="1600" dirty="0">
                <a:solidFill>
                  <a:prstClr val="black"/>
                </a:solidFill>
                <a:cs typeface="Neo Sans Intel"/>
                <a:hlinkClick r:id="rId2"/>
              </a:rPr>
              <a:t>fin1 targets boot record</a:t>
            </a:r>
            <a:endParaRPr lang="en-US" sz="1600" dirty="0">
              <a:solidFill>
                <a:prstClr val="black"/>
              </a:solidFill>
              <a:cs typeface="Neo Sans Intel"/>
            </a:endParaRPr>
          </a:p>
        </p:txBody>
      </p:sp>
      <p:sp>
        <p:nvSpPr>
          <p:cNvPr id="6" name="Rectangle: Rounded Corners 5"/>
          <p:cNvSpPr/>
          <p:nvPr/>
        </p:nvSpPr>
        <p:spPr>
          <a:xfrm>
            <a:off x="4114800" y="3505200"/>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BIOS</a:t>
            </a:r>
          </a:p>
        </p:txBody>
      </p:sp>
      <p:sp>
        <p:nvSpPr>
          <p:cNvPr id="7" name="Rectangle: Rounded Corners 6"/>
          <p:cNvSpPr/>
          <p:nvPr/>
        </p:nvSpPr>
        <p:spPr>
          <a:xfrm>
            <a:off x="4114292" y="4039809"/>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MBR</a:t>
            </a:r>
          </a:p>
        </p:txBody>
      </p:sp>
      <p:sp>
        <p:nvSpPr>
          <p:cNvPr id="9" name="Rectangle: Rounded Corners 8"/>
          <p:cNvSpPr/>
          <p:nvPr/>
        </p:nvSpPr>
        <p:spPr>
          <a:xfrm>
            <a:off x="4133850" y="5150555"/>
            <a:ext cx="1524000" cy="3048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bootmgr</a:t>
            </a:r>
            <a:endParaRPr lang="en-US" sz="1400" dirty="0"/>
          </a:p>
        </p:txBody>
      </p:sp>
      <p:sp>
        <p:nvSpPr>
          <p:cNvPr id="10" name="Rectangle: Rounded Corners 9"/>
          <p:cNvSpPr/>
          <p:nvPr/>
        </p:nvSpPr>
        <p:spPr>
          <a:xfrm>
            <a:off x="4147820" y="4602381"/>
            <a:ext cx="1524000" cy="304800"/>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VBR</a:t>
            </a:r>
          </a:p>
        </p:txBody>
      </p:sp>
      <p:cxnSp>
        <p:nvCxnSpPr>
          <p:cNvPr id="11" name="Straight Arrow Connector 10"/>
          <p:cNvCxnSpPr/>
          <p:nvPr/>
        </p:nvCxnSpPr>
        <p:spPr>
          <a:xfrm flipH="1">
            <a:off x="4909820" y="3811629"/>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889500" y="4350875"/>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876292" y="4905129"/>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Rounded Corners 13"/>
          <p:cNvSpPr/>
          <p:nvPr/>
        </p:nvSpPr>
        <p:spPr>
          <a:xfrm>
            <a:off x="6019800" y="5148949"/>
            <a:ext cx="1524000" cy="426352"/>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Nemesis payload</a:t>
            </a:r>
          </a:p>
        </p:txBody>
      </p:sp>
      <p:cxnSp>
        <p:nvCxnSpPr>
          <p:cNvPr id="15" name="Straight Arrow Connector 14"/>
          <p:cNvCxnSpPr>
            <a:stCxn id="10" idx="3"/>
          </p:cNvCxnSpPr>
          <p:nvPr/>
        </p:nvCxnSpPr>
        <p:spPr>
          <a:xfrm>
            <a:off x="5671820" y="4754781"/>
            <a:ext cx="1109980" cy="39416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Rounded Corners 15"/>
          <p:cNvSpPr/>
          <p:nvPr/>
        </p:nvSpPr>
        <p:spPr>
          <a:xfrm>
            <a:off x="6019800" y="5860165"/>
            <a:ext cx="1524000" cy="426352"/>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Virtual File System (VFS)</a:t>
            </a:r>
          </a:p>
        </p:txBody>
      </p:sp>
      <p:cxnSp>
        <p:nvCxnSpPr>
          <p:cNvPr id="17" name="Straight Arrow Connector 16"/>
          <p:cNvCxnSpPr/>
          <p:nvPr/>
        </p:nvCxnSpPr>
        <p:spPr>
          <a:xfrm flipH="1">
            <a:off x="6800596" y="5606520"/>
            <a:ext cx="508" cy="2269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76520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Ransomware Bootkit: Petya</a:t>
            </a:r>
          </a:p>
        </p:txBody>
      </p:sp>
      <p:sp>
        <p:nvSpPr>
          <p:cNvPr id="7" name="Content Placeholder 2"/>
          <p:cNvSpPr txBox="1">
            <a:spLocks/>
          </p:cNvSpPr>
          <p:nvPr/>
        </p:nvSpPr>
        <p:spPr>
          <a:xfrm>
            <a:off x="1543050" y="6248400"/>
            <a:ext cx="6172200" cy="21345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prstClr val="black"/>
                </a:solidFill>
              </a:rPr>
              <a:t>Source: </a:t>
            </a:r>
            <a:r>
              <a:rPr lang="en-US" sz="1600" dirty="0">
                <a:solidFill>
                  <a:prstClr val="black"/>
                </a:solidFill>
                <a:hlinkClick r:id="rId3"/>
              </a:rPr>
              <a:t>Petya – Taking Ransomware To The Low Level</a:t>
            </a:r>
            <a:r>
              <a:rPr lang="en-US" sz="1600" dirty="0">
                <a:solidFill>
                  <a:prstClr val="black"/>
                </a:solidFill>
              </a:rPr>
              <a:t> </a:t>
            </a:r>
            <a:endParaRPr lang="en-US" sz="1600" dirty="0"/>
          </a:p>
        </p:txBody>
      </p:sp>
      <p:pic>
        <p:nvPicPr>
          <p:cNvPr id="95234" name="Picture 2"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105" y="3048000"/>
            <a:ext cx="5667789" cy="31733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 y="1293674"/>
            <a:ext cx="8229600" cy="1754326"/>
          </a:xfrm>
          <a:prstGeom prst="rect">
            <a:avLst/>
          </a:prstGeom>
        </p:spPr>
        <p:txBody>
          <a:bodyPr wrap="square">
            <a:spAutoFit/>
          </a:bodyPr>
          <a:lstStyle/>
          <a:p>
            <a:pPr marL="342900" indent="-342900">
              <a:buFont typeface="Arial" panose="020B0604020202020204" pitchFamily="34" charset="0"/>
              <a:buChar char="•"/>
            </a:pPr>
            <a:r>
              <a:rPr lang="en-US" dirty="0"/>
              <a:t>Launched by Windows executable dropper</a:t>
            </a:r>
          </a:p>
          <a:p>
            <a:pPr marL="342900" indent="-342900">
              <a:buFont typeface="Arial" panose="020B0604020202020204" pitchFamily="34" charset="0"/>
              <a:buChar char="•"/>
            </a:pPr>
            <a:r>
              <a:rPr lang="en-US" dirty="0"/>
              <a:t>Overwrites the beginning of the disk (including MBR) and makes an XOR encrypted backup of the original data</a:t>
            </a:r>
          </a:p>
          <a:p>
            <a:pPr marL="342900" indent="-342900">
              <a:buFont typeface="Arial" panose="020B0604020202020204" pitchFamily="34" charset="0"/>
              <a:buChar char="•"/>
            </a:pPr>
            <a:r>
              <a:rPr lang="en-US" dirty="0"/>
              <a:t>The second stage is executed by the fake CHKDSK scan. After this, the file system is destroyed and cannot be read</a:t>
            </a:r>
          </a:p>
          <a:p>
            <a:pPr marL="342900" indent="-342900">
              <a:buFont typeface="Arial" panose="020B0604020202020204" pitchFamily="34" charset="0"/>
              <a:buChar char="•"/>
            </a:pPr>
            <a:r>
              <a:rPr lang="en-US" dirty="0"/>
              <a:t>This first ransomware targeting disk with MBR rather than individual files</a:t>
            </a:r>
          </a:p>
        </p:txBody>
      </p:sp>
    </p:spTree>
    <p:extLst>
      <p:ext uri="{BB962C8B-B14F-4D97-AF65-F5344CB8AC3E}">
        <p14:creationId xmlns:p14="http://schemas.microsoft.com/office/powerpoint/2010/main" val="2051695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Mebromi BIOS Infection</a:t>
            </a:r>
          </a:p>
        </p:txBody>
      </p:sp>
      <p:sp>
        <p:nvSpPr>
          <p:cNvPr id="3" name="Content Placeholder 2"/>
          <p:cNvSpPr>
            <a:spLocks noGrp="1"/>
          </p:cNvSpPr>
          <p:nvPr>
            <p:ph idx="1"/>
          </p:nvPr>
        </p:nvSpPr>
        <p:spPr/>
        <p:txBody>
          <a:bodyPr/>
          <a:lstStyle/>
          <a:p>
            <a:pPr lvl="0"/>
            <a:r>
              <a:rPr lang="en-US" b="1" dirty="0">
                <a:solidFill>
                  <a:sysClr val="windowText" lastClr="000000">
                    <a:hueOff val="0"/>
                    <a:satOff val="0"/>
                    <a:lumOff val="0"/>
                    <a:alphaOff val="0"/>
                  </a:sysClr>
                </a:solidFill>
                <a:cs typeface="Arial"/>
                <a:sym typeface="Wingdings" pitchFamily="2" charset="2"/>
                <a:hlinkClick r:id="rId2"/>
              </a:rPr>
              <a:t>Mebromi</a:t>
            </a:r>
            <a:r>
              <a:rPr lang="en-US" dirty="0">
                <a:solidFill>
                  <a:sysClr val="windowText" lastClr="000000">
                    <a:hueOff val="0"/>
                    <a:satOff val="0"/>
                    <a:lumOff val="0"/>
                    <a:alphaOff val="0"/>
                  </a:sysClr>
                </a:solidFill>
                <a:cs typeface="Arial"/>
                <a:sym typeface="Wingdings" pitchFamily="2" charset="2"/>
              </a:rPr>
              <a:t> malware includes BIOS infector &amp; MBR bootkit components</a:t>
            </a:r>
            <a:endParaRPr lang="en-US" dirty="0">
              <a:solidFill>
                <a:sysClr val="windowText" lastClr="000000">
                  <a:hueOff val="0"/>
                  <a:satOff val="0"/>
                  <a:lumOff val="0"/>
                  <a:alphaOff val="0"/>
                </a:sysClr>
              </a:solidFill>
              <a:cs typeface="Arial"/>
            </a:endParaRPr>
          </a:p>
          <a:p>
            <a:pPr marL="342900" lvl="0" indent="-342900">
              <a:buFont typeface="Arial" panose="020B0604020202020204" pitchFamily="34" charset="0"/>
              <a:buChar char="•"/>
            </a:pPr>
            <a:endParaRPr lang="en-US" dirty="0">
              <a:solidFill>
                <a:sysClr val="windowText" lastClr="000000">
                  <a:hueOff val="0"/>
                  <a:satOff val="0"/>
                  <a:lumOff val="0"/>
                  <a:alphaOff val="0"/>
                </a:sysClr>
              </a:solidFill>
              <a:cs typeface="Arial"/>
            </a:endParaRPr>
          </a:p>
          <a:p>
            <a:pPr marL="342900" lvl="0" indent="-342900">
              <a:buFont typeface="Arial" panose="020B0604020202020204" pitchFamily="34" charset="0"/>
              <a:buChar char="•"/>
            </a:pPr>
            <a:r>
              <a:rPr lang="en-US" dirty="0">
                <a:solidFill>
                  <a:sysClr val="windowText" lastClr="000000">
                    <a:hueOff val="0"/>
                    <a:satOff val="0"/>
                    <a:lumOff val="0"/>
                    <a:alphaOff val="0"/>
                  </a:sysClr>
                </a:solidFill>
                <a:cs typeface="Arial"/>
              </a:rPr>
              <a:t>Patches BIOS ROM binary injecting malicious ISA Option ROM with legitimate BIOS image mod utility</a:t>
            </a:r>
          </a:p>
          <a:p>
            <a:pPr marL="342900" lvl="0" indent="-342900">
              <a:buFont typeface="Arial" panose="020B0604020202020204" pitchFamily="34" charset="0"/>
              <a:buChar char="•"/>
            </a:pPr>
            <a:r>
              <a:rPr lang="en-US" dirty="0">
                <a:solidFill>
                  <a:sysClr val="windowText" lastClr="000000">
                    <a:hueOff val="0"/>
                    <a:satOff val="0"/>
                    <a:lumOff val="0"/>
                    <a:alphaOff val="0"/>
                  </a:sysClr>
                </a:solidFill>
                <a:cs typeface="Arial"/>
                <a:sym typeface="Wingdings" pitchFamily="2" charset="2"/>
              </a:rPr>
              <a:t>Triggers SW SMI </a:t>
            </a:r>
            <a:r>
              <a:rPr lang="en-US" dirty="0">
                <a:solidFill>
                  <a:sysClr val="windowText" lastClr="000000">
                    <a:hueOff val="0"/>
                    <a:satOff val="0"/>
                    <a:lumOff val="0"/>
                    <a:alphaOff val="0"/>
                  </a:sysClr>
                </a:solidFill>
                <a:latin typeface="Courier New" panose="02070309020205020404" pitchFamily="49" charset="0"/>
                <a:cs typeface="Courier New" panose="02070309020205020404" pitchFamily="49" charset="0"/>
                <a:sym typeface="Wingdings" pitchFamily="2" charset="2"/>
              </a:rPr>
              <a:t>0x29/0x2F</a:t>
            </a:r>
            <a:r>
              <a:rPr lang="en-US" dirty="0">
                <a:solidFill>
                  <a:sysClr val="windowText" lastClr="000000">
                    <a:hueOff val="0"/>
                    <a:satOff val="0"/>
                    <a:lumOff val="0"/>
                    <a:alphaOff val="0"/>
                  </a:sysClr>
                </a:solidFill>
                <a:cs typeface="Arial"/>
                <a:sym typeface="Wingdings" pitchFamily="2" charset="2"/>
              </a:rPr>
              <a:t> to erase SPI flash then write patched BIOS binary</a:t>
            </a:r>
          </a:p>
          <a:p>
            <a:pPr lvl="0"/>
            <a:r>
              <a:rPr lang="en-US" dirty="0">
                <a:solidFill>
                  <a:sysClr val="windowText" lastClr="000000">
                    <a:hueOff val="0"/>
                    <a:satOff val="0"/>
                    <a:lumOff val="0"/>
                    <a:alphaOff val="0"/>
                  </a:sysClr>
                </a:solidFill>
                <a:cs typeface="Arial"/>
                <a:sym typeface="Wingdings" pitchFamily="2" charset="2"/>
              </a:rPr>
              <a:t>	</a:t>
            </a:r>
            <a:r>
              <a:rPr lang="en-US" dirty="0">
                <a:solidFill>
                  <a:sysClr val="windowText" lastClr="000000">
                    <a:hueOff val="0"/>
                    <a:satOff val="0"/>
                    <a:lumOff val="0"/>
                    <a:alphaOff val="0"/>
                  </a:sysClr>
                </a:solidFill>
                <a:latin typeface="Courier New" panose="02070309020205020404" pitchFamily="49" charset="0"/>
                <a:cs typeface="Courier New" panose="02070309020205020404" pitchFamily="49" charset="0"/>
                <a:sym typeface="Wingdings" pitchFamily="2" charset="2"/>
              </a:rPr>
              <a:t># chipsec_util.py </a:t>
            </a:r>
            <a:r>
              <a:rPr lang="en-US" dirty="0" err="1">
                <a:solidFill>
                  <a:sysClr val="windowText" lastClr="000000">
                    <a:hueOff val="0"/>
                    <a:satOff val="0"/>
                    <a:lumOff val="0"/>
                    <a:alphaOff val="0"/>
                  </a:sysClr>
                </a:solidFill>
                <a:latin typeface="Courier New" panose="02070309020205020404" pitchFamily="49" charset="0"/>
                <a:cs typeface="Courier New" panose="02070309020205020404" pitchFamily="49" charset="0"/>
                <a:sym typeface="Wingdings" pitchFamily="2" charset="2"/>
              </a:rPr>
              <a:t>smi</a:t>
            </a:r>
            <a:r>
              <a:rPr lang="en-US" dirty="0">
                <a:solidFill>
                  <a:sysClr val="windowText" lastClr="000000">
                    <a:hueOff val="0"/>
                    <a:satOff val="0"/>
                    <a:lumOff val="0"/>
                    <a:alphaOff val="0"/>
                  </a:sysClr>
                </a:solidFill>
                <a:latin typeface="Courier New" panose="02070309020205020404" pitchFamily="49" charset="0"/>
                <a:cs typeface="Courier New" panose="02070309020205020404" pitchFamily="49" charset="0"/>
                <a:sym typeface="Wingdings" pitchFamily="2" charset="2"/>
              </a:rPr>
              <a:t> 0x2F</a:t>
            </a:r>
          </a:p>
          <a:p>
            <a:pPr marL="342900" lvl="0" indent="-342900">
              <a:buFont typeface="Arial" panose="020B0604020202020204" pitchFamily="34" charset="0"/>
              <a:buChar char="•"/>
            </a:pPr>
            <a:r>
              <a:rPr lang="en-US" dirty="0">
                <a:solidFill>
                  <a:sysClr val="windowText" lastClr="000000">
                    <a:hueOff val="0"/>
                    <a:satOff val="0"/>
                    <a:lumOff val="0"/>
                    <a:alphaOff val="0"/>
                  </a:sysClr>
                </a:solidFill>
                <a:cs typeface="Arial"/>
                <a:sym typeface="Wingdings" pitchFamily="2" charset="2"/>
              </a:rPr>
              <a:t>Infected BIOS injects boot strap code to MBR</a:t>
            </a:r>
            <a:endParaRPr lang="en-US" dirty="0">
              <a:solidFill>
                <a:sysClr val="windowText" lastClr="000000">
                  <a:hueOff val="0"/>
                  <a:satOff val="0"/>
                  <a:lumOff val="0"/>
                  <a:alphaOff val="0"/>
                </a:sysClr>
              </a:solidFill>
              <a:cs typeface="Arial"/>
            </a:endParaRPr>
          </a:p>
          <a:p>
            <a:endParaRPr lang="en-US" dirty="0"/>
          </a:p>
        </p:txBody>
      </p:sp>
    </p:spTree>
    <p:extLst>
      <p:ext uri="{BB962C8B-B14F-4D97-AF65-F5344CB8AC3E}">
        <p14:creationId xmlns:p14="http://schemas.microsoft.com/office/powerpoint/2010/main" val="25328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Bypass Software Security – Secure Boot</a:t>
            </a:r>
          </a:p>
        </p:txBody>
      </p:sp>
      <p:pic>
        <p:nvPicPr>
          <p:cNvPr id="4" name="Picture 2"/>
          <p:cNvPicPr>
            <a:picLocks noChangeAspect="1" noChangeArrowheads="1"/>
          </p:cNvPicPr>
          <p:nvPr/>
        </p:nvPicPr>
        <p:blipFill>
          <a:blip r:embed="rId2" cstate="print"/>
          <a:srcRect/>
          <a:stretch>
            <a:fillRect/>
          </a:stretch>
        </p:blipFill>
        <p:spPr bwMode="auto">
          <a:xfrm>
            <a:off x="609600" y="992622"/>
            <a:ext cx="7924800" cy="525577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11</a:t>
            </a:fld>
            <a:endParaRPr lang="en-US" dirty="0"/>
          </a:p>
        </p:txBody>
      </p:sp>
      <p:sp>
        <p:nvSpPr>
          <p:cNvPr id="6" name="TextBox 5"/>
          <p:cNvSpPr txBox="1"/>
          <p:nvPr/>
        </p:nvSpPr>
        <p:spPr>
          <a:xfrm>
            <a:off x="2133600" y="6276201"/>
            <a:ext cx="48768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A Tale of One Software Bypass of Windows 8 Secure Boot</a:t>
            </a:r>
          </a:p>
        </p:txBody>
      </p:sp>
    </p:spTree>
    <p:extLst>
      <p:ext uri="{BB962C8B-B14F-4D97-AF65-F5344CB8AC3E}">
        <p14:creationId xmlns:p14="http://schemas.microsoft.com/office/powerpoint/2010/main" val="20077066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Extract and Parse Master Boot Record</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2.1</a:t>
            </a:r>
          </a:p>
        </p:txBody>
      </p:sp>
    </p:spTree>
    <p:extLst>
      <p:ext uri="{BB962C8B-B14F-4D97-AF65-F5344CB8AC3E}">
        <p14:creationId xmlns:p14="http://schemas.microsoft.com/office/powerpoint/2010/main" val="27748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2.3 GUID Partition Table</a:t>
            </a:r>
          </a:p>
        </p:txBody>
      </p:sp>
    </p:spTree>
    <p:extLst>
      <p:ext uri="{BB962C8B-B14F-4D97-AF65-F5344CB8AC3E}">
        <p14:creationId xmlns:p14="http://schemas.microsoft.com/office/powerpoint/2010/main" val="292440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GUID Partition Table</a:t>
            </a:r>
            <a:br>
              <a:rPr lang="en-US" dirty="0"/>
            </a:br>
            <a:endParaRPr lang="en-US" dirty="0"/>
          </a:p>
        </p:txBody>
      </p:sp>
      <p:sp>
        <p:nvSpPr>
          <p:cNvPr id="4" name="Content Placeholder 2"/>
          <p:cNvSpPr txBox="1">
            <a:spLocks/>
          </p:cNvSpPr>
          <p:nvPr/>
        </p:nvSpPr>
        <p:spPr>
          <a:xfrm>
            <a:off x="457200" y="1447801"/>
            <a:ext cx="8229600" cy="3200399"/>
          </a:xfrm>
          <a:prstGeom prst="rect">
            <a:avLst/>
          </a:prstGeom>
        </p:spPr>
        <p:txBody>
          <a:bodyPr vert="horz" lIns="0" tIns="0" rIns="0" bIns="0" rtlCol="0">
            <a:normAutofit/>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kern="1200" baseline="0" smtClean="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hlinkClick r:id="rId2"/>
              </a:rPr>
              <a:t>GUID Partition Table</a:t>
            </a:r>
            <a:r>
              <a:rPr lang="en-US" dirty="0"/>
              <a:t> (GPT) is a hard disk partition table layout using GUIDs defined as part of UEFI standard</a:t>
            </a:r>
          </a:p>
          <a:p>
            <a:pPr marL="342900" indent="-342900">
              <a:buFont typeface="Arial" panose="020B0604020202020204" pitchFamily="34" charset="0"/>
              <a:buChar char="•"/>
            </a:pPr>
            <a:r>
              <a:rPr lang="en-US" dirty="0"/>
              <a:t>The GPT Header defines the range of LBAs that are usable by GPT Partition Entries</a:t>
            </a:r>
          </a:p>
          <a:p>
            <a:pPr marL="342900" indent="-342900">
              <a:buFont typeface="Arial" panose="020B0604020202020204" pitchFamily="34" charset="0"/>
              <a:buChar char="•"/>
            </a:pPr>
            <a:r>
              <a:rPr lang="en-US" dirty="0"/>
              <a:t>Disk GUID is a GUID that uniquely identifies the entire GPT Header and all its associated storage</a:t>
            </a:r>
          </a:p>
        </p:txBody>
      </p:sp>
    </p:spTree>
    <p:extLst>
      <p:ext uri="{BB962C8B-B14F-4D97-AF65-F5344CB8AC3E}">
        <p14:creationId xmlns:p14="http://schemas.microsoft.com/office/powerpoint/2010/main" val="9485717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 Partition Table Disk Layout</a:t>
            </a:r>
          </a:p>
        </p:txBody>
      </p:sp>
      <p:sp>
        <p:nvSpPr>
          <p:cNvPr id="4" name="Rectangle 3"/>
          <p:cNvSpPr/>
          <p:nvPr/>
        </p:nvSpPr>
        <p:spPr>
          <a:xfrm>
            <a:off x="489732" y="6172200"/>
            <a:ext cx="8578068" cy="338554"/>
          </a:xfrm>
          <a:prstGeom prst="rect">
            <a:avLst/>
          </a:prstGeom>
        </p:spPr>
        <p:txBody>
          <a:bodyPr wrap="square">
            <a:spAutoFit/>
          </a:bodyPr>
          <a:lstStyle/>
          <a:p>
            <a:pPr algn="ctr"/>
            <a:r>
              <a:rPr lang="en-US" sz="1600" dirty="0"/>
              <a:t>Source: </a:t>
            </a:r>
            <a:r>
              <a:rPr lang="en-US" sz="1600" dirty="0">
                <a:hlinkClick r:id="rId2"/>
              </a:rPr>
              <a:t>http://kurtqiao.github.io/uefi/2014/12/31/GUID-Partition-Table-Disk.html</a:t>
            </a:r>
            <a:endParaRPr lang="en-US" sz="1600" dirty="0"/>
          </a:p>
        </p:txBody>
      </p:sp>
      <p:grpSp>
        <p:nvGrpSpPr>
          <p:cNvPr id="5" name="Group 4"/>
          <p:cNvGrpSpPr/>
          <p:nvPr/>
        </p:nvGrpSpPr>
        <p:grpSpPr>
          <a:xfrm>
            <a:off x="1295400" y="1600200"/>
            <a:ext cx="6217337" cy="4038600"/>
            <a:chOff x="1628922" y="3124200"/>
            <a:chExt cx="5579015" cy="3429000"/>
          </a:xfrm>
        </p:grpSpPr>
        <p:sp>
          <p:nvSpPr>
            <p:cNvPr id="6" name="Rectangle 5"/>
            <p:cNvSpPr/>
            <p:nvPr/>
          </p:nvSpPr>
          <p:spPr>
            <a:xfrm>
              <a:off x="1628922" y="3703574"/>
              <a:ext cx="1955923" cy="1524000"/>
            </a:xfrm>
            <a:prstGeom prst="rect">
              <a:avLst/>
            </a:prstGeom>
            <a:no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86921" y="3703574"/>
              <a:ext cx="2156801" cy="1524000"/>
            </a:xfrm>
            <a:prstGeom prst="rect">
              <a:avLst/>
            </a:prstGeom>
            <a:no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43722" y="3703574"/>
              <a:ext cx="1447801" cy="1524000"/>
            </a:xfrm>
            <a:prstGeom prst="rect">
              <a:avLst/>
            </a:prstGeom>
            <a:no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861779" y="3881945"/>
              <a:ext cx="368505" cy="1143000"/>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chemeClr val="tx1"/>
                  </a:solidFill>
                </a:rPr>
                <a:t>PMBR</a:t>
              </a:r>
            </a:p>
          </p:txBody>
        </p:sp>
        <p:sp>
          <p:nvSpPr>
            <p:cNvPr id="10" name="Rectangle 9"/>
            <p:cNvSpPr/>
            <p:nvPr/>
          </p:nvSpPr>
          <p:spPr>
            <a:xfrm>
              <a:off x="2232360" y="3881945"/>
              <a:ext cx="375548" cy="1143000"/>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chemeClr val="tx1"/>
                  </a:solidFill>
                </a:rPr>
                <a:t>Partition Table HDR</a:t>
              </a:r>
            </a:p>
          </p:txBody>
        </p:sp>
        <p:sp>
          <p:nvSpPr>
            <p:cNvPr id="11" name="Rectangle 10"/>
            <p:cNvSpPr/>
            <p:nvPr/>
          </p:nvSpPr>
          <p:spPr>
            <a:xfrm>
              <a:off x="4184859" y="3882540"/>
              <a:ext cx="1101664" cy="1143000"/>
            </a:xfrm>
            <a:prstGeom prst="rect">
              <a:avLst/>
            </a:prstGeom>
            <a:solidFill>
              <a:schemeClr val="accent6">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Partition 1</a:t>
              </a:r>
            </a:p>
          </p:txBody>
        </p:sp>
        <p:cxnSp>
          <p:nvCxnSpPr>
            <p:cNvPr id="12" name="Straight Arrow Connector 11"/>
            <p:cNvCxnSpPr/>
            <p:nvPr/>
          </p:nvCxnSpPr>
          <p:spPr>
            <a:xfrm>
              <a:off x="3686323" y="3196740"/>
              <a:ext cx="0" cy="6858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617663" y="5011138"/>
              <a:ext cx="10746" cy="63847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184859" y="3217495"/>
              <a:ext cx="1221" cy="4953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78219" y="3460497"/>
              <a:ext cx="8304" cy="25229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278219" y="5227575"/>
              <a:ext cx="0" cy="47831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180608" y="5230778"/>
              <a:ext cx="4251" cy="26408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180608" y="3217495"/>
              <a:ext cx="2104331"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286523" y="3450668"/>
              <a:ext cx="836491" cy="495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48123" y="5705887"/>
              <a:ext cx="243669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924323" y="5494866"/>
              <a:ext cx="1256285"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848123" y="4922774"/>
              <a:ext cx="0" cy="78311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924323" y="4922774"/>
              <a:ext cx="0" cy="59064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6284939" y="3217495"/>
              <a:ext cx="0" cy="67658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110559" y="3438782"/>
              <a:ext cx="0" cy="44375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Left Brace 25"/>
            <p:cNvSpPr/>
            <p:nvPr/>
          </p:nvSpPr>
          <p:spPr>
            <a:xfrm rot="16200000">
              <a:off x="2313244" y="5199572"/>
              <a:ext cx="342900" cy="1506094"/>
            </a:xfrm>
            <a:prstGeom prst="leftBrace">
              <a:avLst>
                <a:gd name="adj1" fmla="val 58333"/>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rot="16200000">
              <a:off x="6343650" y="5140129"/>
              <a:ext cx="342900" cy="1295400"/>
            </a:xfrm>
            <a:prstGeom prst="leftBrace">
              <a:avLst>
                <a:gd name="adj1" fmla="val 58333"/>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ectangle 27"/>
            <p:cNvSpPr/>
            <p:nvPr/>
          </p:nvSpPr>
          <p:spPr>
            <a:xfrm>
              <a:off x="2608742" y="3882540"/>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0</a:t>
              </a:r>
              <a:endParaRPr lang="en-US" dirty="0">
                <a:solidFill>
                  <a:schemeClr val="tx1"/>
                </a:solidFill>
              </a:endParaRPr>
            </a:p>
          </p:txBody>
        </p:sp>
        <p:sp>
          <p:nvSpPr>
            <p:cNvPr id="29" name="Rectangle 28"/>
            <p:cNvSpPr/>
            <p:nvPr/>
          </p:nvSpPr>
          <p:spPr>
            <a:xfrm>
              <a:off x="2782388" y="3882540"/>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1</a:t>
              </a:r>
              <a:endParaRPr lang="en-US" dirty="0">
                <a:solidFill>
                  <a:schemeClr val="tx1"/>
                </a:solidFill>
              </a:endParaRPr>
            </a:p>
          </p:txBody>
        </p:sp>
        <p:sp>
          <p:nvSpPr>
            <p:cNvPr id="30" name="Rectangle 29"/>
            <p:cNvSpPr/>
            <p:nvPr/>
          </p:nvSpPr>
          <p:spPr>
            <a:xfrm>
              <a:off x="2951274" y="3882540"/>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a:t>
              </a:r>
            </a:p>
          </p:txBody>
        </p:sp>
        <p:sp>
          <p:nvSpPr>
            <p:cNvPr id="31" name="Rectangle 30"/>
            <p:cNvSpPr/>
            <p:nvPr/>
          </p:nvSpPr>
          <p:spPr>
            <a:xfrm>
              <a:off x="3124563" y="3882540"/>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n</a:t>
              </a:r>
              <a:endParaRPr lang="en-US" dirty="0">
                <a:solidFill>
                  <a:schemeClr val="tx1"/>
                </a:solidFill>
              </a:endParaRPr>
            </a:p>
          </p:txBody>
        </p:sp>
        <p:sp>
          <p:nvSpPr>
            <p:cNvPr id="32" name="Rectangle 31"/>
            <p:cNvSpPr/>
            <p:nvPr/>
          </p:nvSpPr>
          <p:spPr>
            <a:xfrm>
              <a:off x="1761844" y="3460497"/>
              <a:ext cx="514885" cy="253916"/>
            </a:xfrm>
            <a:prstGeom prst="rect">
              <a:avLst/>
            </a:prstGeom>
          </p:spPr>
          <p:txBody>
            <a:bodyPr wrap="none">
              <a:spAutoFit/>
            </a:bodyPr>
            <a:lstStyle/>
            <a:p>
              <a:r>
                <a:rPr lang="en-US" sz="1050" dirty="0"/>
                <a:t>LBA0</a:t>
              </a:r>
            </a:p>
          </p:txBody>
        </p:sp>
        <p:sp>
          <p:nvSpPr>
            <p:cNvPr id="33" name="Rectangle 32"/>
            <p:cNvSpPr/>
            <p:nvPr/>
          </p:nvSpPr>
          <p:spPr>
            <a:xfrm>
              <a:off x="2181211" y="3460006"/>
              <a:ext cx="514885" cy="253916"/>
            </a:xfrm>
            <a:prstGeom prst="rect">
              <a:avLst/>
            </a:prstGeom>
          </p:spPr>
          <p:txBody>
            <a:bodyPr wrap="none">
              <a:spAutoFit/>
            </a:bodyPr>
            <a:lstStyle/>
            <a:p>
              <a:r>
                <a:rPr lang="en-US" sz="1050" dirty="0"/>
                <a:t>LBA1</a:t>
              </a:r>
            </a:p>
          </p:txBody>
        </p:sp>
        <p:sp>
          <p:nvSpPr>
            <p:cNvPr id="34" name="Rectangle 33"/>
            <p:cNvSpPr/>
            <p:nvPr/>
          </p:nvSpPr>
          <p:spPr>
            <a:xfrm>
              <a:off x="5955367" y="3894074"/>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0</a:t>
              </a:r>
              <a:endParaRPr lang="en-US" dirty="0">
                <a:solidFill>
                  <a:schemeClr val="tx1"/>
                </a:solidFill>
              </a:endParaRPr>
            </a:p>
          </p:txBody>
        </p:sp>
        <p:sp>
          <p:nvSpPr>
            <p:cNvPr id="35" name="Rectangle 34"/>
            <p:cNvSpPr/>
            <p:nvPr/>
          </p:nvSpPr>
          <p:spPr>
            <a:xfrm>
              <a:off x="6129013" y="3894074"/>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1</a:t>
              </a:r>
              <a:endParaRPr lang="en-US" dirty="0">
                <a:solidFill>
                  <a:schemeClr val="tx1"/>
                </a:solidFill>
              </a:endParaRPr>
            </a:p>
          </p:txBody>
        </p:sp>
        <p:sp>
          <p:nvSpPr>
            <p:cNvPr id="36" name="Rectangle 35"/>
            <p:cNvSpPr/>
            <p:nvPr/>
          </p:nvSpPr>
          <p:spPr>
            <a:xfrm>
              <a:off x="6297899" y="3894074"/>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a:t>
              </a:r>
            </a:p>
          </p:txBody>
        </p:sp>
        <p:sp>
          <p:nvSpPr>
            <p:cNvPr id="37" name="Rectangle 36"/>
            <p:cNvSpPr/>
            <p:nvPr/>
          </p:nvSpPr>
          <p:spPr>
            <a:xfrm>
              <a:off x="6471188" y="3894074"/>
              <a:ext cx="161925" cy="1143000"/>
            </a:xfrm>
            <a:prstGeom prst="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n</a:t>
              </a:r>
              <a:endParaRPr lang="en-US" dirty="0">
                <a:solidFill>
                  <a:schemeClr val="tx1"/>
                </a:solidFill>
              </a:endParaRPr>
            </a:p>
          </p:txBody>
        </p:sp>
        <p:sp>
          <p:nvSpPr>
            <p:cNvPr id="38" name="Rectangle 37"/>
            <p:cNvSpPr/>
            <p:nvPr/>
          </p:nvSpPr>
          <p:spPr>
            <a:xfrm>
              <a:off x="3205525" y="5247474"/>
              <a:ext cx="986167" cy="253916"/>
            </a:xfrm>
            <a:prstGeom prst="rect">
              <a:avLst/>
            </a:prstGeom>
          </p:spPr>
          <p:txBody>
            <a:bodyPr wrap="none">
              <a:spAutoFit/>
            </a:bodyPr>
            <a:lstStyle/>
            <a:p>
              <a:r>
                <a:rPr lang="en-US" sz="1050" dirty="0"/>
                <a:t>Start partition</a:t>
              </a:r>
            </a:p>
          </p:txBody>
        </p:sp>
        <p:sp>
          <p:nvSpPr>
            <p:cNvPr id="39" name="Rectangle 38"/>
            <p:cNvSpPr/>
            <p:nvPr/>
          </p:nvSpPr>
          <p:spPr>
            <a:xfrm>
              <a:off x="4380186" y="5432071"/>
              <a:ext cx="942887" cy="253916"/>
            </a:xfrm>
            <a:prstGeom prst="rect">
              <a:avLst/>
            </a:prstGeom>
          </p:spPr>
          <p:txBody>
            <a:bodyPr wrap="none">
              <a:spAutoFit/>
            </a:bodyPr>
            <a:lstStyle/>
            <a:p>
              <a:r>
                <a:rPr lang="en-US" sz="1050" dirty="0"/>
                <a:t>End partition</a:t>
              </a:r>
            </a:p>
          </p:txBody>
        </p:sp>
        <p:sp>
          <p:nvSpPr>
            <p:cNvPr id="40" name="Rectangle 39"/>
            <p:cNvSpPr/>
            <p:nvPr/>
          </p:nvSpPr>
          <p:spPr>
            <a:xfrm>
              <a:off x="5232773" y="3446079"/>
              <a:ext cx="942887" cy="253916"/>
            </a:xfrm>
            <a:prstGeom prst="rect">
              <a:avLst/>
            </a:prstGeom>
          </p:spPr>
          <p:txBody>
            <a:bodyPr wrap="none">
              <a:spAutoFit/>
            </a:bodyPr>
            <a:lstStyle/>
            <a:p>
              <a:r>
                <a:rPr lang="en-US" sz="1050" dirty="0"/>
                <a:t>End partition</a:t>
              </a:r>
            </a:p>
          </p:txBody>
        </p:sp>
        <p:sp>
          <p:nvSpPr>
            <p:cNvPr id="41" name="Rectangle 40"/>
            <p:cNvSpPr/>
            <p:nvPr/>
          </p:nvSpPr>
          <p:spPr>
            <a:xfrm>
              <a:off x="4159416" y="3211489"/>
              <a:ext cx="986167" cy="253916"/>
            </a:xfrm>
            <a:prstGeom prst="rect">
              <a:avLst/>
            </a:prstGeom>
          </p:spPr>
          <p:txBody>
            <a:bodyPr wrap="none">
              <a:spAutoFit/>
            </a:bodyPr>
            <a:lstStyle/>
            <a:p>
              <a:r>
                <a:rPr lang="en-US" sz="1050" dirty="0"/>
                <a:t>Start partition</a:t>
              </a:r>
            </a:p>
          </p:txBody>
        </p:sp>
        <p:sp>
          <p:nvSpPr>
            <p:cNvPr id="42" name="Rectangle 41"/>
            <p:cNvSpPr/>
            <p:nvPr/>
          </p:nvSpPr>
          <p:spPr>
            <a:xfrm>
              <a:off x="6638431" y="3460006"/>
              <a:ext cx="514885" cy="253916"/>
            </a:xfrm>
            <a:prstGeom prst="rect">
              <a:avLst/>
            </a:prstGeom>
          </p:spPr>
          <p:txBody>
            <a:bodyPr wrap="none">
              <a:spAutoFit/>
            </a:bodyPr>
            <a:lstStyle/>
            <a:p>
              <a:r>
                <a:rPr lang="en-US" sz="1050" dirty="0" err="1"/>
                <a:t>LBAn</a:t>
              </a:r>
              <a:endParaRPr lang="en-US" sz="1050" dirty="0"/>
            </a:p>
          </p:txBody>
        </p:sp>
        <p:sp>
          <p:nvSpPr>
            <p:cNvPr id="43" name="Rectangle 42"/>
            <p:cNvSpPr/>
            <p:nvPr/>
          </p:nvSpPr>
          <p:spPr>
            <a:xfrm>
              <a:off x="5566119" y="5385354"/>
              <a:ext cx="1303562" cy="253916"/>
            </a:xfrm>
            <a:prstGeom prst="rect">
              <a:avLst/>
            </a:prstGeom>
          </p:spPr>
          <p:txBody>
            <a:bodyPr wrap="none">
              <a:spAutoFit/>
            </a:bodyPr>
            <a:lstStyle/>
            <a:p>
              <a:r>
                <a:rPr lang="en-US" sz="1050" dirty="0"/>
                <a:t>Last useable block</a:t>
              </a:r>
            </a:p>
          </p:txBody>
        </p:sp>
        <p:sp>
          <p:nvSpPr>
            <p:cNvPr id="44" name="Rectangle 43"/>
            <p:cNvSpPr/>
            <p:nvPr/>
          </p:nvSpPr>
          <p:spPr>
            <a:xfrm>
              <a:off x="6638383" y="3894074"/>
              <a:ext cx="375548" cy="1143000"/>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chemeClr val="tx1"/>
                  </a:solidFill>
                </a:rPr>
                <a:t>Partition Table HDR</a:t>
              </a:r>
            </a:p>
          </p:txBody>
        </p:sp>
        <p:sp>
          <p:nvSpPr>
            <p:cNvPr id="45" name="Rectangle 44"/>
            <p:cNvSpPr/>
            <p:nvPr/>
          </p:nvSpPr>
          <p:spPr>
            <a:xfrm>
              <a:off x="1862122" y="6091535"/>
              <a:ext cx="1362874" cy="461665"/>
            </a:xfrm>
            <a:prstGeom prst="rect">
              <a:avLst/>
            </a:prstGeom>
          </p:spPr>
          <p:txBody>
            <a:bodyPr wrap="none">
              <a:spAutoFit/>
            </a:bodyPr>
            <a:lstStyle/>
            <a:p>
              <a:pPr algn="ctr"/>
              <a:r>
                <a:rPr lang="en-US" sz="1200" dirty="0"/>
                <a:t>Primary Partition </a:t>
              </a:r>
            </a:p>
            <a:p>
              <a:pPr algn="ctr"/>
              <a:r>
                <a:rPr lang="en-US" sz="1200" dirty="0"/>
                <a:t>Table</a:t>
              </a:r>
            </a:p>
          </p:txBody>
        </p:sp>
        <p:sp>
          <p:nvSpPr>
            <p:cNvPr id="46" name="Rectangle 45"/>
            <p:cNvSpPr/>
            <p:nvPr/>
          </p:nvSpPr>
          <p:spPr>
            <a:xfrm>
              <a:off x="5862696" y="5987686"/>
              <a:ext cx="1345241" cy="461665"/>
            </a:xfrm>
            <a:prstGeom prst="rect">
              <a:avLst/>
            </a:prstGeom>
          </p:spPr>
          <p:txBody>
            <a:bodyPr wrap="none">
              <a:spAutoFit/>
            </a:bodyPr>
            <a:lstStyle/>
            <a:p>
              <a:pPr algn="ctr"/>
              <a:r>
                <a:rPr lang="en-US" sz="1200" dirty="0"/>
                <a:t>Backup Partition </a:t>
              </a:r>
            </a:p>
            <a:p>
              <a:pPr algn="ctr"/>
              <a:r>
                <a:rPr lang="en-US" sz="1200" dirty="0"/>
                <a:t>Table</a:t>
              </a:r>
            </a:p>
          </p:txBody>
        </p:sp>
        <p:sp>
          <p:nvSpPr>
            <p:cNvPr id="47" name="Rectangle 46"/>
            <p:cNvSpPr/>
            <p:nvPr/>
          </p:nvSpPr>
          <p:spPr>
            <a:xfrm>
              <a:off x="2362200" y="3124200"/>
              <a:ext cx="1309974" cy="253916"/>
            </a:xfrm>
            <a:prstGeom prst="rect">
              <a:avLst/>
            </a:prstGeom>
          </p:spPr>
          <p:txBody>
            <a:bodyPr wrap="none">
              <a:spAutoFit/>
            </a:bodyPr>
            <a:lstStyle/>
            <a:p>
              <a:r>
                <a:rPr lang="en-US" sz="1050" dirty="0"/>
                <a:t>First useable block</a:t>
              </a:r>
            </a:p>
          </p:txBody>
        </p:sp>
      </p:grpSp>
    </p:spTree>
    <p:extLst>
      <p:ext uri="{BB962C8B-B14F-4D97-AF65-F5344CB8AC3E}">
        <p14:creationId xmlns:p14="http://schemas.microsoft.com/office/powerpoint/2010/main" val="17994537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 Partition Table Header</a:t>
            </a:r>
          </a:p>
        </p:txBody>
      </p:sp>
      <p:sp>
        <p:nvSpPr>
          <p:cNvPr id="3" name="Rectangle 2"/>
          <p:cNvSpPr/>
          <p:nvPr/>
        </p:nvSpPr>
        <p:spPr>
          <a:xfrm>
            <a:off x="609600" y="6139480"/>
            <a:ext cx="5562600" cy="338554"/>
          </a:xfrm>
          <a:prstGeom prst="rect">
            <a:avLst/>
          </a:prstGeom>
        </p:spPr>
        <p:txBody>
          <a:bodyPr wrap="square">
            <a:spAutoFit/>
          </a:bodyPr>
          <a:lstStyle/>
          <a:p>
            <a:r>
              <a:rPr lang="en-US" sz="1600" dirty="0"/>
              <a:t>Source: </a:t>
            </a:r>
            <a:r>
              <a:rPr lang="en-US" sz="1600" dirty="0">
                <a:hlinkClick r:id="rId2"/>
              </a:rPr>
              <a:t>http://ntfs.com/guid-part-table.htm</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2888273199"/>
              </p:ext>
            </p:extLst>
          </p:nvPr>
        </p:nvGraphicFramePr>
        <p:xfrm>
          <a:off x="609600" y="990600"/>
          <a:ext cx="7924799" cy="4577629"/>
        </p:xfrm>
        <a:graphic>
          <a:graphicData uri="http://schemas.openxmlformats.org/drawingml/2006/table">
            <a:tbl>
              <a:tblPr>
                <a:tableStyleId>{5C22544A-7EE6-4342-B048-85BDC9FD1C3A}</a:tableStyleId>
              </a:tblPr>
              <a:tblGrid>
                <a:gridCol w="901399">
                  <a:extLst>
                    <a:ext uri="{9D8B030D-6E8A-4147-A177-3AD203B41FA5}">
                      <a16:colId xmlns:a16="http://schemas.microsoft.com/office/drawing/2014/main" xmlns="" val="1513294406"/>
                    </a:ext>
                  </a:extLst>
                </a:gridCol>
                <a:gridCol w="901399">
                  <a:extLst>
                    <a:ext uri="{9D8B030D-6E8A-4147-A177-3AD203B41FA5}">
                      <a16:colId xmlns:a16="http://schemas.microsoft.com/office/drawing/2014/main" xmlns="" val="692707690"/>
                    </a:ext>
                  </a:extLst>
                </a:gridCol>
                <a:gridCol w="6122001">
                  <a:extLst>
                    <a:ext uri="{9D8B030D-6E8A-4147-A177-3AD203B41FA5}">
                      <a16:colId xmlns:a16="http://schemas.microsoft.com/office/drawing/2014/main" xmlns="" val="2622996242"/>
                    </a:ext>
                  </a:extLst>
                </a:gridCol>
              </a:tblGrid>
              <a:tr h="217715">
                <a:tc>
                  <a:txBody>
                    <a:bodyPr/>
                    <a:lstStyle/>
                    <a:p>
                      <a:pPr algn="ctr" fontAlgn="b"/>
                      <a:r>
                        <a:rPr lang="en-US" sz="1400" b="1" u="none" strike="noStrike" dirty="0">
                          <a:effectLst/>
                        </a:rPr>
                        <a:t>Offset</a:t>
                      </a:r>
                      <a:endParaRPr lang="en-US" sz="1400" b="1" i="0" u="none" strike="noStrike" dirty="0">
                        <a:solidFill>
                          <a:srgbClr val="000000"/>
                        </a:solidFill>
                        <a:effectLst/>
                        <a:latin typeface="Calibri" panose="020F0502020204030204" pitchFamily="34" charset="0"/>
                      </a:endParaRPr>
                    </a:p>
                  </a:txBody>
                  <a:tcPr marL="9979" marR="9979" marT="9979" marB="0" anchor="b">
                    <a:solidFill>
                      <a:schemeClr val="bg2"/>
                    </a:solidFill>
                  </a:tcPr>
                </a:tc>
                <a:tc>
                  <a:txBody>
                    <a:bodyPr/>
                    <a:lstStyle/>
                    <a:p>
                      <a:pPr algn="ctr" fontAlgn="b"/>
                      <a:r>
                        <a:rPr lang="en-US" sz="1400" b="1" u="none" strike="noStrike" dirty="0">
                          <a:effectLst/>
                        </a:rPr>
                        <a:t>Length</a:t>
                      </a:r>
                      <a:endParaRPr lang="en-US" sz="1400" b="1" i="0" u="none" strike="noStrike" dirty="0">
                        <a:solidFill>
                          <a:srgbClr val="000000"/>
                        </a:solidFill>
                        <a:effectLst/>
                        <a:latin typeface="Calibri" panose="020F0502020204030204" pitchFamily="34" charset="0"/>
                      </a:endParaRPr>
                    </a:p>
                  </a:txBody>
                  <a:tcPr marL="9979" marR="9979" marT="9979" marB="0" anchor="b">
                    <a:solidFill>
                      <a:schemeClr val="bg2"/>
                    </a:solidFill>
                  </a:tcPr>
                </a:tc>
                <a:tc>
                  <a:txBody>
                    <a:bodyPr/>
                    <a:lstStyle/>
                    <a:p>
                      <a:pPr algn="ctr" fontAlgn="b"/>
                      <a:r>
                        <a:rPr lang="en-US" sz="1400" b="1" u="none" strike="noStrike" dirty="0">
                          <a:effectLst/>
                        </a:rPr>
                        <a:t>Contents</a:t>
                      </a:r>
                      <a:endParaRPr lang="en-US" sz="1400" b="1" i="0" u="none" strike="noStrike" dirty="0">
                        <a:solidFill>
                          <a:srgbClr val="000000"/>
                        </a:solidFill>
                        <a:effectLst/>
                        <a:latin typeface="Calibri" panose="020F0502020204030204" pitchFamily="34" charset="0"/>
                      </a:endParaRPr>
                    </a:p>
                  </a:txBody>
                  <a:tcPr marL="9979" marR="9979" marT="9979" marB="0" anchor="b">
                    <a:solidFill>
                      <a:schemeClr val="bg2"/>
                    </a:solidFill>
                  </a:tcPr>
                </a:tc>
                <a:extLst>
                  <a:ext uri="{0D108BD9-81ED-4DB2-BD59-A6C34878D82A}">
                    <a16:rowId xmlns:a16="http://schemas.microsoft.com/office/drawing/2014/main" xmlns="" val="2046467311"/>
                  </a:ext>
                </a:extLst>
              </a:tr>
              <a:tr h="435428">
                <a:tc>
                  <a:txBody>
                    <a:bodyPr/>
                    <a:lstStyle/>
                    <a:p>
                      <a:pPr algn="ctr" fontAlgn="b"/>
                      <a:r>
                        <a:rPr lang="en-US" sz="1200" u="none" strike="noStrike">
                          <a:effectLst/>
                        </a:rPr>
                        <a:t>0x00</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pt-BR" sz="1200" u="none" strike="noStrike" dirty="0">
                          <a:effectLst/>
                        </a:rPr>
                        <a:t>Signature ("EFI PART", 45h 46h 49h 20h 50h 41h 52h 54h or 0x5452415020494645ULL on littleendian machines)</a:t>
                      </a:r>
                      <a:endParaRPr lang="pt-BR"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3014879655"/>
                  </a:ext>
                </a:extLst>
              </a:tr>
              <a:tr h="435428">
                <a:tc>
                  <a:txBody>
                    <a:bodyPr/>
                    <a:lstStyle/>
                    <a:p>
                      <a:pPr algn="ctr" fontAlgn="b"/>
                      <a:r>
                        <a:rPr lang="en-US" sz="1200" u="none" strike="noStrike">
                          <a:effectLst/>
                        </a:rPr>
                        <a:t>0x08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Revision (for GPT version 1.0 (through at least UEFI version 2.3.1), the value is 00h </a:t>
                      </a:r>
                      <a:r>
                        <a:rPr lang="en-US" sz="1200" u="none" strike="noStrike" dirty="0" err="1">
                          <a:effectLst/>
                        </a:rPr>
                        <a:t>00h</a:t>
                      </a:r>
                      <a:r>
                        <a:rPr lang="en-US" sz="1200" u="none" strike="noStrike" dirty="0">
                          <a:effectLst/>
                        </a:rPr>
                        <a:t> 01h 00h)</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1481107089"/>
                  </a:ext>
                </a:extLst>
              </a:tr>
              <a:tr h="435428">
                <a:tc>
                  <a:txBody>
                    <a:bodyPr/>
                    <a:lstStyle/>
                    <a:p>
                      <a:pPr algn="ctr" fontAlgn="b"/>
                      <a:r>
                        <a:rPr lang="en-US" sz="1200" u="none" strike="noStrike">
                          <a:effectLst/>
                        </a:rPr>
                        <a:t>0x0C</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Header size in little endian (in bytes, usually 5Ch 00h </a:t>
                      </a:r>
                      <a:r>
                        <a:rPr lang="en-US" sz="1200" u="none" strike="noStrike" dirty="0" err="1">
                          <a:effectLst/>
                        </a:rPr>
                        <a:t>00h</a:t>
                      </a:r>
                      <a:r>
                        <a:rPr lang="en-US" sz="1200" u="none" strike="noStrike" dirty="0">
                          <a:effectLst/>
                        </a:rPr>
                        <a:t> </a:t>
                      </a:r>
                      <a:r>
                        <a:rPr lang="en-US" sz="1200" u="none" strike="noStrike" dirty="0" err="1">
                          <a:effectLst/>
                        </a:rPr>
                        <a:t>00h</a:t>
                      </a:r>
                      <a:r>
                        <a:rPr lang="en-US" sz="1200" u="none" strike="noStrike" dirty="0">
                          <a:effectLst/>
                        </a:rPr>
                        <a:t> or 92 bytes)</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2553700819"/>
                  </a:ext>
                </a:extLst>
              </a:tr>
              <a:tr h="435428">
                <a:tc>
                  <a:txBody>
                    <a:bodyPr/>
                    <a:lstStyle/>
                    <a:p>
                      <a:pPr algn="ctr" fontAlgn="b"/>
                      <a:r>
                        <a:rPr lang="en-US" sz="1200" u="none" strike="noStrike">
                          <a:effectLst/>
                        </a:rPr>
                        <a:t>0x10</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CRC32 of header (offset +0 up to header size), with this field zeroed during calculation</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4273858821"/>
                  </a:ext>
                </a:extLst>
              </a:tr>
              <a:tr h="217715">
                <a:tc>
                  <a:txBody>
                    <a:bodyPr/>
                    <a:lstStyle/>
                    <a:p>
                      <a:pPr algn="ctr" fontAlgn="b"/>
                      <a:r>
                        <a:rPr lang="en-US" sz="1200" u="none" strike="noStrike">
                          <a:effectLst/>
                        </a:rPr>
                        <a:t>0x14</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Reserved; must be zero</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492627261"/>
                  </a:ext>
                </a:extLst>
              </a:tr>
              <a:tr h="217715">
                <a:tc>
                  <a:txBody>
                    <a:bodyPr/>
                    <a:lstStyle/>
                    <a:p>
                      <a:pPr algn="ctr" fontAlgn="b"/>
                      <a:r>
                        <a:rPr lang="en-US" sz="1200" u="none" strike="noStrike">
                          <a:effectLst/>
                        </a:rPr>
                        <a:t>0x18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Current LBA (location of this header copy)</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3317340323"/>
                  </a:ext>
                </a:extLst>
              </a:tr>
              <a:tr h="217715">
                <a:tc>
                  <a:txBody>
                    <a:bodyPr/>
                    <a:lstStyle/>
                    <a:p>
                      <a:pPr algn="ctr" fontAlgn="b"/>
                      <a:r>
                        <a:rPr lang="en-US" sz="1200" u="none" strike="noStrike">
                          <a:effectLst/>
                        </a:rPr>
                        <a:t>0x20</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Backup LBA (location of the other header copy)</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1446761935"/>
                  </a:ext>
                </a:extLst>
              </a:tr>
              <a:tr h="217715">
                <a:tc>
                  <a:txBody>
                    <a:bodyPr/>
                    <a:lstStyle/>
                    <a:p>
                      <a:pPr algn="ctr" fontAlgn="b"/>
                      <a:r>
                        <a:rPr lang="en-US" sz="1200" u="none" strike="noStrike">
                          <a:effectLst/>
                        </a:rPr>
                        <a:t>0x28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First usable LBA for partitions (primary partition table last LBA + 1)</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1595169800"/>
                  </a:ext>
                </a:extLst>
              </a:tr>
              <a:tr h="217715">
                <a:tc>
                  <a:txBody>
                    <a:bodyPr/>
                    <a:lstStyle/>
                    <a:p>
                      <a:pPr algn="ctr" fontAlgn="b"/>
                      <a:r>
                        <a:rPr lang="en-US" sz="1200" u="none" strike="noStrike">
                          <a:effectLst/>
                        </a:rPr>
                        <a:t>0x30</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Last usable LBA (secondary partition table first LBA 1)</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303867452"/>
                  </a:ext>
                </a:extLst>
              </a:tr>
              <a:tr h="217715">
                <a:tc>
                  <a:txBody>
                    <a:bodyPr/>
                    <a:lstStyle/>
                    <a:p>
                      <a:pPr algn="ctr" fontAlgn="b"/>
                      <a:r>
                        <a:rPr lang="en-US" sz="1200" u="none" strike="noStrike">
                          <a:effectLst/>
                        </a:rPr>
                        <a:t>0x38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Disk GUID (also referred as UUID on UNIXes)</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3795665582"/>
                  </a:ext>
                </a:extLst>
              </a:tr>
              <a:tr h="217715">
                <a:tc>
                  <a:txBody>
                    <a:bodyPr/>
                    <a:lstStyle/>
                    <a:p>
                      <a:pPr algn="ctr" fontAlgn="b"/>
                      <a:r>
                        <a:rPr lang="en-US" sz="1200" u="none" strike="noStrike">
                          <a:effectLst/>
                        </a:rPr>
                        <a:t>0x48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8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Starting LBA of array of partition entries (always 2 in primary copy)</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1200275249"/>
                  </a:ext>
                </a:extLst>
              </a:tr>
              <a:tr h="217715">
                <a:tc>
                  <a:txBody>
                    <a:bodyPr/>
                    <a:lstStyle/>
                    <a:p>
                      <a:pPr algn="ctr" fontAlgn="b"/>
                      <a:r>
                        <a:rPr lang="en-US" sz="1200" u="none" strike="noStrike">
                          <a:effectLst/>
                        </a:rPr>
                        <a:t>0x50</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dirty="0">
                          <a:effectLst/>
                        </a:rPr>
                        <a:t>4 bytes</a:t>
                      </a:r>
                      <a:endParaRPr lang="en-US" sz="1200" b="0" i="0" u="none" strike="noStrike" dirty="0">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Number of partition entries in array</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4160136551"/>
                  </a:ext>
                </a:extLst>
              </a:tr>
              <a:tr h="217715">
                <a:tc>
                  <a:txBody>
                    <a:bodyPr/>
                    <a:lstStyle/>
                    <a:p>
                      <a:pPr algn="ctr" fontAlgn="b"/>
                      <a:r>
                        <a:rPr lang="en-US" sz="1200" u="none" strike="noStrike">
                          <a:effectLst/>
                        </a:rPr>
                        <a:t>0x54</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Size of a single partition entry (usually 80h or 128)</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2641666620"/>
                  </a:ext>
                </a:extLst>
              </a:tr>
              <a:tr h="217715">
                <a:tc>
                  <a:txBody>
                    <a:bodyPr/>
                    <a:lstStyle/>
                    <a:p>
                      <a:pPr algn="ctr" fontAlgn="b"/>
                      <a:r>
                        <a:rPr lang="en-US" sz="1200" u="none" strike="noStrike">
                          <a:effectLst/>
                        </a:rPr>
                        <a:t>0x58</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4 bytes</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a:effectLst/>
                        </a:rPr>
                        <a:t>CRC32 of partition array</a:t>
                      </a:r>
                      <a:endParaRPr lang="en-US" sz="1200" b="0" i="0" u="none" strike="noStrike">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4273627109"/>
                  </a:ext>
                </a:extLst>
              </a:tr>
              <a:tr h="435428">
                <a:tc>
                  <a:txBody>
                    <a:bodyPr/>
                    <a:lstStyle/>
                    <a:p>
                      <a:pPr algn="ctr" fontAlgn="b"/>
                      <a:r>
                        <a:rPr lang="en-US" sz="1200" u="none" strike="noStrike">
                          <a:effectLst/>
                        </a:rPr>
                        <a:t>0x5C</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979" marR="9979" marT="9979" marB="0" anchor="b"/>
                </a:tc>
                <a:tc>
                  <a:txBody>
                    <a:bodyPr/>
                    <a:lstStyle/>
                    <a:p>
                      <a:pPr algn="l" fontAlgn="b"/>
                      <a:r>
                        <a:rPr lang="en-US" sz="1200" u="none" strike="noStrike" dirty="0">
                          <a:effectLst/>
                        </a:rPr>
                        <a:t>Reserved; must be zeroes for the rest of the block (420 bytes for a sector size of 512 bytes; but can be more with larger sector sizes)</a:t>
                      </a:r>
                      <a:endParaRPr lang="en-US" sz="1200" b="0" i="0" u="none" strike="noStrike" dirty="0">
                        <a:solidFill>
                          <a:srgbClr val="000000"/>
                        </a:solidFill>
                        <a:effectLst/>
                        <a:latin typeface="Calibri" panose="020F0502020204030204" pitchFamily="34" charset="0"/>
                      </a:endParaRPr>
                    </a:p>
                  </a:txBody>
                  <a:tcPr marL="9979" marR="9979" marT="9979" marB="0" anchor="b"/>
                </a:tc>
                <a:extLst>
                  <a:ext uri="{0D108BD9-81ED-4DB2-BD59-A6C34878D82A}">
                    <a16:rowId xmlns:a16="http://schemas.microsoft.com/office/drawing/2014/main" xmlns="" val="3829841326"/>
                  </a:ext>
                </a:extLst>
              </a:tr>
            </a:tbl>
          </a:graphicData>
        </a:graphic>
      </p:graphicFrame>
      <p:sp>
        <p:nvSpPr>
          <p:cNvPr id="7" name="Title 1"/>
          <p:cNvSpPr txBox="1">
            <a:spLocks/>
          </p:cNvSpPr>
          <p:nvPr/>
        </p:nvSpPr>
        <p:spPr>
          <a:xfrm>
            <a:off x="6673984" y="5700083"/>
            <a:ext cx="2286000" cy="760146"/>
          </a:xfrm>
          <a:prstGeom prst="rect">
            <a:avLst/>
          </a:prstGeom>
        </p:spPr>
        <p:txBody>
          <a:bodyPr vert="horz" lIns="0" tIns="0" rIns="0" bIns="0" rtlCol="0" anchor="t" anchorCtr="0">
            <a:normAutofit/>
          </a:bodyPr>
          <a:lstStyle>
            <a:lvl1pPr algn="l" defTabSz="457200" rtl="0" eaLnBrk="1" latinLnBrk="0" hangingPunct="1">
              <a:spcBef>
                <a:spcPct val="0"/>
              </a:spcBef>
              <a:buNone/>
              <a:defRPr sz="3600" b="1" kern="1200" baseline="0">
                <a:solidFill>
                  <a:schemeClr val="tx1"/>
                </a:solidFill>
                <a:latin typeface="Neo Sans Intel Light"/>
                <a:ea typeface="+mj-ea"/>
                <a:cs typeface="+mj-cs"/>
              </a:defRPr>
            </a:lvl1pPr>
          </a:lstStyle>
          <a:p>
            <a:r>
              <a:rPr lang="en-US" dirty="0"/>
              <a:t>GPT Entry</a:t>
            </a:r>
          </a:p>
        </p:txBody>
      </p:sp>
      <p:sp>
        <p:nvSpPr>
          <p:cNvPr id="8" name="Arrow: Right 7"/>
          <p:cNvSpPr/>
          <p:nvPr/>
        </p:nvSpPr>
        <p:spPr>
          <a:xfrm rot="3585225">
            <a:off x="6729651" y="4866246"/>
            <a:ext cx="1574123" cy="325908"/>
          </a:xfrm>
          <a:prstGeom prst="rightArrow">
            <a:avLst>
              <a:gd name="adj1" fmla="val 29289"/>
              <a:gd name="adj2" fmla="val 51841"/>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410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 Partition Table Entry</a:t>
            </a:r>
          </a:p>
        </p:txBody>
      </p:sp>
      <p:sp>
        <p:nvSpPr>
          <p:cNvPr id="3" name="Rectangle 2"/>
          <p:cNvSpPr/>
          <p:nvPr/>
        </p:nvSpPr>
        <p:spPr>
          <a:xfrm>
            <a:off x="1143000" y="6172200"/>
            <a:ext cx="7010400" cy="338554"/>
          </a:xfrm>
          <a:prstGeom prst="rect">
            <a:avLst/>
          </a:prstGeom>
        </p:spPr>
        <p:txBody>
          <a:bodyPr wrap="square">
            <a:spAutoFit/>
          </a:bodyPr>
          <a:lstStyle/>
          <a:p>
            <a:r>
              <a:rPr lang="en-US" sz="1600" dirty="0"/>
              <a:t>Source: </a:t>
            </a:r>
            <a:r>
              <a:rPr lang="en-US" sz="1600" dirty="0">
                <a:hlinkClick r:id="rId2"/>
              </a:rPr>
              <a:t>http://www.datarecovery.institute/guid-partition-table-windows-10/</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897885896"/>
              </p:ext>
            </p:extLst>
          </p:nvPr>
        </p:nvGraphicFramePr>
        <p:xfrm>
          <a:off x="533400" y="1676400"/>
          <a:ext cx="7848600" cy="3352802"/>
        </p:xfrm>
        <a:graphic>
          <a:graphicData uri="http://schemas.openxmlformats.org/drawingml/2006/table">
            <a:tbl>
              <a:tblPr>
                <a:tableStyleId>{5C22544A-7EE6-4342-B048-85BDC9FD1C3A}</a:tableStyleId>
              </a:tblPr>
              <a:tblGrid>
                <a:gridCol w="1227143">
                  <a:extLst>
                    <a:ext uri="{9D8B030D-6E8A-4147-A177-3AD203B41FA5}">
                      <a16:colId xmlns:a16="http://schemas.microsoft.com/office/drawing/2014/main" xmlns="" val="4082161977"/>
                    </a:ext>
                  </a:extLst>
                </a:gridCol>
                <a:gridCol w="1227143">
                  <a:extLst>
                    <a:ext uri="{9D8B030D-6E8A-4147-A177-3AD203B41FA5}">
                      <a16:colId xmlns:a16="http://schemas.microsoft.com/office/drawing/2014/main" xmlns="" val="2027409289"/>
                    </a:ext>
                  </a:extLst>
                </a:gridCol>
                <a:gridCol w="5394314">
                  <a:extLst>
                    <a:ext uri="{9D8B030D-6E8A-4147-A177-3AD203B41FA5}">
                      <a16:colId xmlns:a16="http://schemas.microsoft.com/office/drawing/2014/main" xmlns="" val="2565503775"/>
                    </a:ext>
                  </a:extLst>
                </a:gridCol>
              </a:tblGrid>
              <a:tr h="429296">
                <a:tc>
                  <a:txBody>
                    <a:bodyPr/>
                    <a:lstStyle/>
                    <a:p>
                      <a:pPr algn="ctr" fontAlgn="b"/>
                      <a:r>
                        <a:rPr lang="en-US" sz="1600" b="1" u="none" strike="noStrike" dirty="0">
                          <a:effectLst/>
                        </a:rPr>
                        <a:t>Offset</a:t>
                      </a:r>
                      <a:endParaRPr lang="en-US" sz="1600" b="1" i="0" u="none" strike="noStrike" dirty="0">
                        <a:solidFill>
                          <a:srgbClr val="000000"/>
                        </a:solidFill>
                        <a:effectLst/>
                        <a:latin typeface="Calibri" panose="020F0502020204030204" pitchFamily="34" charset="0"/>
                      </a:endParaRPr>
                    </a:p>
                  </a:txBody>
                  <a:tcPr marL="9525" marR="9525" marT="9525" marB="0" anchor="ctr">
                    <a:solidFill>
                      <a:schemeClr val="bg2"/>
                    </a:solidFill>
                  </a:tcPr>
                </a:tc>
                <a:tc>
                  <a:txBody>
                    <a:bodyPr/>
                    <a:lstStyle/>
                    <a:p>
                      <a:pPr algn="ctr" fontAlgn="b"/>
                      <a:r>
                        <a:rPr lang="en-US" sz="1600" b="1" u="none" strike="noStrike" dirty="0">
                          <a:effectLst/>
                        </a:rPr>
                        <a:t>Length</a:t>
                      </a:r>
                      <a:endParaRPr lang="en-US" sz="1600" b="1" i="0" u="none" strike="noStrike" dirty="0">
                        <a:solidFill>
                          <a:srgbClr val="000000"/>
                        </a:solidFill>
                        <a:effectLst/>
                        <a:latin typeface="Calibri" panose="020F0502020204030204" pitchFamily="34" charset="0"/>
                      </a:endParaRPr>
                    </a:p>
                  </a:txBody>
                  <a:tcPr marL="9525" marR="9525" marT="9525" marB="0" anchor="ctr">
                    <a:solidFill>
                      <a:schemeClr val="bg2"/>
                    </a:solidFill>
                  </a:tcPr>
                </a:tc>
                <a:tc>
                  <a:txBody>
                    <a:bodyPr/>
                    <a:lstStyle/>
                    <a:p>
                      <a:pPr algn="l" fontAlgn="b"/>
                      <a:r>
                        <a:rPr lang="en-US" sz="1600" b="1" u="none" strike="noStrike" dirty="0">
                          <a:effectLst/>
                        </a:rPr>
                        <a:t>Contents</a:t>
                      </a:r>
                      <a:endParaRPr lang="en-US" sz="1600" b="1" i="0" u="none" strike="noStrike" dirty="0">
                        <a:solidFill>
                          <a:srgbClr val="000000"/>
                        </a:solidFill>
                        <a:effectLst/>
                        <a:latin typeface="Calibri" panose="020F0502020204030204" pitchFamily="34" charset="0"/>
                      </a:endParaRPr>
                    </a:p>
                  </a:txBody>
                  <a:tcPr marL="9525" marR="9525" marT="9525" marB="0" anchor="ctr">
                    <a:solidFill>
                      <a:schemeClr val="bg2"/>
                    </a:solidFill>
                  </a:tcPr>
                </a:tc>
                <a:extLst>
                  <a:ext uri="{0D108BD9-81ED-4DB2-BD59-A6C34878D82A}">
                    <a16:rowId xmlns:a16="http://schemas.microsoft.com/office/drawing/2014/main" xmlns="" val="2607948743"/>
                  </a:ext>
                </a:extLst>
              </a:tr>
              <a:tr h="429296">
                <a:tc>
                  <a:txBody>
                    <a:bodyPr/>
                    <a:lstStyle/>
                    <a:p>
                      <a:pPr algn="ctr" fontAlgn="b"/>
                      <a:r>
                        <a:rPr lang="en-US" sz="1600" u="none" strike="noStrike">
                          <a:effectLst/>
                        </a:rPr>
                        <a:t>0 (0x00)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16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Partition type GUID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231872322"/>
                  </a:ext>
                </a:extLst>
              </a:tr>
              <a:tr h="429296">
                <a:tc>
                  <a:txBody>
                    <a:bodyPr/>
                    <a:lstStyle/>
                    <a:p>
                      <a:pPr algn="ctr" fontAlgn="b"/>
                      <a:r>
                        <a:rPr lang="en-US" sz="1600" u="none" strike="noStrike">
                          <a:effectLst/>
                        </a:rPr>
                        <a:t>16 (0x10)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16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Unique partition GUID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109693795"/>
                  </a:ext>
                </a:extLst>
              </a:tr>
              <a:tr h="429296">
                <a:tc>
                  <a:txBody>
                    <a:bodyPr/>
                    <a:lstStyle/>
                    <a:p>
                      <a:pPr algn="ctr" fontAlgn="b"/>
                      <a:r>
                        <a:rPr lang="en-US" sz="1600" u="none" strike="noStrike">
                          <a:effectLst/>
                        </a:rPr>
                        <a:t>32 (0x20)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First LBA (little endian)</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703744789"/>
                  </a:ext>
                </a:extLst>
              </a:tr>
              <a:tr h="429296">
                <a:tc>
                  <a:txBody>
                    <a:bodyPr/>
                    <a:lstStyle/>
                    <a:p>
                      <a:pPr algn="ctr" fontAlgn="b"/>
                      <a:r>
                        <a:rPr lang="en-US" sz="1600" u="none" strike="noStrike">
                          <a:effectLst/>
                        </a:rPr>
                        <a:t>40 (0x28)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Last LBA (inclusive, usually odd)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4118766637"/>
                  </a:ext>
                </a:extLst>
              </a:tr>
              <a:tr h="777026">
                <a:tc>
                  <a:txBody>
                    <a:bodyPr/>
                    <a:lstStyle/>
                    <a:p>
                      <a:pPr algn="ctr" fontAlgn="b"/>
                      <a:r>
                        <a:rPr lang="en-US" sz="1600" u="none" strike="noStrike">
                          <a:effectLst/>
                        </a:rPr>
                        <a:t>48 (0x30)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8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Attribute flags (e.g. bit 60 denotes readonly)</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889872787"/>
                  </a:ext>
                </a:extLst>
              </a:tr>
              <a:tr h="429296">
                <a:tc>
                  <a:txBody>
                    <a:bodyPr/>
                    <a:lstStyle/>
                    <a:p>
                      <a:pPr algn="ctr" fontAlgn="b"/>
                      <a:r>
                        <a:rPr lang="en-US" sz="1600" u="none" strike="noStrike">
                          <a:effectLst/>
                        </a:rPr>
                        <a:t>56 (0x38)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72 bytes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fr-FR" sz="1600" u="none" strike="noStrike" dirty="0">
                          <a:effectLst/>
                        </a:rPr>
                        <a:t>Partition </a:t>
                      </a:r>
                      <a:r>
                        <a:rPr lang="fr-FR" sz="1600" u="none" strike="noStrike" dirty="0" err="1">
                          <a:effectLst/>
                        </a:rPr>
                        <a:t>name</a:t>
                      </a:r>
                      <a:r>
                        <a:rPr lang="fr-FR" sz="1600" u="none" strike="noStrike" dirty="0">
                          <a:effectLst/>
                        </a:rPr>
                        <a:t> (36 UTF16LE code </a:t>
                      </a:r>
                      <a:r>
                        <a:rPr lang="fr-FR" sz="1600" u="none" strike="noStrike" dirty="0" err="1">
                          <a:effectLst/>
                        </a:rPr>
                        <a:t>units</a:t>
                      </a:r>
                      <a:r>
                        <a:rPr lang="fr-FR" sz="1600" u="none" strike="noStrike" dirty="0">
                          <a:effectLst/>
                        </a:rPr>
                        <a:t>)</a:t>
                      </a:r>
                      <a:endParaRPr lang="fr-FR"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922039027"/>
                  </a:ext>
                </a:extLst>
              </a:tr>
            </a:tbl>
          </a:graphicData>
        </a:graphic>
      </p:graphicFrame>
    </p:spTree>
    <p:extLst>
      <p:ext uri="{BB962C8B-B14F-4D97-AF65-F5344CB8AC3E}">
        <p14:creationId xmlns:p14="http://schemas.microsoft.com/office/powerpoint/2010/main" val="25175824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2" y="3681546"/>
            <a:ext cx="8231188" cy="2352782"/>
          </a:xfrm>
        </p:spPr>
        <p:txBody>
          <a:bodyPr/>
          <a:lstStyle/>
          <a:p>
            <a:pPr marL="0"/>
            <a:r>
              <a:rPr lang="en-US" dirty="0">
                <a:latin typeface="Neo Sans Intel" panose="020B0504020202020204" pitchFamily="34" charset="0"/>
              </a:rPr>
              <a:t>Access ESP from Linux, UEFI shell and Windows; find OS boot loaders and GPT</a:t>
            </a:r>
            <a:endParaRPr lang="en-US" dirty="0"/>
          </a:p>
        </p:txBody>
      </p:sp>
      <p:sp>
        <p:nvSpPr>
          <p:cNvPr id="2" name="Title 1"/>
          <p:cNvSpPr>
            <a:spLocks noGrp="1"/>
          </p:cNvSpPr>
          <p:nvPr>
            <p:ph type="title"/>
          </p:nvPr>
        </p:nvSpPr>
        <p:spPr/>
        <p:txBody>
          <a:bodyPr>
            <a:normAutofit/>
          </a:bodyPr>
          <a:lstStyle/>
          <a:p>
            <a:r>
              <a:rPr lang="en-US" b="1" dirty="0">
                <a:solidFill>
                  <a:schemeClr val="tx1"/>
                </a:solidFill>
                <a:latin typeface="Neo Sans Intel" panose="020B0504020202020204" pitchFamily="34" charset="0"/>
              </a:rPr>
              <a:t>Exercise 2.2</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313324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UEFI Bootkits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6197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UEFI Based Windows Boot</a:t>
            </a:r>
          </a:p>
        </p:txBody>
      </p:sp>
      <p:sp>
        <p:nvSpPr>
          <p:cNvPr id="4" name="Rectangle 3"/>
          <p:cNvSpPr/>
          <p:nvPr/>
        </p:nvSpPr>
        <p:spPr>
          <a:xfrm>
            <a:off x="1752600" y="6096000"/>
            <a:ext cx="5943600" cy="369332"/>
          </a:xfrm>
          <a:prstGeom prst="rect">
            <a:avLst/>
          </a:prstGeom>
        </p:spPr>
        <p:txBody>
          <a:bodyPr wrap="square">
            <a:spAutoFit/>
          </a:bodyPr>
          <a:lstStyle/>
          <a:p>
            <a:pPr algn="just"/>
            <a:r>
              <a:rPr lang="en-US" dirty="0"/>
              <a:t>Source: </a:t>
            </a:r>
            <a:r>
              <a:rPr lang="en-US" dirty="0">
                <a:hlinkClick r:id="rId3"/>
              </a:rPr>
              <a:t>Windows Boot Environment</a:t>
            </a:r>
            <a:r>
              <a:rPr lang="en-US" dirty="0"/>
              <a:t> by Murali </a:t>
            </a:r>
            <a:r>
              <a:rPr lang="en-US" dirty="0" err="1"/>
              <a:t>Ravirala</a:t>
            </a:r>
            <a:endParaRPr lang="en-US" dirty="0"/>
          </a:p>
        </p:txBody>
      </p:sp>
      <p:sp>
        <p:nvSpPr>
          <p:cNvPr id="3" name="Rectangle: Rounded Corners 2"/>
          <p:cNvSpPr/>
          <p:nvPr/>
        </p:nvSpPr>
        <p:spPr>
          <a:xfrm>
            <a:off x="1676400" y="1563469"/>
            <a:ext cx="1295400" cy="533400"/>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UEFI Firmware</a:t>
            </a:r>
          </a:p>
        </p:txBody>
      </p:sp>
      <p:sp>
        <p:nvSpPr>
          <p:cNvPr id="7" name="Rectangle: Rounded Corners 6"/>
          <p:cNvSpPr/>
          <p:nvPr/>
        </p:nvSpPr>
        <p:spPr>
          <a:xfrm>
            <a:off x="1676400" y="3234736"/>
            <a:ext cx="1295400" cy="533400"/>
          </a:xfrm>
          <a:prstGeom prst="roundRect">
            <a:avLst/>
          </a:prstGeom>
          <a:solidFill>
            <a:schemeClr val="accent4">
              <a:lumMod val="75000"/>
            </a:scheme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Windows Boot Manager (</a:t>
            </a:r>
            <a:r>
              <a:rPr lang="en-US" sz="1200" dirty="0" err="1">
                <a:solidFill>
                  <a:schemeClr val="tx1"/>
                </a:solidFill>
              </a:rPr>
              <a:t>bootmgfw.efi</a:t>
            </a:r>
            <a:r>
              <a:rPr lang="en-US" sz="1200" dirty="0">
                <a:solidFill>
                  <a:schemeClr val="tx1"/>
                </a:solidFill>
              </a:rPr>
              <a:t>)</a:t>
            </a:r>
          </a:p>
        </p:txBody>
      </p:sp>
      <p:sp>
        <p:nvSpPr>
          <p:cNvPr id="10" name="Rectangle: Rounded Corners 9"/>
          <p:cNvSpPr/>
          <p:nvPr/>
        </p:nvSpPr>
        <p:spPr>
          <a:xfrm>
            <a:off x="1676400" y="2358436"/>
            <a:ext cx="1295400" cy="533400"/>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UEFI Boot Manager</a:t>
            </a:r>
          </a:p>
        </p:txBody>
      </p:sp>
      <p:sp>
        <p:nvSpPr>
          <p:cNvPr id="11" name="Rectangle: Rounded Corners 10"/>
          <p:cNvSpPr/>
          <p:nvPr/>
        </p:nvSpPr>
        <p:spPr>
          <a:xfrm>
            <a:off x="1676400" y="4058763"/>
            <a:ext cx="1295400" cy="533400"/>
          </a:xfrm>
          <a:prstGeom prst="roundRect">
            <a:avLst/>
          </a:prstGeom>
          <a:solidFill>
            <a:schemeClr val="accent4">
              <a:lumMod val="75000"/>
            </a:schemeClr>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Windows OS Loader (</a:t>
            </a:r>
            <a:r>
              <a:rPr lang="en-US" sz="1200" dirty="0" err="1">
                <a:solidFill>
                  <a:schemeClr val="tx1"/>
                </a:solidFill>
              </a:rPr>
              <a:t>winload.efi</a:t>
            </a:r>
            <a:r>
              <a:rPr lang="en-US" sz="1200" dirty="0">
                <a:solidFill>
                  <a:schemeClr val="tx1"/>
                </a:solidFill>
              </a:rPr>
              <a:t>)</a:t>
            </a:r>
          </a:p>
        </p:txBody>
      </p:sp>
      <p:sp>
        <p:nvSpPr>
          <p:cNvPr id="12" name="Rectangle: Rounded Corners 11"/>
          <p:cNvSpPr/>
          <p:nvPr/>
        </p:nvSpPr>
        <p:spPr>
          <a:xfrm>
            <a:off x="1685198" y="4889263"/>
            <a:ext cx="1286602" cy="533400"/>
          </a:xfrm>
          <a:prstGeom prst="roundRect">
            <a:avLst/>
          </a:prstGeom>
          <a:solidFill>
            <a:srgbClr val="FF7C8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Kernel</a:t>
            </a:r>
          </a:p>
          <a:p>
            <a:pPr algn="ctr"/>
            <a:r>
              <a:rPr lang="en-US" sz="1200" dirty="0">
                <a:solidFill>
                  <a:schemeClr val="tx1"/>
                </a:solidFill>
              </a:rPr>
              <a:t>(ntoskrnl.exe)</a:t>
            </a:r>
          </a:p>
        </p:txBody>
      </p:sp>
      <p:sp>
        <p:nvSpPr>
          <p:cNvPr id="6" name="Rectangle 5"/>
          <p:cNvSpPr/>
          <p:nvPr/>
        </p:nvSpPr>
        <p:spPr>
          <a:xfrm>
            <a:off x="3377184" y="1566650"/>
            <a:ext cx="4724400" cy="56695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Performs CPU and Chipset initialization, load drivers, etc. </a:t>
            </a:r>
          </a:p>
        </p:txBody>
      </p:sp>
      <p:sp>
        <p:nvSpPr>
          <p:cNvPr id="15" name="Rectangle 14"/>
          <p:cNvSpPr/>
          <p:nvPr/>
        </p:nvSpPr>
        <p:spPr>
          <a:xfrm>
            <a:off x="3352800" y="2380565"/>
            <a:ext cx="4724400" cy="56695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Loads UEFI device drivers (based on NVRAM </a:t>
            </a:r>
            <a:r>
              <a:rPr lang="en-US" sz="1400" dirty="0" err="1">
                <a:solidFill>
                  <a:schemeClr val="tx1"/>
                </a:solidFill>
              </a:rPr>
              <a:t>DriverXxx</a:t>
            </a:r>
            <a:r>
              <a:rPr lang="en-US" sz="1400" dirty="0">
                <a:solidFill>
                  <a:schemeClr val="tx1"/>
                </a:solidFill>
              </a:rPr>
              <a:t> variable), loads boot application </a:t>
            </a:r>
          </a:p>
        </p:txBody>
      </p:sp>
      <p:sp>
        <p:nvSpPr>
          <p:cNvPr id="16" name="Rectangle 15"/>
          <p:cNvSpPr/>
          <p:nvPr/>
        </p:nvSpPr>
        <p:spPr>
          <a:xfrm>
            <a:off x="3352800" y="3243050"/>
            <a:ext cx="4724400" cy="56695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Load Windows OS loader selected by user</a:t>
            </a:r>
          </a:p>
        </p:txBody>
      </p:sp>
      <p:sp>
        <p:nvSpPr>
          <p:cNvPr id="17" name="Rectangle 16"/>
          <p:cNvSpPr/>
          <p:nvPr/>
        </p:nvSpPr>
        <p:spPr>
          <a:xfrm>
            <a:off x="3361944" y="4038600"/>
            <a:ext cx="4724400" cy="56695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Loads the Windows OS, calls </a:t>
            </a:r>
            <a:r>
              <a:rPr lang="en-US" sz="1400" dirty="0" err="1">
                <a:solidFill>
                  <a:schemeClr val="tx1"/>
                </a:solidFill>
              </a:rPr>
              <a:t>ExitBootServices</a:t>
            </a:r>
            <a:r>
              <a:rPr lang="en-US" sz="1400" dirty="0">
                <a:solidFill>
                  <a:schemeClr val="tx1"/>
                </a:solidFill>
              </a:rPr>
              <a:t>()</a:t>
            </a:r>
          </a:p>
        </p:txBody>
      </p:sp>
      <p:sp>
        <p:nvSpPr>
          <p:cNvPr id="13" name="Arrow: Right 12"/>
          <p:cNvSpPr/>
          <p:nvPr/>
        </p:nvSpPr>
        <p:spPr>
          <a:xfrm rot="5400000">
            <a:off x="2248044" y="2138362"/>
            <a:ext cx="228600" cy="17304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p:cNvSpPr/>
          <p:nvPr/>
        </p:nvSpPr>
        <p:spPr>
          <a:xfrm rot="5400000">
            <a:off x="2261615" y="2980356"/>
            <a:ext cx="228600" cy="17304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p:cNvSpPr/>
          <p:nvPr/>
        </p:nvSpPr>
        <p:spPr>
          <a:xfrm rot="5400000">
            <a:off x="2270759" y="3828015"/>
            <a:ext cx="228600" cy="17304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row: Right 21"/>
          <p:cNvSpPr/>
          <p:nvPr/>
        </p:nvSpPr>
        <p:spPr>
          <a:xfrm rot="5400000">
            <a:off x="2261615" y="4649864"/>
            <a:ext cx="228600" cy="17304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562100" y="2267966"/>
            <a:ext cx="6743700" cy="1600200"/>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rgbClr val="FF0000"/>
                </a:solidFill>
              </a:ln>
            </a:endParaRPr>
          </a:p>
        </p:txBody>
      </p:sp>
    </p:spTree>
    <p:extLst>
      <p:ext uri="{BB962C8B-B14F-4D97-AF65-F5344CB8AC3E}">
        <p14:creationId xmlns:p14="http://schemas.microsoft.com/office/powerpoint/2010/main" val="334915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UEFI Bootkits</a:t>
            </a:r>
          </a:p>
        </p:txBody>
      </p:sp>
      <p:sp>
        <p:nvSpPr>
          <p:cNvPr id="5" name="Content Placeholder 2"/>
          <p:cNvSpPr>
            <a:spLocks noGrp="1"/>
          </p:cNvSpPr>
          <p:nvPr>
            <p:ph idx="4294967295"/>
          </p:nvPr>
        </p:nvSpPr>
        <p:spPr>
          <a:xfrm>
            <a:off x="381000" y="1600200"/>
            <a:ext cx="8763000" cy="4648200"/>
          </a:xfrm>
        </p:spPr>
        <p:txBody>
          <a:bodyPr anchor="ctr">
            <a:normAutofit fontScale="92500" lnSpcReduction="20000"/>
          </a:bodyPr>
          <a:lstStyle/>
          <a:p>
            <a:pPr marL="342900" indent="-342900">
              <a:buFont typeface="Arial" panose="020B0604020202020204" pitchFamily="34" charset="0"/>
              <a:buChar char="•"/>
            </a:pPr>
            <a:r>
              <a:rPr lang="en-US" b="1" dirty="0">
                <a:latin typeface="+mj-lt"/>
                <a:cs typeface="Aharoni" pitchFamily="2" charset="-79"/>
              </a:rPr>
              <a:t>Replacing Windows Boot Manager</a:t>
            </a:r>
          </a:p>
          <a:p>
            <a:pPr marL="342900" lvl="2" indent="0">
              <a:buNone/>
            </a:pPr>
            <a:r>
              <a:rPr lang="en-US" b="0" dirty="0">
                <a:latin typeface="+mj-lt"/>
                <a:cs typeface="Aharoni" pitchFamily="2" charset="-79"/>
              </a:rPr>
              <a:t>EFI System Partition (ESP) on Fixed Drive</a:t>
            </a:r>
          </a:p>
          <a:p>
            <a:pPr marL="342900" lvl="2" indent="0">
              <a:buNone/>
            </a:pPr>
            <a:r>
              <a:rPr lang="en-US" b="0" dirty="0">
                <a:latin typeface="Courier New" panose="02070309020205020404" pitchFamily="49" charset="0"/>
                <a:cs typeface="Courier New" panose="02070309020205020404" pitchFamily="49" charset="0"/>
              </a:rPr>
              <a:t>ESP\EFI\Microsoft\Boot\bootmgfw.efi</a:t>
            </a:r>
          </a:p>
          <a:p>
            <a:pPr marL="342900" lvl="2" indent="0">
              <a:buNone/>
            </a:pPr>
            <a:r>
              <a:rPr lang="en-US" sz="2000" b="0" i="1" dirty="0">
                <a:latin typeface="+mj-lt"/>
              </a:rPr>
              <a:t>UEFI technology: say hello to the Windows 8 </a:t>
            </a:r>
            <a:r>
              <a:rPr lang="en-US" sz="2000" b="0" i="1" dirty="0" err="1">
                <a:latin typeface="+mj-lt"/>
              </a:rPr>
              <a:t>bootkit</a:t>
            </a:r>
            <a:r>
              <a:rPr lang="en-US" sz="2000" b="0" i="1" dirty="0">
                <a:latin typeface="+mj-lt"/>
              </a:rPr>
              <a:t>!</a:t>
            </a:r>
            <a:r>
              <a:rPr lang="en-US" sz="2000" b="0" dirty="0">
                <a:latin typeface="+mj-lt"/>
              </a:rPr>
              <a:t> by ITSEC</a:t>
            </a:r>
            <a:endParaRPr lang="en-US" sz="2000" b="0" dirty="0">
              <a:latin typeface="+mj-lt"/>
              <a:cs typeface="Aharoni" pitchFamily="2" charset="-79"/>
            </a:endParaRPr>
          </a:p>
          <a:p>
            <a:pPr marL="342900" indent="-342900">
              <a:spcBef>
                <a:spcPts val="1800"/>
              </a:spcBef>
              <a:buFont typeface="Arial" panose="020B0604020202020204" pitchFamily="34" charset="0"/>
              <a:buChar char="•"/>
            </a:pPr>
            <a:r>
              <a:rPr lang="en-US" b="1" dirty="0">
                <a:latin typeface="+mj-lt"/>
                <a:cs typeface="Aharoni" pitchFamily="2" charset="-79"/>
              </a:rPr>
              <a:t>Replacing Fallback Boot Loader</a:t>
            </a:r>
          </a:p>
          <a:p>
            <a:pPr marL="342900" lvl="2" indent="0">
              <a:buNone/>
            </a:pPr>
            <a:r>
              <a:rPr lang="en-US" b="0" dirty="0">
                <a:latin typeface="Courier New" panose="02070309020205020404" pitchFamily="49" charset="0"/>
                <a:cs typeface="Courier New" panose="02070309020205020404" pitchFamily="49" charset="0"/>
              </a:rPr>
              <a:t>ESP\EFI\Boot\bootx64.efi</a:t>
            </a:r>
          </a:p>
          <a:p>
            <a:pPr marL="342900" lvl="2" indent="0">
              <a:buNone/>
            </a:pPr>
            <a:r>
              <a:rPr lang="en-US" sz="2000" b="0" i="1" dirty="0" err="1">
                <a:latin typeface="+mj-lt"/>
              </a:rPr>
              <a:t>Dreamboot</a:t>
            </a:r>
            <a:r>
              <a:rPr lang="en-US" sz="2000" b="0" dirty="0">
                <a:latin typeface="+mj-lt"/>
              </a:rPr>
              <a:t> by </a:t>
            </a:r>
            <a:r>
              <a:rPr lang="en-US" sz="2000" b="0" dirty="0" err="1">
                <a:latin typeface="+mj-lt"/>
              </a:rPr>
              <a:t>Sébastien</a:t>
            </a:r>
            <a:r>
              <a:rPr lang="en-US" sz="2000" b="0" dirty="0">
                <a:latin typeface="+mj-lt"/>
              </a:rPr>
              <a:t> </a:t>
            </a:r>
            <a:r>
              <a:rPr lang="en-US" sz="2000" b="0" dirty="0" err="1">
                <a:latin typeface="+mj-lt"/>
              </a:rPr>
              <a:t>Kaczmarek</a:t>
            </a:r>
            <a:r>
              <a:rPr lang="en-US" sz="2000" b="0" dirty="0">
                <a:latin typeface="+mj-lt"/>
              </a:rPr>
              <a:t>, QUARKSLAB</a:t>
            </a:r>
            <a:endParaRPr lang="en-US" sz="2000" dirty="0">
              <a:latin typeface="+mj-lt"/>
              <a:cs typeface="Aharoni" pitchFamily="2" charset="-79"/>
            </a:endParaRPr>
          </a:p>
          <a:p>
            <a:pPr marL="342900" indent="-342900">
              <a:spcBef>
                <a:spcPts val="1800"/>
              </a:spcBef>
              <a:buFont typeface="Arial" panose="020B0604020202020204" pitchFamily="34" charset="0"/>
              <a:buChar char="•"/>
            </a:pPr>
            <a:r>
              <a:rPr lang="en-US" b="1" dirty="0">
                <a:latin typeface="+mj-lt"/>
                <a:cs typeface="Aharoni" pitchFamily="2" charset="-79"/>
              </a:rPr>
              <a:t>Adding New Boot Loader (</a:t>
            </a:r>
            <a:r>
              <a:rPr lang="en-US" b="1" dirty="0" err="1">
                <a:latin typeface="+mj-lt"/>
                <a:cs typeface="Aharoni" pitchFamily="2" charset="-79"/>
              </a:rPr>
              <a:t>bootkit.efi</a:t>
            </a:r>
            <a:r>
              <a:rPr lang="en-US" b="1" dirty="0">
                <a:latin typeface="+mj-lt"/>
                <a:cs typeface="Aharoni" pitchFamily="2" charset="-79"/>
              </a:rPr>
              <a:t>)</a:t>
            </a:r>
          </a:p>
          <a:p>
            <a:pPr lvl="1" indent="0">
              <a:buNone/>
            </a:pPr>
            <a:r>
              <a:rPr lang="en-US" dirty="0">
                <a:cs typeface="Aharoni" pitchFamily="2" charset="-79"/>
              </a:rPr>
              <a:t>Modified </a:t>
            </a:r>
            <a:r>
              <a:rPr lang="en-US" dirty="0" err="1">
                <a:latin typeface="Courier New" panose="02070309020205020404" pitchFamily="49" charset="0"/>
                <a:cs typeface="Courier New" panose="02070309020205020404" pitchFamily="49" charset="0"/>
              </a:rPr>
              <a:t>BootOrder</a:t>
            </a:r>
            <a:r>
              <a:rPr lang="en-US" dirty="0">
                <a:latin typeface="Courier New" panose="02070309020205020404" pitchFamily="49" charset="0"/>
                <a:cs typeface="Courier New" panose="02070309020205020404" pitchFamily="49" charset="0"/>
              </a:rPr>
              <a:t> / Boot####</a:t>
            </a:r>
            <a:r>
              <a:rPr lang="en-US" dirty="0">
                <a:cs typeface="Aharoni" pitchFamily="2" charset="-79"/>
              </a:rPr>
              <a:t> EFI variables</a:t>
            </a:r>
          </a:p>
          <a:p>
            <a:pPr marL="342900" indent="-342900">
              <a:spcBef>
                <a:spcPts val="1800"/>
              </a:spcBef>
              <a:buFont typeface="Arial" panose="020B0604020202020204" pitchFamily="34" charset="0"/>
              <a:buChar char="•"/>
            </a:pPr>
            <a:r>
              <a:rPr lang="en-US" b="1" dirty="0">
                <a:latin typeface="+mj-lt"/>
                <a:cs typeface="Aharoni" pitchFamily="2" charset="-79"/>
              </a:rPr>
              <a:t>Adding/Replacing DXE Driver</a:t>
            </a:r>
          </a:p>
          <a:p>
            <a:pPr lvl="2">
              <a:buNone/>
            </a:pPr>
            <a:r>
              <a:rPr lang="en-US" dirty="0">
                <a:latin typeface="+mj-lt"/>
                <a:cs typeface="Aharoni" pitchFamily="2" charset="-79"/>
              </a:rPr>
              <a:t>Stored on Fixed Drive</a:t>
            </a:r>
          </a:p>
          <a:p>
            <a:pPr lvl="2">
              <a:buNone/>
            </a:pPr>
            <a:r>
              <a:rPr lang="en-US" dirty="0">
                <a:latin typeface="+mj-lt"/>
                <a:cs typeface="Aharoni" pitchFamily="2" charset="-79"/>
              </a:rPr>
              <a:t>Not embedded in Firmware Volume (FV) in ROM</a:t>
            </a:r>
          </a:p>
          <a:p>
            <a:pPr lvl="2">
              <a:buNone/>
            </a:pPr>
            <a:r>
              <a:rPr lang="en-US" dirty="0">
                <a:latin typeface="+mj-lt"/>
                <a:cs typeface="Aharoni" pitchFamily="2" charset="-79"/>
              </a:rPr>
              <a:t>Modified </a:t>
            </a:r>
            <a:r>
              <a:rPr lang="en-US" dirty="0" err="1">
                <a:latin typeface="Courier New" panose="02070309020205020404" pitchFamily="49" charset="0"/>
                <a:cs typeface="Courier New" panose="02070309020205020404" pitchFamily="49" charset="0"/>
              </a:rPr>
              <a:t>DriverOrder</a:t>
            </a:r>
            <a:r>
              <a:rPr lang="en-US" dirty="0">
                <a:latin typeface="Courier New" panose="02070309020205020404" pitchFamily="49" charset="0"/>
                <a:cs typeface="Courier New" panose="02070309020205020404" pitchFamily="49" charset="0"/>
              </a:rPr>
              <a:t> / Driver####</a:t>
            </a:r>
            <a:r>
              <a:rPr lang="en-US" dirty="0">
                <a:latin typeface="+mj-lt"/>
                <a:cs typeface="Aharoni" pitchFamily="2" charset="-79"/>
              </a:rPr>
              <a:t> EFI variables</a:t>
            </a:r>
          </a:p>
        </p:txBody>
      </p:sp>
    </p:spTree>
    <p:extLst>
      <p:ext uri="{BB962C8B-B14F-4D97-AF65-F5344CB8AC3E}">
        <p14:creationId xmlns:p14="http://schemas.microsoft.com/office/powerpoint/2010/main" val="283694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Bypass Software Security - VMM</a:t>
            </a:r>
          </a:p>
        </p:txBody>
      </p:sp>
      <p:pic>
        <p:nvPicPr>
          <p:cNvPr id="6" name="Picture 5"/>
          <p:cNvPicPr>
            <a:picLocks noChangeAspect="1"/>
          </p:cNvPicPr>
          <p:nvPr/>
        </p:nvPicPr>
        <p:blipFill>
          <a:blip r:embed="rId2"/>
          <a:stretch>
            <a:fillRect/>
          </a:stretch>
        </p:blipFill>
        <p:spPr>
          <a:xfrm>
            <a:off x="0" y="955010"/>
            <a:ext cx="9144000" cy="5140990"/>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12</a:t>
            </a:fld>
            <a:endParaRPr lang="en-US" dirty="0"/>
          </a:p>
        </p:txBody>
      </p:sp>
      <p:sp>
        <p:nvSpPr>
          <p:cNvPr id="7" name="TextBox 6"/>
          <p:cNvSpPr txBox="1"/>
          <p:nvPr/>
        </p:nvSpPr>
        <p:spPr>
          <a:xfrm>
            <a:off x="2133600" y="6276201"/>
            <a:ext cx="4876800" cy="276999"/>
          </a:xfrm>
          <a:prstGeom prst="rect">
            <a:avLst/>
          </a:prstGeom>
          <a:noFill/>
        </p:spPr>
        <p:txBody>
          <a:bodyPr wrap="square" rtlCol="0">
            <a:spAutoFit/>
          </a:bodyPr>
          <a:lstStyle/>
          <a:p>
            <a:pPr algn="ctr"/>
            <a:r>
              <a:rPr lang="en-US" sz="1200" dirty="0">
                <a:solidFill>
                  <a:schemeClr val="tx2"/>
                </a:solidFill>
                <a:latin typeface="Neo Sans Intel"/>
                <a:cs typeface="Neo Sans Intel"/>
              </a:rPr>
              <a:t>Source: Attacking Hypervisors via Firmware and Hardware</a:t>
            </a:r>
          </a:p>
        </p:txBody>
      </p:sp>
    </p:spTree>
    <p:extLst>
      <p:ext uri="{BB962C8B-B14F-4D97-AF65-F5344CB8AC3E}">
        <p14:creationId xmlns:p14="http://schemas.microsoft.com/office/powerpoint/2010/main" val="17202855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UEFI Bootkits</a:t>
            </a:r>
          </a:p>
        </p:txBody>
      </p:sp>
      <p:sp>
        <p:nvSpPr>
          <p:cNvPr id="5" name="Content Placeholder 2"/>
          <p:cNvSpPr>
            <a:spLocks noGrp="1"/>
          </p:cNvSpPr>
          <p:nvPr>
            <p:ph idx="4294967295"/>
          </p:nvPr>
        </p:nvSpPr>
        <p:spPr>
          <a:xfrm>
            <a:off x="381000" y="1600200"/>
            <a:ext cx="8763000" cy="4648200"/>
          </a:xfrm>
        </p:spPr>
        <p:txBody>
          <a:bodyPr anchor="ctr">
            <a:normAutofit/>
          </a:bodyPr>
          <a:lstStyle/>
          <a:p>
            <a:pPr marL="342900" indent="-342900">
              <a:buFont typeface="Arial" panose="020B0604020202020204" pitchFamily="34" charset="0"/>
              <a:buChar char="•"/>
            </a:pPr>
            <a:r>
              <a:rPr lang="en-US" sz="2400" b="1" dirty="0">
                <a:latin typeface="+mj-lt"/>
                <a:cs typeface="Courier New" panose="02070309020205020404" pitchFamily="49" charset="0"/>
              </a:rPr>
              <a:t>Patching UEFI “Option ROM”</a:t>
            </a:r>
          </a:p>
          <a:p>
            <a:pPr marL="342900" lvl="2" indent="0">
              <a:buNone/>
            </a:pPr>
            <a:r>
              <a:rPr lang="en-US" dirty="0">
                <a:latin typeface="+mj-lt"/>
                <a:cs typeface="Courier New" panose="02070309020205020404" pitchFamily="49" charset="0"/>
              </a:rPr>
              <a:t>UEFI DXE Driver in Add-On Card (Network, Storage..)</a:t>
            </a:r>
          </a:p>
          <a:p>
            <a:pPr marL="342900" lvl="2" indent="0">
              <a:buNone/>
            </a:pPr>
            <a:r>
              <a:rPr lang="en-US" dirty="0">
                <a:latin typeface="+mj-lt"/>
                <a:cs typeface="Courier New" panose="02070309020205020404" pitchFamily="49" charset="0"/>
              </a:rPr>
              <a:t>Non-Embedded in FV in ROM</a:t>
            </a:r>
          </a:p>
          <a:p>
            <a:pPr marL="342900" lvl="2" indent="0">
              <a:buNone/>
            </a:pPr>
            <a:r>
              <a:rPr lang="en-US" sz="2000" i="1" dirty="0">
                <a:latin typeface="+mj-lt"/>
                <a:cs typeface="Courier New" panose="02070309020205020404" pitchFamily="49" charset="0"/>
              </a:rPr>
              <a:t>Mac EFI Rootkits</a:t>
            </a:r>
            <a:r>
              <a:rPr lang="en-US" sz="2000" dirty="0">
                <a:latin typeface="+mj-lt"/>
                <a:cs typeface="Courier New" panose="02070309020205020404" pitchFamily="49" charset="0"/>
              </a:rPr>
              <a:t> by @snare, Black Hat USA 2012</a:t>
            </a:r>
          </a:p>
          <a:p>
            <a:pPr marL="342900" lvl="2" indent="0">
              <a:buNone/>
            </a:pPr>
            <a:r>
              <a:rPr lang="en-US" sz="2000" i="1" dirty="0" err="1">
                <a:latin typeface="+mj-lt"/>
                <a:cs typeface="Courier New" panose="02070309020205020404" pitchFamily="49" charset="0"/>
              </a:rPr>
              <a:t>Thunderstrike</a:t>
            </a:r>
            <a:r>
              <a:rPr lang="en-US" sz="2000" dirty="0">
                <a:latin typeface="+mj-lt"/>
                <a:cs typeface="Courier New" panose="02070309020205020404" pitchFamily="49" charset="0"/>
              </a:rPr>
              <a:t> Mac EFI Rootkit by Trammell Hudson</a:t>
            </a:r>
          </a:p>
          <a:p>
            <a:pPr marL="342900" indent="-342900">
              <a:buFont typeface="Arial" panose="020B0604020202020204" pitchFamily="34" charset="0"/>
              <a:buChar char="•"/>
            </a:pPr>
            <a:r>
              <a:rPr lang="en-US" sz="2400" b="1" dirty="0">
                <a:latin typeface="+mj-lt"/>
                <a:cs typeface="Aharoni" pitchFamily="2" charset="-79"/>
              </a:rPr>
              <a:t>Replacing OS Loaders (</a:t>
            </a:r>
            <a:r>
              <a:rPr lang="en-US" sz="2400" b="1" dirty="0" err="1">
                <a:latin typeface="+mj-lt"/>
                <a:cs typeface="Aharoni" pitchFamily="2" charset="-79"/>
              </a:rPr>
              <a:t>winload.efi</a:t>
            </a:r>
            <a:r>
              <a:rPr lang="en-US" sz="2400" b="1" dirty="0">
                <a:latin typeface="+mj-lt"/>
                <a:cs typeface="Aharoni" pitchFamily="2" charset="-79"/>
              </a:rPr>
              <a:t>, </a:t>
            </a:r>
            <a:r>
              <a:rPr lang="en-US" sz="2400" b="1" dirty="0" err="1">
                <a:latin typeface="+mj-lt"/>
                <a:cs typeface="Aharoni" pitchFamily="2" charset="-79"/>
              </a:rPr>
              <a:t>winresume.efi</a:t>
            </a:r>
            <a:r>
              <a:rPr lang="en-US" sz="2400" b="1" dirty="0">
                <a:latin typeface="+mj-lt"/>
                <a:cs typeface="Aharoni" pitchFamily="2" charset="-79"/>
              </a:rPr>
              <a:t>)</a:t>
            </a:r>
            <a:endParaRPr lang="en-US" dirty="0">
              <a:latin typeface="+mj-lt"/>
              <a:cs typeface="Courier New" panose="02070309020205020404" pitchFamily="49" charset="0"/>
            </a:endParaRPr>
          </a:p>
          <a:p>
            <a:pPr marL="342900" indent="-342900">
              <a:buFont typeface="Arial" panose="020B0604020202020204" pitchFamily="34" charset="0"/>
              <a:buChar char="•"/>
            </a:pPr>
            <a:r>
              <a:rPr lang="en-US" sz="2400" b="1" dirty="0">
                <a:latin typeface="+mj-lt"/>
                <a:cs typeface="Aharoni" pitchFamily="2" charset="-79"/>
              </a:rPr>
              <a:t>Patching GUID Partition Table (GPT)</a:t>
            </a:r>
            <a:endParaRPr lang="en-US" b="1" dirty="0">
              <a:latin typeface="+mj-lt"/>
              <a:cs typeface="Courier New" panose="02070309020205020404" pitchFamily="49" charset="0"/>
            </a:endParaRPr>
          </a:p>
        </p:txBody>
      </p:sp>
    </p:spTree>
    <p:extLst>
      <p:ext uri="{BB962C8B-B14F-4D97-AF65-F5344CB8AC3E}">
        <p14:creationId xmlns:p14="http://schemas.microsoft.com/office/powerpoint/2010/main" val="30530955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Boot Loaders</a:t>
            </a:r>
          </a:p>
        </p:txBody>
      </p:sp>
      <p:grpSp>
        <p:nvGrpSpPr>
          <p:cNvPr id="4" name="Group 3"/>
          <p:cNvGrpSpPr/>
          <p:nvPr/>
        </p:nvGrpSpPr>
        <p:grpSpPr>
          <a:xfrm>
            <a:off x="1981200" y="1143000"/>
            <a:ext cx="6553200" cy="5105400"/>
            <a:chOff x="1981200" y="1143000"/>
            <a:chExt cx="6553200" cy="5105400"/>
          </a:xfrm>
        </p:grpSpPr>
        <p:sp>
          <p:nvSpPr>
            <p:cNvPr id="10" name="AutoShape 62"/>
            <p:cNvSpPr>
              <a:spLocks noChangeArrowheads="1"/>
            </p:cNvSpPr>
            <p:nvPr/>
          </p:nvSpPr>
          <p:spPr bwMode="auto">
            <a:xfrm>
              <a:off x="1981200" y="5638800"/>
              <a:ext cx="5105400" cy="609600"/>
            </a:xfrm>
            <a:prstGeom prst="roundRect">
              <a:avLst>
                <a:gd name="adj" fmla="val 20132"/>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t" anchorCtr="0"/>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Hardware</a:t>
              </a:r>
            </a:p>
          </p:txBody>
        </p:sp>
        <p:sp>
          <p:nvSpPr>
            <p:cNvPr id="11" name="AutoShape 62"/>
            <p:cNvSpPr>
              <a:spLocks noChangeArrowheads="1"/>
            </p:cNvSpPr>
            <p:nvPr/>
          </p:nvSpPr>
          <p:spPr bwMode="auto">
            <a:xfrm>
              <a:off x="2209800" y="5867400"/>
              <a:ext cx="91440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I/O</a:t>
              </a:r>
            </a:p>
          </p:txBody>
        </p:sp>
        <p:sp>
          <p:nvSpPr>
            <p:cNvPr id="12" name="AutoShape 62"/>
            <p:cNvSpPr>
              <a:spLocks noChangeArrowheads="1"/>
            </p:cNvSpPr>
            <p:nvPr/>
          </p:nvSpPr>
          <p:spPr bwMode="auto">
            <a:xfrm>
              <a:off x="3322320" y="5867401"/>
              <a:ext cx="102108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Memory</a:t>
              </a:r>
            </a:p>
          </p:txBody>
        </p:sp>
        <p:sp>
          <p:nvSpPr>
            <p:cNvPr id="13" name="AutoShape 62"/>
            <p:cNvSpPr>
              <a:spLocks noChangeArrowheads="1"/>
            </p:cNvSpPr>
            <p:nvPr/>
          </p:nvSpPr>
          <p:spPr bwMode="auto">
            <a:xfrm>
              <a:off x="4541520" y="58674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Network</a:t>
              </a:r>
            </a:p>
          </p:txBody>
        </p:sp>
        <p:sp>
          <p:nvSpPr>
            <p:cNvPr id="14" name="AutoShape 62"/>
            <p:cNvSpPr>
              <a:spLocks noChangeArrowheads="1"/>
            </p:cNvSpPr>
            <p:nvPr/>
          </p:nvSpPr>
          <p:spPr bwMode="auto">
            <a:xfrm>
              <a:off x="5760720" y="58674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Graphics</a:t>
              </a:r>
            </a:p>
          </p:txBody>
        </p:sp>
        <p:sp>
          <p:nvSpPr>
            <p:cNvPr id="18" name="AutoShape 62"/>
            <p:cNvSpPr>
              <a:spLocks noChangeArrowheads="1"/>
            </p:cNvSpPr>
            <p:nvPr/>
          </p:nvSpPr>
          <p:spPr bwMode="auto">
            <a:xfrm>
              <a:off x="1981200" y="44736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DXE Core / Dispatcher</a:t>
              </a:r>
            </a:p>
          </p:txBody>
        </p:sp>
        <p:sp>
          <p:nvSpPr>
            <p:cNvPr id="47" name="AutoShape 62"/>
            <p:cNvSpPr>
              <a:spLocks noChangeArrowheads="1"/>
            </p:cNvSpPr>
            <p:nvPr/>
          </p:nvSpPr>
          <p:spPr bwMode="auto">
            <a:xfrm>
              <a:off x="1981200" y="2286000"/>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OS Loaders</a:t>
              </a:r>
            </a:p>
          </p:txBody>
        </p:sp>
        <p:sp>
          <p:nvSpPr>
            <p:cNvPr id="26" name="AutoShape 62"/>
            <p:cNvSpPr>
              <a:spLocks noChangeArrowheads="1"/>
            </p:cNvSpPr>
            <p:nvPr/>
          </p:nvSpPr>
          <p:spPr bwMode="auto">
            <a:xfrm>
              <a:off x="1981200" y="50070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System Firmware (SEC/PEI)</a:t>
              </a:r>
            </a:p>
          </p:txBody>
        </p:sp>
        <p:sp>
          <p:nvSpPr>
            <p:cNvPr id="28" name="AutoShape 62"/>
            <p:cNvSpPr>
              <a:spLocks noChangeArrowheads="1"/>
            </p:cNvSpPr>
            <p:nvPr/>
          </p:nvSpPr>
          <p:spPr bwMode="auto">
            <a:xfrm>
              <a:off x="5943600" y="2971800"/>
              <a:ext cx="1143000" cy="1219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 Loader</a:t>
              </a:r>
            </a:p>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Bootx64.efi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Bootmgfw.efi</a:t>
              </a:r>
            </a:p>
          </p:txBody>
        </p:sp>
        <p:sp>
          <p:nvSpPr>
            <p:cNvPr id="43" name="AutoShape 62"/>
            <p:cNvSpPr>
              <a:spLocks noChangeArrowheads="1"/>
            </p:cNvSpPr>
            <p:nvPr/>
          </p:nvSpPr>
          <p:spPr bwMode="auto">
            <a:xfrm>
              <a:off x="5943600" y="2971800"/>
              <a:ext cx="1143000" cy="12192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60" name="AutoShape 62"/>
            <p:cNvSpPr>
              <a:spLocks noChangeArrowheads="1"/>
            </p:cNvSpPr>
            <p:nvPr/>
          </p:nvSpPr>
          <p:spPr bwMode="auto">
            <a:xfrm>
              <a:off x="1981200" y="1644732"/>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OS Kernel / Drivers</a:t>
              </a:r>
            </a:p>
          </p:txBody>
        </p:sp>
        <p:sp>
          <p:nvSpPr>
            <p:cNvPr id="67" name="AutoShape 62"/>
            <p:cNvSpPr>
              <a:spLocks noChangeArrowheads="1"/>
            </p:cNvSpPr>
            <p:nvPr/>
          </p:nvSpPr>
          <p:spPr bwMode="auto">
            <a:xfrm>
              <a:off x="3429000" y="1143000"/>
              <a:ext cx="2286000" cy="381000"/>
            </a:xfrm>
            <a:prstGeom prst="roundRect">
              <a:avLst>
                <a:gd name="adj" fmla="val 20128"/>
              </a:avLst>
            </a:prstGeom>
            <a:solidFill>
              <a:srgbClr val="FF0000"/>
            </a:soli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Malware</a:t>
              </a:r>
            </a:p>
          </p:txBody>
        </p:sp>
        <p:sp>
          <p:nvSpPr>
            <p:cNvPr id="35" name="AutoShape 62"/>
            <p:cNvSpPr>
              <a:spLocks noChangeArrowheads="1"/>
            </p:cNvSpPr>
            <p:nvPr/>
          </p:nvSpPr>
          <p:spPr bwMode="auto">
            <a:xfrm>
              <a:off x="4876800" y="36576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6" name="AutoShape 62"/>
            <p:cNvSpPr>
              <a:spLocks noChangeArrowheads="1"/>
            </p:cNvSpPr>
            <p:nvPr/>
          </p:nvSpPr>
          <p:spPr bwMode="auto">
            <a:xfrm>
              <a:off x="4876800" y="29718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7" name="AutoShape 62"/>
            <p:cNvSpPr>
              <a:spLocks noChangeArrowheads="1"/>
            </p:cNvSpPr>
            <p:nvPr/>
          </p:nvSpPr>
          <p:spPr bwMode="auto">
            <a:xfrm>
              <a:off x="2057400" y="36576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38" name="AutoShape 62"/>
            <p:cNvSpPr>
              <a:spLocks noChangeArrowheads="1"/>
            </p:cNvSpPr>
            <p:nvPr/>
          </p:nvSpPr>
          <p:spPr bwMode="auto">
            <a:xfrm>
              <a:off x="2057400" y="29718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41" name="Flowchart: Magnetic Disk 40"/>
            <p:cNvSpPr/>
            <p:nvPr/>
          </p:nvSpPr>
          <p:spPr>
            <a:xfrm>
              <a:off x="7391400" y="3200400"/>
              <a:ext cx="1143000" cy="8412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FFFFFF"/>
                  </a:solidFill>
                </a:rPr>
                <a:t>HDD</a:t>
              </a:r>
            </a:p>
          </p:txBody>
        </p:sp>
        <p:sp>
          <p:nvSpPr>
            <p:cNvPr id="32" name="Curved Down Arrow 31"/>
            <p:cNvSpPr/>
            <p:nvPr/>
          </p:nvSpPr>
          <p:spPr>
            <a:xfrm rot="5400000">
              <a:off x="6104382" y="2201418"/>
              <a:ext cx="2726436" cy="609600"/>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4D4D4D"/>
                </a:solidFill>
              </a:endParaRPr>
            </a:p>
          </p:txBody>
        </p:sp>
        <p:pic>
          <p:nvPicPr>
            <p:cNvPr id="42" name="Picture 4" descr="http://wwv.bioschip.net:1011/wp-content/uploads/2010/09/DIPchip1.jpg"/>
            <p:cNvPicPr>
              <a:picLocks noChangeAspect="1" noChangeArrowheads="1"/>
            </p:cNvPicPr>
            <p:nvPr/>
          </p:nvPicPr>
          <p:blipFill>
            <a:blip r:embed="rId3" cstate="print"/>
            <a:srcRect/>
            <a:stretch>
              <a:fillRect/>
            </a:stretch>
          </p:blipFill>
          <p:spPr bwMode="auto">
            <a:xfrm>
              <a:off x="5715000" y="4419600"/>
              <a:ext cx="1447800" cy="1087919"/>
            </a:xfrm>
            <a:prstGeom prst="rect">
              <a:avLst/>
            </a:prstGeom>
            <a:noFill/>
          </p:spPr>
        </p:pic>
      </p:grpSp>
    </p:spTree>
    <p:extLst>
      <p:ext uri="{BB962C8B-B14F-4D97-AF65-F5344CB8AC3E}">
        <p14:creationId xmlns:p14="http://schemas.microsoft.com/office/powerpoint/2010/main" val="14501999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Adding/Replacing DXE Drivers</a:t>
            </a:r>
          </a:p>
        </p:txBody>
      </p:sp>
      <p:grpSp>
        <p:nvGrpSpPr>
          <p:cNvPr id="2" name="Group 1"/>
          <p:cNvGrpSpPr/>
          <p:nvPr/>
        </p:nvGrpSpPr>
        <p:grpSpPr>
          <a:xfrm>
            <a:off x="1981200" y="1143000"/>
            <a:ext cx="6553200" cy="5105400"/>
            <a:chOff x="1981200" y="609600"/>
            <a:chExt cx="6553200" cy="5105400"/>
          </a:xfrm>
        </p:grpSpPr>
        <p:sp>
          <p:nvSpPr>
            <p:cNvPr id="10" name="AutoShape 62"/>
            <p:cNvSpPr>
              <a:spLocks noChangeArrowheads="1"/>
            </p:cNvSpPr>
            <p:nvPr/>
          </p:nvSpPr>
          <p:spPr bwMode="auto">
            <a:xfrm>
              <a:off x="1981200" y="5105400"/>
              <a:ext cx="5105400" cy="609600"/>
            </a:xfrm>
            <a:prstGeom prst="roundRect">
              <a:avLst>
                <a:gd name="adj" fmla="val 20132"/>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t" anchorCtr="0"/>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Hardware</a:t>
              </a:r>
            </a:p>
          </p:txBody>
        </p:sp>
        <p:sp>
          <p:nvSpPr>
            <p:cNvPr id="11" name="AutoShape 62"/>
            <p:cNvSpPr>
              <a:spLocks noChangeArrowheads="1"/>
            </p:cNvSpPr>
            <p:nvPr/>
          </p:nvSpPr>
          <p:spPr bwMode="auto">
            <a:xfrm>
              <a:off x="2209800" y="5334000"/>
              <a:ext cx="91440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I/O</a:t>
              </a:r>
            </a:p>
          </p:txBody>
        </p:sp>
        <p:sp>
          <p:nvSpPr>
            <p:cNvPr id="12" name="AutoShape 62"/>
            <p:cNvSpPr>
              <a:spLocks noChangeArrowheads="1"/>
            </p:cNvSpPr>
            <p:nvPr/>
          </p:nvSpPr>
          <p:spPr bwMode="auto">
            <a:xfrm>
              <a:off x="3322320" y="5334001"/>
              <a:ext cx="102108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Memory</a:t>
              </a:r>
            </a:p>
          </p:txBody>
        </p:sp>
        <p:sp>
          <p:nvSpPr>
            <p:cNvPr id="13" name="AutoShape 62"/>
            <p:cNvSpPr>
              <a:spLocks noChangeArrowheads="1"/>
            </p:cNvSpPr>
            <p:nvPr/>
          </p:nvSpPr>
          <p:spPr bwMode="auto">
            <a:xfrm>
              <a:off x="45415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Network</a:t>
              </a:r>
            </a:p>
          </p:txBody>
        </p:sp>
        <p:sp>
          <p:nvSpPr>
            <p:cNvPr id="14" name="AutoShape 62"/>
            <p:cNvSpPr>
              <a:spLocks noChangeArrowheads="1"/>
            </p:cNvSpPr>
            <p:nvPr/>
          </p:nvSpPr>
          <p:spPr bwMode="auto">
            <a:xfrm>
              <a:off x="57607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Graphics</a:t>
              </a:r>
            </a:p>
          </p:txBody>
        </p:sp>
        <p:sp>
          <p:nvSpPr>
            <p:cNvPr id="18" name="AutoShape 62"/>
            <p:cNvSpPr>
              <a:spLocks noChangeArrowheads="1"/>
            </p:cNvSpPr>
            <p:nvPr/>
          </p:nvSpPr>
          <p:spPr bwMode="auto">
            <a:xfrm>
              <a:off x="1981200" y="39402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DXE Core / Dispatcher</a:t>
              </a:r>
            </a:p>
          </p:txBody>
        </p:sp>
        <p:sp>
          <p:nvSpPr>
            <p:cNvPr id="47" name="AutoShape 62"/>
            <p:cNvSpPr>
              <a:spLocks noChangeArrowheads="1"/>
            </p:cNvSpPr>
            <p:nvPr/>
          </p:nvSpPr>
          <p:spPr bwMode="auto">
            <a:xfrm>
              <a:off x="1981200" y="1752600"/>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OS Loaders</a:t>
              </a:r>
            </a:p>
          </p:txBody>
        </p:sp>
        <p:sp>
          <p:nvSpPr>
            <p:cNvPr id="26" name="AutoShape 62"/>
            <p:cNvSpPr>
              <a:spLocks noChangeArrowheads="1"/>
            </p:cNvSpPr>
            <p:nvPr/>
          </p:nvSpPr>
          <p:spPr bwMode="auto">
            <a:xfrm>
              <a:off x="1981200" y="44736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System Firmware (SEC/PEI)</a:t>
              </a:r>
            </a:p>
          </p:txBody>
        </p:sp>
        <p:sp>
          <p:nvSpPr>
            <p:cNvPr id="28" name="AutoShape 62"/>
            <p:cNvSpPr>
              <a:spLocks noChangeArrowheads="1"/>
            </p:cNvSpPr>
            <p:nvPr/>
          </p:nvSpPr>
          <p:spPr bwMode="auto">
            <a:xfrm>
              <a:off x="5943600" y="2438400"/>
              <a:ext cx="1143000" cy="1219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 Loader</a:t>
              </a:r>
            </a:p>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Bootx64.efi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Bootmgfw.efi</a:t>
              </a:r>
            </a:p>
          </p:txBody>
        </p:sp>
        <p:sp>
          <p:nvSpPr>
            <p:cNvPr id="43" name="AutoShape 62"/>
            <p:cNvSpPr>
              <a:spLocks noChangeArrowheads="1"/>
            </p:cNvSpPr>
            <p:nvPr/>
          </p:nvSpPr>
          <p:spPr bwMode="auto">
            <a:xfrm>
              <a:off x="5943600" y="2438400"/>
              <a:ext cx="1143000" cy="12192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60" name="AutoShape 62"/>
            <p:cNvSpPr>
              <a:spLocks noChangeArrowheads="1"/>
            </p:cNvSpPr>
            <p:nvPr/>
          </p:nvSpPr>
          <p:spPr bwMode="auto">
            <a:xfrm>
              <a:off x="1981200" y="1111332"/>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OS Kernel / Drivers</a:t>
              </a:r>
            </a:p>
          </p:txBody>
        </p:sp>
        <p:sp>
          <p:nvSpPr>
            <p:cNvPr id="30" name="AutoShape 62"/>
            <p:cNvSpPr>
              <a:spLocks noChangeArrowheads="1"/>
            </p:cNvSpPr>
            <p:nvPr/>
          </p:nvSpPr>
          <p:spPr bwMode="auto">
            <a:xfrm>
              <a:off x="3429000" y="609600"/>
              <a:ext cx="2286000" cy="381000"/>
            </a:xfrm>
            <a:prstGeom prst="roundRect">
              <a:avLst>
                <a:gd name="adj" fmla="val 20128"/>
              </a:avLst>
            </a:prstGeom>
            <a:solidFill>
              <a:srgbClr val="FF0000"/>
            </a:soli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Malware</a:t>
              </a:r>
            </a:p>
          </p:txBody>
        </p:sp>
        <p:sp>
          <p:nvSpPr>
            <p:cNvPr id="31" name="AutoShape 62"/>
            <p:cNvSpPr>
              <a:spLocks noChangeArrowheads="1"/>
            </p:cNvSpPr>
            <p:nvPr/>
          </p:nvSpPr>
          <p:spPr bwMode="auto">
            <a:xfrm>
              <a:off x="48768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5" name="AutoShape 62"/>
            <p:cNvSpPr>
              <a:spLocks noChangeArrowheads="1"/>
            </p:cNvSpPr>
            <p:nvPr/>
          </p:nvSpPr>
          <p:spPr bwMode="auto">
            <a:xfrm>
              <a:off x="48768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6" name="AutoShape 62"/>
            <p:cNvSpPr>
              <a:spLocks noChangeArrowheads="1"/>
            </p:cNvSpPr>
            <p:nvPr/>
          </p:nvSpPr>
          <p:spPr bwMode="auto">
            <a:xfrm>
              <a:off x="20574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37" name="AutoShape 62"/>
            <p:cNvSpPr>
              <a:spLocks noChangeArrowheads="1"/>
            </p:cNvSpPr>
            <p:nvPr/>
          </p:nvSpPr>
          <p:spPr bwMode="auto">
            <a:xfrm>
              <a:off x="20574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23" name="AutoShape 62"/>
            <p:cNvSpPr>
              <a:spLocks noChangeArrowheads="1"/>
            </p:cNvSpPr>
            <p:nvPr/>
          </p:nvSpPr>
          <p:spPr bwMode="auto">
            <a:xfrm>
              <a:off x="4876800" y="3124200"/>
              <a:ext cx="914400" cy="5334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39" name="Flowchart: Magnetic Disk 38"/>
            <p:cNvSpPr/>
            <p:nvPr/>
          </p:nvSpPr>
          <p:spPr>
            <a:xfrm>
              <a:off x="7391400" y="2667000"/>
              <a:ext cx="1143000" cy="8412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FFFFFF"/>
                  </a:solidFill>
                </a:rPr>
                <a:t>HDD</a:t>
              </a:r>
            </a:p>
          </p:txBody>
        </p:sp>
        <p:sp>
          <p:nvSpPr>
            <p:cNvPr id="38" name="Curved Down Arrow 37"/>
            <p:cNvSpPr/>
            <p:nvPr/>
          </p:nvSpPr>
          <p:spPr>
            <a:xfrm rot="5400000">
              <a:off x="5638800" y="838200"/>
              <a:ext cx="2971800" cy="2514600"/>
            </a:xfrm>
            <a:prstGeom prst="curvedDownArrow">
              <a:avLst>
                <a:gd name="adj1" fmla="val 7170"/>
                <a:gd name="adj2" fmla="val 15703"/>
                <a:gd name="adj3" fmla="val 300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4D4D4D"/>
                </a:solidFill>
              </a:endParaRPr>
            </a:p>
          </p:txBody>
        </p:sp>
        <p:pic>
          <p:nvPicPr>
            <p:cNvPr id="40" name="Picture 4" descr="http://wwv.bioschip.net:1011/wp-content/uploads/2010/09/DIPchip1.jpg"/>
            <p:cNvPicPr>
              <a:picLocks noChangeAspect="1" noChangeArrowheads="1"/>
            </p:cNvPicPr>
            <p:nvPr/>
          </p:nvPicPr>
          <p:blipFill>
            <a:blip r:embed="rId3" cstate="print"/>
            <a:srcRect/>
            <a:stretch>
              <a:fillRect/>
            </a:stretch>
          </p:blipFill>
          <p:spPr bwMode="auto">
            <a:xfrm>
              <a:off x="5715000" y="3886200"/>
              <a:ext cx="1447800" cy="1087919"/>
            </a:xfrm>
            <a:prstGeom prst="rect">
              <a:avLst/>
            </a:prstGeom>
            <a:noFill/>
          </p:spPr>
        </p:pic>
      </p:grpSp>
    </p:spTree>
    <p:extLst>
      <p:ext uri="{BB962C8B-B14F-4D97-AF65-F5344CB8AC3E}">
        <p14:creationId xmlns:p14="http://schemas.microsoft.com/office/powerpoint/2010/main" val="40466980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5800" y="1143000"/>
            <a:ext cx="7848600" cy="5105400"/>
            <a:chOff x="685800" y="609600"/>
            <a:chExt cx="7848600" cy="5105400"/>
          </a:xfrm>
        </p:grpSpPr>
        <p:sp>
          <p:nvSpPr>
            <p:cNvPr id="10" name="AutoShape 62"/>
            <p:cNvSpPr>
              <a:spLocks noChangeArrowheads="1"/>
            </p:cNvSpPr>
            <p:nvPr/>
          </p:nvSpPr>
          <p:spPr bwMode="auto">
            <a:xfrm>
              <a:off x="1981200" y="5105400"/>
              <a:ext cx="5105400" cy="609600"/>
            </a:xfrm>
            <a:prstGeom prst="roundRect">
              <a:avLst>
                <a:gd name="adj" fmla="val 20132"/>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t" anchorCtr="0"/>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Hardware</a:t>
              </a:r>
            </a:p>
          </p:txBody>
        </p:sp>
        <p:sp>
          <p:nvSpPr>
            <p:cNvPr id="11" name="AutoShape 62"/>
            <p:cNvSpPr>
              <a:spLocks noChangeArrowheads="1"/>
            </p:cNvSpPr>
            <p:nvPr/>
          </p:nvSpPr>
          <p:spPr bwMode="auto">
            <a:xfrm>
              <a:off x="2209800" y="5334000"/>
              <a:ext cx="91440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I/O</a:t>
              </a:r>
            </a:p>
          </p:txBody>
        </p:sp>
        <p:sp>
          <p:nvSpPr>
            <p:cNvPr id="12" name="AutoShape 62"/>
            <p:cNvSpPr>
              <a:spLocks noChangeArrowheads="1"/>
            </p:cNvSpPr>
            <p:nvPr/>
          </p:nvSpPr>
          <p:spPr bwMode="auto">
            <a:xfrm>
              <a:off x="3322320" y="5334001"/>
              <a:ext cx="102108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Memory</a:t>
              </a:r>
            </a:p>
          </p:txBody>
        </p:sp>
        <p:sp>
          <p:nvSpPr>
            <p:cNvPr id="13" name="AutoShape 62"/>
            <p:cNvSpPr>
              <a:spLocks noChangeArrowheads="1"/>
            </p:cNvSpPr>
            <p:nvPr/>
          </p:nvSpPr>
          <p:spPr bwMode="auto">
            <a:xfrm>
              <a:off x="45415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Network</a:t>
              </a:r>
            </a:p>
          </p:txBody>
        </p:sp>
        <p:sp>
          <p:nvSpPr>
            <p:cNvPr id="14" name="AutoShape 62"/>
            <p:cNvSpPr>
              <a:spLocks noChangeArrowheads="1"/>
            </p:cNvSpPr>
            <p:nvPr/>
          </p:nvSpPr>
          <p:spPr bwMode="auto">
            <a:xfrm>
              <a:off x="57607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Graphics</a:t>
              </a:r>
            </a:p>
          </p:txBody>
        </p:sp>
        <p:sp>
          <p:nvSpPr>
            <p:cNvPr id="18" name="AutoShape 62"/>
            <p:cNvSpPr>
              <a:spLocks noChangeArrowheads="1"/>
            </p:cNvSpPr>
            <p:nvPr/>
          </p:nvSpPr>
          <p:spPr bwMode="auto">
            <a:xfrm>
              <a:off x="1981200" y="39402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DXE Core / Dispatcher</a:t>
              </a:r>
            </a:p>
          </p:txBody>
        </p:sp>
        <p:sp>
          <p:nvSpPr>
            <p:cNvPr id="47" name="AutoShape 62"/>
            <p:cNvSpPr>
              <a:spLocks noChangeArrowheads="1"/>
            </p:cNvSpPr>
            <p:nvPr/>
          </p:nvSpPr>
          <p:spPr bwMode="auto">
            <a:xfrm>
              <a:off x="1981200" y="1752600"/>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OS Loaders</a:t>
              </a:r>
            </a:p>
          </p:txBody>
        </p:sp>
        <p:sp>
          <p:nvSpPr>
            <p:cNvPr id="26" name="AutoShape 62"/>
            <p:cNvSpPr>
              <a:spLocks noChangeArrowheads="1"/>
            </p:cNvSpPr>
            <p:nvPr/>
          </p:nvSpPr>
          <p:spPr bwMode="auto">
            <a:xfrm>
              <a:off x="1981200" y="44736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System Firmware (SEC/PEI)</a:t>
              </a:r>
            </a:p>
          </p:txBody>
        </p:sp>
        <p:sp>
          <p:nvSpPr>
            <p:cNvPr id="28" name="AutoShape 62"/>
            <p:cNvSpPr>
              <a:spLocks noChangeArrowheads="1"/>
            </p:cNvSpPr>
            <p:nvPr/>
          </p:nvSpPr>
          <p:spPr bwMode="auto">
            <a:xfrm>
              <a:off x="5943600" y="2438400"/>
              <a:ext cx="1143000" cy="1219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 Loader</a:t>
              </a:r>
            </a:p>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Bootx64.efi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Bootmgfw.efi</a:t>
              </a:r>
            </a:p>
          </p:txBody>
        </p:sp>
        <p:sp>
          <p:nvSpPr>
            <p:cNvPr id="43" name="AutoShape 62"/>
            <p:cNvSpPr>
              <a:spLocks noChangeArrowheads="1"/>
            </p:cNvSpPr>
            <p:nvPr/>
          </p:nvSpPr>
          <p:spPr bwMode="auto">
            <a:xfrm>
              <a:off x="5943600" y="2438400"/>
              <a:ext cx="1143000" cy="12192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60" name="AutoShape 62"/>
            <p:cNvSpPr>
              <a:spLocks noChangeArrowheads="1"/>
            </p:cNvSpPr>
            <p:nvPr/>
          </p:nvSpPr>
          <p:spPr bwMode="auto">
            <a:xfrm>
              <a:off x="1981200" y="1111332"/>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OS Kernel / Drivers</a:t>
              </a:r>
            </a:p>
          </p:txBody>
        </p:sp>
        <p:sp>
          <p:nvSpPr>
            <p:cNvPr id="24" name="Curved Right Arrow 23"/>
            <p:cNvSpPr/>
            <p:nvPr/>
          </p:nvSpPr>
          <p:spPr>
            <a:xfrm>
              <a:off x="685800" y="762000"/>
              <a:ext cx="1295400" cy="2895600"/>
            </a:xfrm>
            <a:prstGeom prst="curvedRightArrow">
              <a:avLst>
                <a:gd name="adj1" fmla="val 13822"/>
                <a:gd name="adj2" fmla="val 26898"/>
                <a:gd name="adj3" fmla="val 2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4D4D4D"/>
                </a:solidFill>
              </a:endParaRPr>
            </a:p>
          </p:txBody>
        </p:sp>
        <p:sp>
          <p:nvSpPr>
            <p:cNvPr id="31" name="AutoShape 62"/>
            <p:cNvSpPr>
              <a:spLocks noChangeArrowheads="1"/>
            </p:cNvSpPr>
            <p:nvPr/>
          </p:nvSpPr>
          <p:spPr bwMode="auto">
            <a:xfrm>
              <a:off x="3429000" y="609600"/>
              <a:ext cx="2286000" cy="381000"/>
            </a:xfrm>
            <a:prstGeom prst="roundRect">
              <a:avLst>
                <a:gd name="adj" fmla="val 20128"/>
              </a:avLst>
            </a:prstGeom>
            <a:solidFill>
              <a:srgbClr val="FF0000"/>
            </a:soli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Malware</a:t>
              </a:r>
            </a:p>
          </p:txBody>
        </p:sp>
        <p:sp>
          <p:nvSpPr>
            <p:cNvPr id="32" name="AutoShape 62"/>
            <p:cNvSpPr>
              <a:spLocks noChangeArrowheads="1"/>
            </p:cNvSpPr>
            <p:nvPr/>
          </p:nvSpPr>
          <p:spPr bwMode="auto">
            <a:xfrm>
              <a:off x="4524498" y="5334000"/>
              <a:ext cx="1038101" cy="3048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35" name="AutoShape 62"/>
            <p:cNvSpPr>
              <a:spLocks noChangeArrowheads="1"/>
            </p:cNvSpPr>
            <p:nvPr/>
          </p:nvSpPr>
          <p:spPr bwMode="auto">
            <a:xfrm>
              <a:off x="48768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6" name="AutoShape 62"/>
            <p:cNvSpPr>
              <a:spLocks noChangeArrowheads="1"/>
            </p:cNvSpPr>
            <p:nvPr/>
          </p:nvSpPr>
          <p:spPr bwMode="auto">
            <a:xfrm>
              <a:off x="48768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37" name="AutoShape 62"/>
            <p:cNvSpPr>
              <a:spLocks noChangeArrowheads="1"/>
            </p:cNvSpPr>
            <p:nvPr/>
          </p:nvSpPr>
          <p:spPr bwMode="auto">
            <a:xfrm>
              <a:off x="20574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38" name="AutoShape 62"/>
            <p:cNvSpPr>
              <a:spLocks noChangeArrowheads="1"/>
            </p:cNvSpPr>
            <p:nvPr/>
          </p:nvSpPr>
          <p:spPr bwMode="auto">
            <a:xfrm>
              <a:off x="20574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39" name="AutoShape 62"/>
            <p:cNvSpPr>
              <a:spLocks noChangeArrowheads="1"/>
            </p:cNvSpPr>
            <p:nvPr/>
          </p:nvSpPr>
          <p:spPr bwMode="auto">
            <a:xfrm>
              <a:off x="4876800" y="3124200"/>
              <a:ext cx="914400" cy="5334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40" name="AutoShape 62"/>
            <p:cNvSpPr>
              <a:spLocks noChangeArrowheads="1"/>
            </p:cNvSpPr>
            <p:nvPr/>
          </p:nvSpPr>
          <p:spPr bwMode="auto">
            <a:xfrm>
              <a:off x="2057400" y="3124200"/>
              <a:ext cx="914400" cy="5334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41" name="Flowchart: Magnetic Disk 40"/>
            <p:cNvSpPr/>
            <p:nvPr/>
          </p:nvSpPr>
          <p:spPr>
            <a:xfrm>
              <a:off x="7391400" y="2667000"/>
              <a:ext cx="1143000" cy="8412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FFFFFF"/>
                  </a:solidFill>
                </a:rPr>
                <a:t>HDD</a:t>
              </a:r>
            </a:p>
          </p:txBody>
        </p:sp>
        <p:pic>
          <p:nvPicPr>
            <p:cNvPr id="42" name="Picture 4" descr="http://wwv.bioschip.net:1011/wp-content/uploads/2010/09/DIPchip1.jpg"/>
            <p:cNvPicPr>
              <a:picLocks noChangeAspect="1" noChangeArrowheads="1"/>
            </p:cNvPicPr>
            <p:nvPr/>
          </p:nvPicPr>
          <p:blipFill>
            <a:blip r:embed="rId3" cstate="print"/>
            <a:srcRect/>
            <a:stretch>
              <a:fillRect/>
            </a:stretch>
          </p:blipFill>
          <p:spPr bwMode="auto">
            <a:xfrm>
              <a:off x="5715000" y="3886200"/>
              <a:ext cx="1447800" cy="1087919"/>
            </a:xfrm>
            <a:prstGeom prst="rect">
              <a:avLst/>
            </a:prstGeom>
            <a:noFill/>
          </p:spPr>
        </p:pic>
      </p:grpSp>
      <p:sp>
        <p:nvSpPr>
          <p:cNvPr id="5" name="Title 4"/>
          <p:cNvSpPr>
            <a:spLocks noGrp="1"/>
          </p:cNvSpPr>
          <p:nvPr>
            <p:ph type="title"/>
          </p:nvPr>
        </p:nvSpPr>
        <p:spPr/>
        <p:txBody>
          <a:bodyPr/>
          <a:lstStyle/>
          <a:p>
            <a:r>
              <a:rPr lang="en-US" dirty="0"/>
              <a:t>Replacing DXE Option ROM Drivers</a:t>
            </a:r>
          </a:p>
        </p:txBody>
      </p:sp>
    </p:spTree>
    <p:extLst>
      <p:ext uri="{BB962C8B-B14F-4D97-AF65-F5344CB8AC3E}">
        <p14:creationId xmlns:p14="http://schemas.microsoft.com/office/powerpoint/2010/main" val="63326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1200" y="1066800"/>
            <a:ext cx="6553200" cy="5105400"/>
            <a:chOff x="1981200" y="609600"/>
            <a:chExt cx="6553200" cy="5105400"/>
          </a:xfrm>
        </p:grpSpPr>
        <p:sp>
          <p:nvSpPr>
            <p:cNvPr id="10" name="AutoShape 62"/>
            <p:cNvSpPr>
              <a:spLocks noChangeArrowheads="1"/>
            </p:cNvSpPr>
            <p:nvPr/>
          </p:nvSpPr>
          <p:spPr bwMode="auto">
            <a:xfrm>
              <a:off x="1981200" y="5105400"/>
              <a:ext cx="5105400" cy="609600"/>
            </a:xfrm>
            <a:prstGeom prst="roundRect">
              <a:avLst>
                <a:gd name="adj" fmla="val 20132"/>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t" anchorCtr="0"/>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Hardware</a:t>
              </a:r>
            </a:p>
          </p:txBody>
        </p:sp>
        <p:sp>
          <p:nvSpPr>
            <p:cNvPr id="11" name="AutoShape 62"/>
            <p:cNvSpPr>
              <a:spLocks noChangeArrowheads="1"/>
            </p:cNvSpPr>
            <p:nvPr/>
          </p:nvSpPr>
          <p:spPr bwMode="auto">
            <a:xfrm>
              <a:off x="2209800" y="5334000"/>
              <a:ext cx="91440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I/O</a:t>
              </a:r>
            </a:p>
          </p:txBody>
        </p:sp>
        <p:sp>
          <p:nvSpPr>
            <p:cNvPr id="12" name="AutoShape 62"/>
            <p:cNvSpPr>
              <a:spLocks noChangeArrowheads="1"/>
            </p:cNvSpPr>
            <p:nvPr/>
          </p:nvSpPr>
          <p:spPr bwMode="auto">
            <a:xfrm>
              <a:off x="3322320" y="5334001"/>
              <a:ext cx="1021080" cy="304800"/>
            </a:xfrm>
            <a:prstGeom prst="roundRect">
              <a:avLst>
                <a:gd name="adj" fmla="val 16926"/>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Memory</a:t>
              </a:r>
            </a:p>
          </p:txBody>
        </p:sp>
        <p:sp>
          <p:nvSpPr>
            <p:cNvPr id="13" name="AutoShape 62"/>
            <p:cNvSpPr>
              <a:spLocks noChangeArrowheads="1"/>
            </p:cNvSpPr>
            <p:nvPr/>
          </p:nvSpPr>
          <p:spPr bwMode="auto">
            <a:xfrm>
              <a:off x="45415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Network</a:t>
              </a:r>
            </a:p>
          </p:txBody>
        </p:sp>
        <p:sp>
          <p:nvSpPr>
            <p:cNvPr id="14" name="AutoShape 62"/>
            <p:cNvSpPr>
              <a:spLocks noChangeArrowheads="1"/>
            </p:cNvSpPr>
            <p:nvPr/>
          </p:nvSpPr>
          <p:spPr bwMode="auto">
            <a:xfrm>
              <a:off x="5760720" y="5334001"/>
              <a:ext cx="1021080" cy="304800"/>
            </a:xfrm>
            <a:prstGeom prst="roundRect">
              <a:avLst>
                <a:gd name="adj" fmla="val 18662"/>
              </a:avLst>
            </a:prstGeom>
            <a:gradFill>
              <a:gsLst>
                <a:gs pos="0">
                  <a:schemeClr val="tx2">
                    <a:lumMod val="95000"/>
                    <a:lumOff val="5000"/>
                  </a:schemeClr>
                </a:gs>
                <a:gs pos="50000">
                  <a:schemeClr val="tx2">
                    <a:lumMod val="75000"/>
                    <a:lumOff val="25000"/>
                  </a:schemeClr>
                </a:gs>
              </a:gsLst>
              <a:lin ang="5400000" scaled="0"/>
            </a:gradFill>
            <a:ln w="12700" cmpd="sng">
              <a:solidFill>
                <a:srgbClr val="B7D2E3"/>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defRPr/>
              </a:pPr>
              <a:r>
                <a:rPr lang="en-US" sz="1200" dirty="0">
                  <a:solidFill>
                    <a:srgbClr val="FFFFFF"/>
                  </a:solidFill>
                  <a:effectLst>
                    <a:outerShdw blurRad="25400" dist="12700" dir="2700000" algn="tl" rotWithShape="0">
                      <a:prstClr val="black">
                        <a:alpha val="21000"/>
                      </a:prstClr>
                    </a:outerShdw>
                  </a:effectLst>
                  <a:cs typeface="Arial"/>
                </a:rPr>
                <a:t>Graphics</a:t>
              </a:r>
            </a:p>
          </p:txBody>
        </p:sp>
        <p:sp>
          <p:nvSpPr>
            <p:cNvPr id="18" name="AutoShape 62"/>
            <p:cNvSpPr>
              <a:spLocks noChangeArrowheads="1"/>
            </p:cNvSpPr>
            <p:nvPr/>
          </p:nvSpPr>
          <p:spPr bwMode="auto">
            <a:xfrm>
              <a:off x="1981200" y="39402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DXE Core / Dispatcher</a:t>
              </a:r>
            </a:p>
          </p:txBody>
        </p:sp>
        <p:sp>
          <p:nvSpPr>
            <p:cNvPr id="47" name="AutoShape 62"/>
            <p:cNvSpPr>
              <a:spLocks noChangeArrowheads="1"/>
            </p:cNvSpPr>
            <p:nvPr/>
          </p:nvSpPr>
          <p:spPr bwMode="auto">
            <a:xfrm>
              <a:off x="1981200" y="1752600"/>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 OS Loaders</a:t>
              </a:r>
            </a:p>
          </p:txBody>
        </p:sp>
        <p:sp>
          <p:nvSpPr>
            <p:cNvPr id="26" name="AutoShape 62"/>
            <p:cNvSpPr>
              <a:spLocks noChangeArrowheads="1"/>
            </p:cNvSpPr>
            <p:nvPr/>
          </p:nvSpPr>
          <p:spPr bwMode="auto">
            <a:xfrm>
              <a:off x="1981200" y="4473653"/>
              <a:ext cx="5105400" cy="457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System Firmware (SEC/PEI)</a:t>
              </a:r>
            </a:p>
          </p:txBody>
        </p:sp>
        <p:sp>
          <p:nvSpPr>
            <p:cNvPr id="28" name="AutoShape 62"/>
            <p:cNvSpPr>
              <a:spLocks noChangeArrowheads="1"/>
            </p:cNvSpPr>
            <p:nvPr/>
          </p:nvSpPr>
          <p:spPr bwMode="auto">
            <a:xfrm>
              <a:off x="5943600" y="2438400"/>
              <a:ext cx="1143000" cy="12192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 Loader</a:t>
              </a:r>
            </a:p>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Bootx64.efi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Bootmgfw.efi</a:t>
              </a:r>
            </a:p>
          </p:txBody>
        </p:sp>
        <p:sp>
          <p:nvSpPr>
            <p:cNvPr id="43" name="AutoShape 62"/>
            <p:cNvSpPr>
              <a:spLocks noChangeArrowheads="1"/>
            </p:cNvSpPr>
            <p:nvPr/>
          </p:nvSpPr>
          <p:spPr bwMode="auto">
            <a:xfrm>
              <a:off x="5943600" y="2438400"/>
              <a:ext cx="1143000" cy="12192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45" name="AutoShape 62"/>
            <p:cNvSpPr>
              <a:spLocks noChangeArrowheads="1"/>
            </p:cNvSpPr>
            <p:nvPr/>
          </p:nvSpPr>
          <p:spPr bwMode="auto">
            <a:xfrm>
              <a:off x="1981200" y="1708068"/>
              <a:ext cx="5105400" cy="501732"/>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60" name="AutoShape 62"/>
            <p:cNvSpPr>
              <a:spLocks noChangeArrowheads="1"/>
            </p:cNvSpPr>
            <p:nvPr/>
          </p:nvSpPr>
          <p:spPr bwMode="auto">
            <a:xfrm>
              <a:off x="1981200" y="1111332"/>
              <a:ext cx="5105400" cy="457200"/>
            </a:xfrm>
            <a:prstGeom prst="roundRect">
              <a:avLst>
                <a:gd name="adj" fmla="val 19391"/>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OS Kernel / Drivers</a:t>
              </a:r>
            </a:p>
          </p:txBody>
        </p:sp>
        <p:sp>
          <p:nvSpPr>
            <p:cNvPr id="37" name="AutoShape 62"/>
            <p:cNvSpPr>
              <a:spLocks noChangeArrowheads="1"/>
            </p:cNvSpPr>
            <p:nvPr/>
          </p:nvSpPr>
          <p:spPr bwMode="auto">
            <a:xfrm>
              <a:off x="1981200" y="1066800"/>
              <a:ext cx="5105400" cy="501732"/>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38" name="AutoShape 62"/>
            <p:cNvSpPr>
              <a:spLocks noChangeArrowheads="1"/>
            </p:cNvSpPr>
            <p:nvPr/>
          </p:nvSpPr>
          <p:spPr bwMode="auto">
            <a:xfrm>
              <a:off x="3429000" y="609600"/>
              <a:ext cx="2286000" cy="381000"/>
            </a:xfrm>
            <a:prstGeom prst="roundRect">
              <a:avLst>
                <a:gd name="adj" fmla="val 20128"/>
              </a:avLst>
            </a:prstGeom>
            <a:solidFill>
              <a:srgbClr val="FF0000"/>
            </a:soli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Malware</a:t>
              </a:r>
            </a:p>
          </p:txBody>
        </p:sp>
        <p:sp>
          <p:nvSpPr>
            <p:cNvPr id="48" name="Up Arrow 47"/>
            <p:cNvSpPr/>
            <p:nvPr/>
          </p:nvSpPr>
          <p:spPr>
            <a:xfrm>
              <a:off x="6400800" y="1447800"/>
              <a:ext cx="228600" cy="1219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1" name="AutoShape 62"/>
            <p:cNvSpPr>
              <a:spLocks noChangeArrowheads="1"/>
            </p:cNvSpPr>
            <p:nvPr/>
          </p:nvSpPr>
          <p:spPr bwMode="auto">
            <a:xfrm>
              <a:off x="48768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62" name="AutoShape 62"/>
            <p:cNvSpPr>
              <a:spLocks noChangeArrowheads="1"/>
            </p:cNvSpPr>
            <p:nvPr/>
          </p:nvSpPr>
          <p:spPr bwMode="auto">
            <a:xfrm>
              <a:off x="48768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DXE</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Driver</a:t>
              </a:r>
            </a:p>
          </p:txBody>
        </p:sp>
        <p:sp>
          <p:nvSpPr>
            <p:cNvPr id="63" name="AutoShape 62"/>
            <p:cNvSpPr>
              <a:spLocks noChangeArrowheads="1"/>
            </p:cNvSpPr>
            <p:nvPr/>
          </p:nvSpPr>
          <p:spPr bwMode="auto">
            <a:xfrm>
              <a:off x="2057400" y="31242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64" name="AutoShape 62"/>
            <p:cNvSpPr>
              <a:spLocks noChangeArrowheads="1"/>
            </p:cNvSpPr>
            <p:nvPr/>
          </p:nvSpPr>
          <p:spPr bwMode="auto">
            <a:xfrm>
              <a:off x="2057400" y="2438400"/>
              <a:ext cx="914400" cy="533400"/>
            </a:xfrm>
            <a:prstGeom prst="roundRect">
              <a:avLst>
                <a:gd name="adj" fmla="val 20128"/>
              </a:avLst>
            </a:prstGeom>
            <a:gradFill>
              <a:gsLst>
                <a:gs pos="0">
                  <a:schemeClr val="tx2">
                    <a:lumMod val="95000"/>
                    <a:lumOff val="5000"/>
                  </a:schemeClr>
                </a:gs>
                <a:gs pos="100000">
                  <a:schemeClr val="tx2">
                    <a:lumMod val="75000"/>
                    <a:lumOff val="25000"/>
                  </a:schemeClr>
                </a:gs>
              </a:gsLst>
              <a:lin ang="5400000" scaled="0"/>
            </a:gradFill>
            <a:ln w="12700" cmpd="sng">
              <a:solidFill>
                <a:schemeClr val="tx1"/>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UEFI</a:t>
              </a:r>
            </a:p>
            <a:p>
              <a:pPr algn="ctr">
                <a:spcBef>
                  <a:spcPct val="0"/>
                </a:spcBef>
              </a:pPr>
              <a:r>
                <a:rPr lang="en-US" sz="1400" dirty="0">
                  <a:solidFill>
                    <a:srgbClr val="FFFFFF"/>
                  </a:solidFill>
                  <a:effectLst>
                    <a:outerShdw blurRad="25400" dist="12700" dir="2700000" algn="tl" rotWithShape="0">
                      <a:prstClr val="black">
                        <a:alpha val="21000"/>
                      </a:prstClr>
                    </a:outerShdw>
                  </a:effectLst>
                  <a:cs typeface="Arial"/>
                </a:rPr>
                <a:t>OROM</a:t>
              </a:r>
            </a:p>
          </p:txBody>
        </p:sp>
        <p:sp>
          <p:nvSpPr>
            <p:cNvPr id="65" name="AutoShape 62"/>
            <p:cNvSpPr>
              <a:spLocks noChangeArrowheads="1"/>
            </p:cNvSpPr>
            <p:nvPr/>
          </p:nvSpPr>
          <p:spPr bwMode="auto">
            <a:xfrm>
              <a:off x="4876800" y="3124200"/>
              <a:ext cx="914400" cy="5334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66" name="AutoShape 62"/>
            <p:cNvSpPr>
              <a:spLocks noChangeArrowheads="1"/>
            </p:cNvSpPr>
            <p:nvPr/>
          </p:nvSpPr>
          <p:spPr bwMode="auto">
            <a:xfrm>
              <a:off x="2057400" y="3124200"/>
              <a:ext cx="914400" cy="5334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sp>
          <p:nvSpPr>
            <p:cNvPr id="57" name="Up Arrow 56"/>
            <p:cNvSpPr/>
            <p:nvPr/>
          </p:nvSpPr>
          <p:spPr>
            <a:xfrm>
              <a:off x="2362200" y="1447800"/>
              <a:ext cx="228600" cy="18288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56" name="Up Arrow 55"/>
            <p:cNvSpPr/>
            <p:nvPr/>
          </p:nvSpPr>
          <p:spPr>
            <a:xfrm>
              <a:off x="5257800" y="1447800"/>
              <a:ext cx="204850" cy="18288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70" name="Flowchart: Magnetic Disk 69"/>
            <p:cNvSpPr/>
            <p:nvPr/>
          </p:nvSpPr>
          <p:spPr>
            <a:xfrm>
              <a:off x="7391400" y="2667000"/>
              <a:ext cx="1143000" cy="8412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dirty="0">
                  <a:solidFill>
                    <a:srgbClr val="FFFFFF"/>
                  </a:solidFill>
                </a:rPr>
                <a:t>HDD</a:t>
              </a:r>
            </a:p>
          </p:txBody>
        </p:sp>
        <p:sp>
          <p:nvSpPr>
            <p:cNvPr id="71" name="AutoShape 62"/>
            <p:cNvSpPr>
              <a:spLocks noChangeArrowheads="1"/>
            </p:cNvSpPr>
            <p:nvPr/>
          </p:nvSpPr>
          <p:spPr bwMode="auto">
            <a:xfrm>
              <a:off x="4524498" y="5334000"/>
              <a:ext cx="1038101" cy="304800"/>
            </a:xfrm>
            <a:prstGeom prst="roundRect">
              <a:avLst>
                <a:gd name="adj" fmla="val 19219"/>
              </a:avLst>
            </a:prstGeom>
            <a:noFill/>
            <a:ln w="63500" cmpd="sng">
              <a:solidFill>
                <a:srgbClr val="FF0000"/>
              </a:solidFill>
              <a:round/>
              <a:headEnd/>
              <a:tailEnd/>
            </a:ln>
            <a:effectLst>
              <a:outerShdw blurRad="50800" dist="38100" dir="2700000" algn="tl" rotWithShape="0">
                <a:prstClr val="black">
                  <a:alpha val="30000"/>
                </a:prstClr>
              </a:outerShdw>
            </a:effectLst>
          </p:spPr>
          <p:txBody>
            <a:bodyPr wrap="none" lIns="0" tIns="0" rIns="0" bIns="0" anchor="ctr"/>
            <a:lstStyle/>
            <a:p>
              <a:pPr algn="ctr">
                <a:spcBef>
                  <a:spcPct val="0"/>
                </a:spcBef>
              </a:pPr>
              <a:endParaRPr lang="en-US" sz="1400" dirty="0">
                <a:solidFill>
                  <a:srgbClr val="FFFFFF"/>
                </a:solidFill>
                <a:effectLst>
                  <a:outerShdw blurRad="25400" dist="12700" dir="2700000" algn="tl" rotWithShape="0">
                    <a:prstClr val="black">
                      <a:alpha val="21000"/>
                    </a:prstClr>
                  </a:outerShdw>
                </a:effectLst>
                <a:cs typeface="Arial"/>
              </a:endParaRPr>
            </a:p>
          </p:txBody>
        </p:sp>
        <p:pic>
          <p:nvPicPr>
            <p:cNvPr id="72" name="Picture 4" descr="http://wwv.bioschip.net:1011/wp-content/uploads/2010/09/DIPchip1.jpg"/>
            <p:cNvPicPr>
              <a:picLocks noChangeAspect="1" noChangeArrowheads="1"/>
            </p:cNvPicPr>
            <p:nvPr/>
          </p:nvPicPr>
          <p:blipFill>
            <a:blip r:embed="rId3" cstate="print"/>
            <a:srcRect/>
            <a:stretch>
              <a:fillRect/>
            </a:stretch>
          </p:blipFill>
          <p:spPr bwMode="auto">
            <a:xfrm>
              <a:off x="5715000" y="3886200"/>
              <a:ext cx="1447800" cy="1087919"/>
            </a:xfrm>
            <a:prstGeom prst="rect">
              <a:avLst/>
            </a:prstGeom>
            <a:noFill/>
          </p:spPr>
        </p:pic>
      </p:grpSp>
      <p:sp>
        <p:nvSpPr>
          <p:cNvPr id="5" name="Title 4"/>
          <p:cNvSpPr>
            <a:spLocks noGrp="1"/>
          </p:cNvSpPr>
          <p:nvPr>
            <p:ph type="title"/>
          </p:nvPr>
        </p:nvSpPr>
        <p:spPr/>
        <p:txBody>
          <a:bodyPr/>
          <a:lstStyle/>
          <a:p>
            <a:r>
              <a:rPr lang="en-US" dirty="0"/>
              <a:t>UEFI Bootkits</a:t>
            </a:r>
          </a:p>
        </p:txBody>
      </p:sp>
    </p:spTree>
    <p:extLst>
      <p:ext uri="{BB962C8B-B14F-4D97-AF65-F5344CB8AC3E}">
        <p14:creationId xmlns:p14="http://schemas.microsoft.com/office/powerpoint/2010/main" val="8580186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Bootkit: </a:t>
            </a:r>
            <a:r>
              <a:rPr lang="en-US" dirty="0" err="1"/>
              <a:t>Dreamboot</a:t>
            </a:r>
            <a:endParaRPr lang="en-US" dirty="0"/>
          </a:p>
        </p:txBody>
      </p:sp>
      <p:sp>
        <p:nvSpPr>
          <p:cNvPr id="3" name="Content Placeholder 2"/>
          <p:cNvSpPr>
            <a:spLocks noGrp="1"/>
          </p:cNvSpPr>
          <p:nvPr>
            <p:ph idx="1"/>
          </p:nvPr>
        </p:nvSpPr>
        <p:spPr>
          <a:xfrm>
            <a:off x="457200" y="6172200"/>
            <a:ext cx="8229600" cy="281731"/>
          </a:xfrm>
        </p:spPr>
        <p:txBody>
          <a:bodyPr>
            <a:normAutofit/>
          </a:bodyPr>
          <a:lstStyle/>
          <a:p>
            <a:pPr algn="ctr"/>
            <a:r>
              <a:rPr lang="en-US" sz="1800" dirty="0"/>
              <a:t>Source: </a:t>
            </a:r>
            <a:r>
              <a:rPr lang="en-US" sz="1800" dirty="0">
                <a:hlinkClick r:id="rId3"/>
              </a:rPr>
              <a:t>UEFI and </a:t>
            </a:r>
            <a:r>
              <a:rPr lang="en-US" sz="1800" dirty="0" err="1">
                <a:hlinkClick r:id="rId3"/>
              </a:rPr>
              <a:t>Dreamboot</a:t>
            </a:r>
            <a:r>
              <a:rPr lang="en-US" sz="1800" dirty="0"/>
              <a:t> by Sebastien </a:t>
            </a:r>
            <a:r>
              <a:rPr lang="en-US" sz="1800" dirty="0" err="1"/>
              <a:t>Kaczmarek</a:t>
            </a:r>
            <a:endParaRPr lang="en-US" sz="1800" dirty="0"/>
          </a:p>
        </p:txBody>
      </p:sp>
      <p:sp>
        <p:nvSpPr>
          <p:cNvPr id="5" name="Content Placeholder 2"/>
          <p:cNvSpPr txBox="1">
            <a:spLocks/>
          </p:cNvSpPr>
          <p:nvPr/>
        </p:nvSpPr>
        <p:spPr>
          <a:xfrm>
            <a:off x="457200" y="1972442"/>
            <a:ext cx="8229600" cy="4525963"/>
          </a:xfrm>
          <a:prstGeom prst="rect">
            <a:avLst/>
          </a:prstGeom>
        </p:spPr>
        <p:txBody>
          <a:bodyPr vert="horz" lIns="0" tIns="0" rIns="0" bIns="0" rtlCol="0">
            <a:norm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22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22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ym typeface="Wingdings" panose="05000000000000000000" pitchFamily="2" charset="2"/>
              </a:rPr>
              <a:t>Replaces </a:t>
            </a:r>
            <a:r>
              <a:rPr lang="en-US" dirty="0"/>
              <a:t>Windows 8 loader</a:t>
            </a:r>
          </a:p>
          <a:p>
            <a:pPr marL="342900" indent="-342900">
              <a:buFont typeface="Arial" panose="020B0604020202020204" pitchFamily="34" charset="0"/>
              <a:buChar char="•"/>
            </a:pPr>
            <a:r>
              <a:rPr lang="en-US" dirty="0">
                <a:sym typeface="Wingdings" panose="05000000000000000000" pitchFamily="2" charset="2"/>
              </a:rPr>
              <a:t>Patches OS to disable kernel protections</a:t>
            </a:r>
          </a:p>
          <a:p>
            <a:pPr marL="568325" lvl="1" indent="-342900">
              <a:buFont typeface="Courier New" panose="02070309020205020404" pitchFamily="49" charset="0"/>
              <a:buChar char="o"/>
            </a:pPr>
            <a:r>
              <a:rPr lang="en-US" dirty="0">
                <a:sym typeface="Wingdings" panose="05000000000000000000" pitchFamily="2" charset="2"/>
              </a:rPr>
              <a:t>Disables DEP (NX flag)</a:t>
            </a:r>
          </a:p>
          <a:p>
            <a:pPr marL="568325" lvl="1" indent="-342900">
              <a:buFont typeface="Courier New" panose="02070309020205020404" pitchFamily="49" charset="0"/>
              <a:buChar char="o"/>
            </a:pPr>
            <a:r>
              <a:rPr lang="en-US" dirty="0">
                <a:sym typeface="Wingdings" panose="05000000000000000000" pitchFamily="2" charset="2"/>
              </a:rPr>
              <a:t>Disables Windows Patch Guard </a:t>
            </a:r>
          </a:p>
          <a:p>
            <a:pPr marL="342900" indent="-342900">
              <a:buFont typeface="Arial" panose="020B0604020202020204" pitchFamily="34" charset="0"/>
              <a:buChar char="•"/>
            </a:pPr>
            <a:r>
              <a:rPr lang="en-US" dirty="0">
                <a:sym typeface="Wingdings" panose="05000000000000000000" pitchFamily="2" charset="2"/>
              </a:rPr>
              <a:t>Open source: </a:t>
            </a:r>
            <a:r>
              <a:rPr lang="en-US" dirty="0">
                <a:sym typeface="Wingdings" panose="05000000000000000000" pitchFamily="2" charset="2"/>
                <a:hlinkClick r:id="rId4"/>
              </a:rPr>
              <a:t>https://github.com/quarkslab/dreamboot</a:t>
            </a:r>
            <a:endParaRPr lang="en-US" dirty="0">
              <a:sym typeface="Wingdings" panose="05000000000000000000" pitchFamily="2" charset="2"/>
            </a:endParaRPr>
          </a:p>
          <a:p>
            <a:pPr marL="342900" indent="-342900">
              <a:buFont typeface="Arial" panose="020B0604020202020204" pitchFamily="34" charset="0"/>
              <a:buChar char="•"/>
            </a:pPr>
            <a:endParaRPr lang="en-US" dirty="0"/>
          </a:p>
          <a:p>
            <a:pPr marL="568325" lvl="1" indent="-342900">
              <a:buFont typeface="Courier New" panose="02070309020205020404" pitchFamily="49" charset="0"/>
              <a:buChar char="o"/>
            </a:pPr>
            <a:endParaRPr lang="en-US" dirty="0">
              <a:sym typeface="Wingdings" panose="05000000000000000000" pitchFamily="2" charset="2"/>
            </a:endParaRPr>
          </a:p>
          <a:p>
            <a:pPr lvl="1" indent="0">
              <a:buNone/>
            </a:pPr>
            <a:endParaRPr lang="en-US" dirty="0">
              <a:sym typeface="Wingdings" panose="05000000000000000000" pitchFamily="2" charset="2"/>
            </a:endParaRPr>
          </a:p>
        </p:txBody>
      </p:sp>
    </p:spTree>
    <p:extLst>
      <p:ext uri="{BB962C8B-B14F-4D97-AF65-F5344CB8AC3E}">
        <p14:creationId xmlns:p14="http://schemas.microsoft.com/office/powerpoint/2010/main" val="16441127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8 UEFI Bootkit</a:t>
            </a:r>
          </a:p>
        </p:txBody>
      </p:sp>
      <p:sp>
        <p:nvSpPr>
          <p:cNvPr id="4" name="Content Placeholder 3"/>
          <p:cNvSpPr>
            <a:spLocks noGrp="1"/>
          </p:cNvSpPr>
          <p:nvPr>
            <p:ph idx="1"/>
          </p:nvPr>
        </p:nvSpPr>
        <p:spPr>
          <a:xfrm>
            <a:off x="457200" y="6271469"/>
            <a:ext cx="8229600" cy="281731"/>
          </a:xfrm>
        </p:spPr>
        <p:txBody>
          <a:bodyPr>
            <a:normAutofit/>
          </a:bodyPr>
          <a:lstStyle/>
          <a:p>
            <a:pPr algn="ctr"/>
            <a:r>
              <a:rPr lang="en-US" sz="1600" dirty="0"/>
              <a:t>Source: </a:t>
            </a:r>
            <a:r>
              <a:rPr lang="en-US" sz="1600" dirty="0">
                <a:hlinkClick r:id="rId3"/>
              </a:rPr>
              <a:t>A Tale of One Software Bypass of Windows 8 Secure Boot</a:t>
            </a:r>
            <a:endParaRPr lang="en-US" sz="1600" dirty="0"/>
          </a:p>
        </p:txBody>
      </p:sp>
      <p:pic>
        <p:nvPicPr>
          <p:cNvPr id="5" name="Picture 2"/>
          <p:cNvPicPr>
            <a:picLocks noChangeAspect="1" noChangeArrowheads="1"/>
          </p:cNvPicPr>
          <p:nvPr/>
        </p:nvPicPr>
        <p:blipFill>
          <a:blip r:embed="rId4" cstate="print"/>
          <a:srcRect/>
          <a:stretch>
            <a:fillRect/>
          </a:stretch>
        </p:blipFill>
        <p:spPr bwMode="auto">
          <a:xfrm>
            <a:off x="533400" y="916422"/>
            <a:ext cx="7924800" cy="5255778"/>
          </a:xfrm>
          <a:prstGeom prst="rect">
            <a:avLst/>
          </a:prstGeom>
          <a:noFill/>
          <a:ln w="9525">
            <a:noFill/>
            <a:miter lim="800000"/>
            <a:headEnd/>
            <a:tailEnd/>
          </a:ln>
        </p:spPr>
      </p:pic>
    </p:spTree>
    <p:extLst>
      <p:ext uri="{BB962C8B-B14F-4D97-AF65-F5344CB8AC3E}">
        <p14:creationId xmlns:p14="http://schemas.microsoft.com/office/powerpoint/2010/main" val="42942878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2.5 UEFI Secure Boot</a:t>
            </a:r>
          </a:p>
        </p:txBody>
      </p:sp>
    </p:spTree>
    <p:extLst>
      <p:ext uri="{BB962C8B-B14F-4D97-AF65-F5344CB8AC3E}">
        <p14:creationId xmlns:p14="http://schemas.microsoft.com/office/powerpoint/2010/main" val="27321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Boot (UEFI + OS)</a:t>
            </a:r>
          </a:p>
        </p:txBody>
      </p:sp>
      <p:grpSp>
        <p:nvGrpSpPr>
          <p:cNvPr id="3" name="Group 2"/>
          <p:cNvGrpSpPr/>
          <p:nvPr/>
        </p:nvGrpSpPr>
        <p:grpSpPr>
          <a:xfrm>
            <a:off x="38757" y="1271983"/>
            <a:ext cx="7949543" cy="4814922"/>
            <a:chOff x="664150" y="1036122"/>
            <a:chExt cx="6955851" cy="3847945"/>
          </a:xfrm>
        </p:grpSpPr>
        <p:sp>
          <p:nvSpPr>
            <p:cNvPr id="63"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981200" y="1912267"/>
              <a:ext cx="5105400" cy="3429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1" name="AutoShape 62"/>
            <p:cNvSpPr>
              <a:spLocks noChangeArrowheads="1"/>
            </p:cNvSpPr>
            <p:nvPr/>
          </p:nvSpPr>
          <p:spPr bwMode="auto">
            <a:xfrm>
              <a:off x="1981200" y="2981566"/>
              <a:ext cx="914400" cy="4000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2" name="AutoShape 62"/>
            <p:cNvSpPr>
              <a:spLocks noChangeArrowheads="1"/>
            </p:cNvSpPr>
            <p:nvPr/>
          </p:nvSpPr>
          <p:spPr bwMode="auto">
            <a:xfrm>
              <a:off x="5943600" y="2467215"/>
              <a:ext cx="1143000" cy="9144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a:t>
              </a:r>
            </a:p>
            <a:p>
              <a:pPr algn="ctr"/>
              <a:r>
                <a:rPr lang="en-US" sz="1400" dirty="0">
                  <a:solidFill>
                    <a:prstClr val="white"/>
                  </a:solidFill>
                  <a:effectLst>
                    <a:outerShdw blurRad="25400" dist="12700" dir="2700000" algn="tl" rotWithShape="0">
                      <a:prstClr val="black">
                        <a:alpha val="21000"/>
                      </a:prstClr>
                    </a:outerShdw>
                  </a:effectLst>
                  <a:latin typeface="Arial"/>
                </a:rPr>
                <a:t>Boot Loader</a:t>
              </a:r>
            </a:p>
            <a:p>
              <a:pPr algn="ctr"/>
              <a:endParaRPr lang="en-US" sz="1400" dirty="0">
                <a:solidFill>
                  <a:prstClr val="white"/>
                </a:solidFill>
                <a:effectLst>
                  <a:outerShdw blurRad="25400" dist="12700" dir="2700000" algn="tl" rotWithShape="0">
                    <a:prstClr val="black">
                      <a:alpha val="21000"/>
                    </a:prstClr>
                  </a:outerShdw>
                </a:effectLst>
                <a:latin typeface="Arial"/>
              </a:endParaRPr>
            </a:p>
            <a:p>
              <a:pPr algn="ctr"/>
              <a:r>
                <a:rPr lang="en-US" sz="1400" dirty="0">
                  <a:solidFill>
                    <a:prstClr val="white"/>
                  </a:solidFill>
                  <a:effectLst>
                    <a:outerShdw blurRad="25400" dist="12700" dir="2700000" algn="tl" rotWithShape="0">
                      <a:prstClr val="black">
                        <a:alpha val="21000"/>
                      </a:prstClr>
                    </a:outerShdw>
                  </a:effectLst>
                  <a:latin typeface="Arial"/>
                </a:rPr>
                <a:t>Bootx64.efi</a:t>
              </a:r>
            </a:p>
            <a:p>
              <a:pPr algn="ctr"/>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73"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00B050"/>
              </a:solid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74" name="Bent-Up Arrow 73"/>
            <p:cNvSpPr/>
            <p:nvPr/>
          </p:nvSpPr>
          <p:spPr>
            <a:xfrm rot="5400000">
              <a:off x="392113" y="2798200"/>
              <a:ext cx="2228850" cy="796927"/>
            </a:xfrm>
            <a:prstGeom prst="bentUpArrow">
              <a:avLst>
                <a:gd name="adj1" fmla="val 30907"/>
                <a:gd name="adj2" fmla="val 25000"/>
                <a:gd name="adj3" fmla="val 25000"/>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5" name="Oval 74"/>
            <p:cNvSpPr/>
            <p:nvPr/>
          </p:nvSpPr>
          <p:spPr>
            <a:xfrm>
              <a:off x="664150" y="1162477"/>
              <a:ext cx="1147474" cy="857250"/>
            </a:xfrm>
            <a:prstGeom prst="ellipse">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Signed BIOS</a:t>
              </a:r>
            </a:p>
            <a:p>
              <a:pPr algn="ctr"/>
              <a:r>
                <a:rPr lang="en-US" sz="1600" dirty="0">
                  <a:solidFill>
                    <a:prstClr val="white"/>
                  </a:solidFill>
                </a:rPr>
                <a:t>Update</a:t>
              </a:r>
            </a:p>
          </p:txBody>
        </p:sp>
        <p:sp>
          <p:nvSpPr>
            <p:cNvPr id="76" name="Curved Down Arrow 75"/>
            <p:cNvSpPr/>
            <p:nvPr/>
          </p:nvSpPr>
          <p:spPr>
            <a:xfrm rot="16200000">
              <a:off x="1474410" y="3280057"/>
              <a:ext cx="571500" cy="350520"/>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7" name="Curved Up Arrow 76"/>
            <p:cNvSpPr/>
            <p:nvPr/>
          </p:nvSpPr>
          <p:spPr>
            <a:xfrm rot="16200000">
              <a:off x="7093458" y="3212239"/>
              <a:ext cx="626365" cy="42672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8" name="AutoShape 62"/>
            <p:cNvSpPr>
              <a:spLocks noChangeArrowheads="1"/>
            </p:cNvSpPr>
            <p:nvPr/>
          </p:nvSpPr>
          <p:spPr bwMode="auto">
            <a:xfrm>
              <a:off x="1981200" y="2467215"/>
              <a:ext cx="914400" cy="4000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9" name="Curved Up Arrow 78"/>
            <p:cNvSpPr/>
            <p:nvPr/>
          </p:nvSpPr>
          <p:spPr>
            <a:xfrm rot="16200000">
              <a:off x="7092315" y="2184682"/>
              <a:ext cx="628650" cy="42672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0" name="AutoShape 62"/>
            <p:cNvSpPr>
              <a:spLocks noChangeArrowheads="1"/>
            </p:cNvSpPr>
            <p:nvPr/>
          </p:nvSpPr>
          <p:spPr bwMode="auto">
            <a:xfrm>
              <a:off x="1981200" y="1431316"/>
              <a:ext cx="5105400" cy="3429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81" name="Curved Up Arrow 80"/>
            <p:cNvSpPr/>
            <p:nvPr/>
          </p:nvSpPr>
          <p:spPr>
            <a:xfrm rot="16200000">
              <a:off x="7178040" y="1584607"/>
              <a:ext cx="457200" cy="42672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2" name="AutoShape 62"/>
            <p:cNvSpPr>
              <a:spLocks noChangeArrowheads="1"/>
            </p:cNvSpPr>
            <p:nvPr/>
          </p:nvSpPr>
          <p:spPr bwMode="auto">
            <a:xfrm>
              <a:off x="1988850" y="1036122"/>
              <a:ext cx="2464088" cy="2857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grpSp>
      <p:sp>
        <p:nvSpPr>
          <p:cNvPr id="31" name="AutoShape 62"/>
          <p:cNvSpPr>
            <a:spLocks noChangeArrowheads="1"/>
          </p:cNvSpPr>
          <p:nvPr/>
        </p:nvSpPr>
        <p:spPr bwMode="auto">
          <a:xfrm>
            <a:off x="4549900" y="1271983"/>
            <a:ext cx="2816100" cy="357558"/>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32" name="AutoShape 62"/>
          <p:cNvSpPr>
            <a:spLocks noChangeArrowheads="1"/>
          </p:cNvSpPr>
          <p:nvPr/>
        </p:nvSpPr>
        <p:spPr bwMode="auto">
          <a:xfrm>
            <a:off x="3055257" y="3706310"/>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3" name="Curved Down Arrow 32"/>
          <p:cNvSpPr/>
          <p:nvPr/>
        </p:nvSpPr>
        <p:spPr>
          <a:xfrm rot="16200000">
            <a:off x="2445082" y="4098817"/>
            <a:ext cx="715116" cy="400594"/>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34" name="AutoShape 62"/>
          <p:cNvSpPr>
            <a:spLocks noChangeArrowheads="1"/>
          </p:cNvSpPr>
          <p:nvPr/>
        </p:nvSpPr>
        <p:spPr bwMode="auto">
          <a:xfrm>
            <a:off x="3055257" y="3062705"/>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5" name="AutoShape 62"/>
          <p:cNvSpPr>
            <a:spLocks noChangeArrowheads="1"/>
          </p:cNvSpPr>
          <p:nvPr/>
        </p:nvSpPr>
        <p:spPr bwMode="auto">
          <a:xfrm>
            <a:off x="4579257" y="3693610"/>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6" name="Curved Down Arrow 35"/>
          <p:cNvSpPr/>
          <p:nvPr/>
        </p:nvSpPr>
        <p:spPr>
          <a:xfrm rot="16200000">
            <a:off x="3969082" y="4086117"/>
            <a:ext cx="715116" cy="400594"/>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37" name="AutoShape 62"/>
          <p:cNvSpPr>
            <a:spLocks noChangeArrowheads="1"/>
          </p:cNvSpPr>
          <p:nvPr/>
        </p:nvSpPr>
        <p:spPr bwMode="auto">
          <a:xfrm>
            <a:off x="4579257" y="3050005"/>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8" name="Curved Up Arrow 37"/>
          <p:cNvSpPr/>
          <p:nvPr/>
        </p:nvSpPr>
        <p:spPr>
          <a:xfrm rot="16200000">
            <a:off x="7458412" y="1384537"/>
            <a:ext cx="572093" cy="48768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39" name="AutoShape 62"/>
          <p:cNvSpPr>
            <a:spLocks noChangeArrowheads="1"/>
          </p:cNvSpPr>
          <p:nvPr/>
        </p:nvSpPr>
        <p:spPr bwMode="auto">
          <a:xfrm>
            <a:off x="1320800" y="2971800"/>
            <a:ext cx="7632700" cy="1600200"/>
          </a:xfrm>
          <a:prstGeom prst="roundRect">
            <a:avLst>
              <a:gd name="adj" fmla="val 19219"/>
            </a:avLst>
          </a:prstGeom>
          <a:noFill/>
          <a:ln w="38100" cmpd="sng">
            <a:solidFill>
              <a:srgbClr val="00B050"/>
            </a:solidFill>
            <a:round/>
            <a:headEnd/>
            <a:tailEnd/>
          </a:ln>
          <a:effectLst>
            <a:outerShdw blurRad="50800" dist="38100" dir="2700000" algn="tl" rotWithShape="0">
              <a:prstClr val="black">
                <a:alpha val="30000"/>
              </a:prstClr>
            </a:outerShdw>
          </a:effectLst>
        </p:spPr>
        <p:txBody>
          <a:bodyPr wrap="none" lIns="0" tIns="0" rIns="0" bIns="0" anchor="ctr"/>
          <a:lstStyle/>
          <a:p>
            <a:pPr algn="r"/>
            <a:r>
              <a:rPr lang="en-US" dirty="0"/>
              <a:t>UEFI</a:t>
            </a:r>
          </a:p>
          <a:p>
            <a:pPr algn="r"/>
            <a:r>
              <a:rPr lang="en-US" dirty="0"/>
              <a:t>Secure</a:t>
            </a:r>
          </a:p>
          <a:p>
            <a:pPr algn="r"/>
            <a:r>
              <a:rPr lang="en-US" dirty="0"/>
              <a:t>Boot</a:t>
            </a:r>
          </a:p>
        </p:txBody>
      </p:sp>
      <p:sp>
        <p:nvSpPr>
          <p:cNvPr id="40" name="AutoShape 62"/>
          <p:cNvSpPr>
            <a:spLocks noChangeArrowheads="1"/>
          </p:cNvSpPr>
          <p:nvPr/>
        </p:nvSpPr>
        <p:spPr bwMode="auto">
          <a:xfrm>
            <a:off x="1333500" y="1079500"/>
            <a:ext cx="7632700" cy="1802940"/>
          </a:xfrm>
          <a:prstGeom prst="roundRect">
            <a:avLst>
              <a:gd name="adj" fmla="val 19219"/>
            </a:avLst>
          </a:prstGeom>
          <a:noFill/>
          <a:ln w="38100" cmpd="sng">
            <a:solidFill>
              <a:srgbClr val="00B050"/>
            </a:solidFill>
            <a:round/>
            <a:headEnd/>
            <a:tailEnd/>
          </a:ln>
          <a:effectLst>
            <a:outerShdw blurRad="50800" dist="38100" dir="2700000" algn="tl" rotWithShape="0">
              <a:prstClr val="black">
                <a:alpha val="30000"/>
              </a:prstClr>
            </a:outerShdw>
          </a:effectLst>
        </p:spPr>
        <p:txBody>
          <a:bodyPr wrap="none" lIns="0" tIns="0" rIns="0" bIns="0" anchor="ctr"/>
          <a:lstStyle/>
          <a:p>
            <a:pPr algn="r"/>
            <a:r>
              <a:rPr lang="en-US" sz="2400" b="1" dirty="0">
                <a:effectLst>
                  <a:outerShdw blurRad="25400" dist="12700" dir="2700000" algn="tl" rotWithShape="0">
                    <a:prstClr val="black">
                      <a:alpha val="21000"/>
                    </a:prstClr>
                  </a:outerShdw>
                </a:effectLst>
                <a:latin typeface="Arial"/>
              </a:rPr>
              <a:t>OS</a:t>
            </a:r>
          </a:p>
          <a:p>
            <a:pPr algn="r"/>
            <a:r>
              <a:rPr lang="en-US" sz="2400" b="1" dirty="0">
                <a:effectLst>
                  <a:outerShdw blurRad="25400" dist="12700" dir="2700000" algn="tl" rotWithShape="0">
                    <a:prstClr val="black">
                      <a:alpha val="21000"/>
                    </a:prstClr>
                  </a:outerShdw>
                </a:effectLst>
                <a:latin typeface="Arial"/>
              </a:rPr>
              <a:t>Secure</a:t>
            </a:r>
          </a:p>
          <a:p>
            <a:pPr algn="r"/>
            <a:r>
              <a:rPr lang="en-US" sz="2400" b="1" dirty="0">
                <a:effectLst>
                  <a:outerShdw blurRad="25400" dist="12700" dir="2700000" algn="tl" rotWithShape="0">
                    <a:prstClr val="black">
                      <a:alpha val="21000"/>
                    </a:prstClr>
                  </a:outerShdw>
                </a:effectLst>
                <a:latin typeface="Arial"/>
              </a:rPr>
              <a:t>Boot</a:t>
            </a:r>
          </a:p>
        </p:txBody>
      </p:sp>
    </p:spTree>
    <p:extLst>
      <p:ext uri="{BB962C8B-B14F-4D97-AF65-F5344CB8AC3E}">
        <p14:creationId xmlns:p14="http://schemas.microsoft.com/office/powerpoint/2010/main" val="9316729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97" y="569269"/>
            <a:ext cx="80581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76223" y="3750619"/>
            <a:ext cx="3496410" cy="276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5602" y="4483493"/>
            <a:ext cx="4407625" cy="144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58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Unfettered Access to Hardware - DRAM</a:t>
            </a:r>
          </a:p>
        </p:txBody>
      </p:sp>
      <p:sp>
        <p:nvSpPr>
          <p:cNvPr id="8" name="Content Placeholder 2"/>
          <p:cNvSpPr>
            <a:spLocks noGrp="1"/>
          </p:cNvSpPr>
          <p:nvPr>
            <p:ph idx="4294967295"/>
          </p:nvPr>
        </p:nvSpPr>
        <p:spPr>
          <a:xfrm>
            <a:off x="914400" y="6248400"/>
            <a:ext cx="7924800" cy="381000"/>
          </a:xfrm>
          <a:prstGeom prst="rect">
            <a:avLst/>
          </a:prstGeom>
        </p:spPr>
        <p:txBody>
          <a:bodyPr/>
          <a:lstStyle/>
          <a:p>
            <a:r>
              <a:rPr lang="en-US" sz="1400" dirty="0"/>
              <a:t>Reference: </a:t>
            </a:r>
            <a:r>
              <a:rPr lang="en-US" sz="1400" dirty="0">
                <a:hlinkClick r:id="rId2"/>
              </a:rPr>
              <a:t>I/O Attacks in Intel-PC Architecture and Countermeasures</a:t>
            </a:r>
            <a:r>
              <a:rPr lang="en-US" sz="1400" dirty="0"/>
              <a:t> by F. Lone Sang et al</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13</a:t>
            </a:fld>
            <a:endParaRPr lang="en-US" dirty="0"/>
          </a:p>
        </p:txBody>
      </p:sp>
      <p:sp>
        <p:nvSpPr>
          <p:cNvPr id="7" name="Rectangle: Rounded Corners 6"/>
          <p:cNvSpPr/>
          <p:nvPr/>
        </p:nvSpPr>
        <p:spPr>
          <a:xfrm>
            <a:off x="3575972" y="1028623"/>
            <a:ext cx="784882" cy="1691943"/>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CPU </a:t>
            </a:r>
            <a:r>
              <a:rPr lang="en-US" sz="1400" dirty="0" err="1"/>
              <a:t>Skt</a:t>
            </a:r>
            <a:endParaRPr lang="en-US" sz="1400" dirty="0"/>
          </a:p>
        </p:txBody>
      </p:sp>
      <p:sp>
        <p:nvSpPr>
          <p:cNvPr id="10" name="Rectangle: Rounded Corners 9"/>
          <p:cNvSpPr/>
          <p:nvPr/>
        </p:nvSpPr>
        <p:spPr>
          <a:xfrm>
            <a:off x="3614886" y="3652486"/>
            <a:ext cx="974669" cy="13361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PCH</a:t>
            </a:r>
          </a:p>
        </p:txBody>
      </p:sp>
      <p:sp>
        <p:nvSpPr>
          <p:cNvPr id="12" name="Rectangle: Rounded Corners 11"/>
          <p:cNvSpPr/>
          <p:nvPr/>
        </p:nvSpPr>
        <p:spPr>
          <a:xfrm>
            <a:off x="1571753" y="2852995"/>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PCI Express</a:t>
            </a:r>
          </a:p>
        </p:txBody>
      </p:sp>
      <p:sp>
        <p:nvSpPr>
          <p:cNvPr id="15" name="Rectangle: Rounded Corners 14"/>
          <p:cNvSpPr/>
          <p:nvPr/>
        </p:nvSpPr>
        <p:spPr>
          <a:xfrm>
            <a:off x="1571753" y="3043801"/>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PCI Express</a:t>
            </a:r>
          </a:p>
        </p:txBody>
      </p:sp>
      <p:sp>
        <p:nvSpPr>
          <p:cNvPr id="16" name="Rectangle: Rounded Corners 15"/>
          <p:cNvSpPr/>
          <p:nvPr/>
        </p:nvSpPr>
        <p:spPr>
          <a:xfrm>
            <a:off x="2414838" y="4168201"/>
            <a:ext cx="581965" cy="376075"/>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Gbe NIC</a:t>
            </a:r>
          </a:p>
        </p:txBody>
      </p:sp>
      <p:pic>
        <p:nvPicPr>
          <p:cNvPr id="29" name="Picture 28"/>
          <p:cNvPicPr>
            <a:picLocks noChangeAspect="1"/>
          </p:cNvPicPr>
          <p:nvPr/>
        </p:nvPicPr>
        <p:blipFill>
          <a:blip r:embed="rId3"/>
          <a:stretch>
            <a:fillRect/>
          </a:stretch>
        </p:blipFill>
        <p:spPr>
          <a:xfrm>
            <a:off x="5242772" y="1415080"/>
            <a:ext cx="91228" cy="379026"/>
          </a:xfrm>
          <a:prstGeom prst="rect">
            <a:avLst/>
          </a:prstGeom>
        </p:spPr>
      </p:pic>
      <p:pic>
        <p:nvPicPr>
          <p:cNvPr id="30" name="Picture 29"/>
          <p:cNvPicPr>
            <a:picLocks noChangeAspect="1"/>
          </p:cNvPicPr>
          <p:nvPr/>
        </p:nvPicPr>
        <p:blipFill>
          <a:blip r:embed="rId3"/>
          <a:stretch>
            <a:fillRect/>
          </a:stretch>
        </p:blipFill>
        <p:spPr>
          <a:xfrm>
            <a:off x="5126616" y="1408489"/>
            <a:ext cx="91228" cy="379026"/>
          </a:xfrm>
          <a:prstGeom prst="rect">
            <a:avLst/>
          </a:prstGeom>
        </p:spPr>
      </p:pic>
      <p:pic>
        <p:nvPicPr>
          <p:cNvPr id="31" name="Picture 30"/>
          <p:cNvPicPr>
            <a:picLocks noChangeAspect="1"/>
          </p:cNvPicPr>
          <p:nvPr/>
        </p:nvPicPr>
        <p:blipFill>
          <a:blip r:embed="rId3"/>
          <a:stretch>
            <a:fillRect/>
          </a:stretch>
        </p:blipFill>
        <p:spPr>
          <a:xfrm>
            <a:off x="5244139" y="1975109"/>
            <a:ext cx="91228" cy="379026"/>
          </a:xfrm>
          <a:prstGeom prst="rect">
            <a:avLst/>
          </a:prstGeom>
        </p:spPr>
      </p:pic>
      <p:pic>
        <p:nvPicPr>
          <p:cNvPr id="32" name="Picture 31"/>
          <p:cNvPicPr>
            <a:picLocks noChangeAspect="1"/>
          </p:cNvPicPr>
          <p:nvPr/>
        </p:nvPicPr>
        <p:blipFill>
          <a:blip r:embed="rId3"/>
          <a:stretch>
            <a:fillRect/>
          </a:stretch>
        </p:blipFill>
        <p:spPr>
          <a:xfrm>
            <a:off x="5130029" y="1978975"/>
            <a:ext cx="91228" cy="379026"/>
          </a:xfrm>
          <a:prstGeom prst="rect">
            <a:avLst/>
          </a:prstGeom>
        </p:spPr>
      </p:pic>
      <p:cxnSp>
        <p:nvCxnSpPr>
          <p:cNvPr id="37" name="Straight Connector 36"/>
          <p:cNvCxnSpPr/>
          <p:nvPr/>
        </p:nvCxnSpPr>
        <p:spPr>
          <a:xfrm>
            <a:off x="2365868" y="2931112"/>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70075" y="3125956"/>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830653" y="2718285"/>
            <a:ext cx="3842" cy="8302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10152" y="2730020"/>
            <a:ext cx="0" cy="915164"/>
          </a:xfrm>
          <a:prstGeom prst="line">
            <a:avLst/>
          </a:prstGeom>
          <a:ln w="12700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99614" y="4456588"/>
            <a:ext cx="599934" cy="66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2906030" y="4227639"/>
            <a:ext cx="1118140" cy="230832"/>
          </a:xfrm>
          <a:prstGeom prst="rect">
            <a:avLst/>
          </a:prstGeom>
        </p:spPr>
        <p:txBody>
          <a:bodyPr wrap="square">
            <a:spAutoFit/>
          </a:bodyPr>
          <a:lstStyle/>
          <a:p>
            <a:r>
              <a:rPr lang="en-US" sz="900" dirty="0"/>
              <a:t>PCIE Gen2</a:t>
            </a:r>
          </a:p>
        </p:txBody>
      </p:sp>
      <p:sp>
        <p:nvSpPr>
          <p:cNvPr id="60" name="Rectangle 59"/>
          <p:cNvSpPr/>
          <p:nvPr/>
        </p:nvSpPr>
        <p:spPr>
          <a:xfrm>
            <a:off x="2628680" y="2761759"/>
            <a:ext cx="1118140" cy="230832"/>
          </a:xfrm>
          <a:prstGeom prst="rect">
            <a:avLst/>
          </a:prstGeom>
        </p:spPr>
        <p:txBody>
          <a:bodyPr wrap="square">
            <a:spAutoFit/>
          </a:bodyPr>
          <a:lstStyle/>
          <a:p>
            <a:r>
              <a:rPr lang="en-US" sz="900" dirty="0"/>
              <a:t>PCIE Gen3</a:t>
            </a:r>
          </a:p>
        </p:txBody>
      </p:sp>
      <p:sp>
        <p:nvSpPr>
          <p:cNvPr id="61" name="Rectangle 60"/>
          <p:cNvSpPr/>
          <p:nvPr/>
        </p:nvSpPr>
        <p:spPr>
          <a:xfrm>
            <a:off x="2637765" y="2952203"/>
            <a:ext cx="1118140" cy="230832"/>
          </a:xfrm>
          <a:prstGeom prst="rect">
            <a:avLst/>
          </a:prstGeom>
        </p:spPr>
        <p:txBody>
          <a:bodyPr wrap="square">
            <a:spAutoFit/>
          </a:bodyPr>
          <a:lstStyle/>
          <a:p>
            <a:r>
              <a:rPr lang="en-US" sz="900" dirty="0"/>
              <a:t>PCIE Gen3</a:t>
            </a:r>
          </a:p>
        </p:txBody>
      </p:sp>
      <p:sp>
        <p:nvSpPr>
          <p:cNvPr id="71" name="Rectangle 70"/>
          <p:cNvSpPr/>
          <p:nvPr/>
        </p:nvSpPr>
        <p:spPr>
          <a:xfrm rot="5400000">
            <a:off x="3998249" y="3078440"/>
            <a:ext cx="442750" cy="261610"/>
          </a:xfrm>
          <a:prstGeom prst="rect">
            <a:avLst/>
          </a:prstGeom>
        </p:spPr>
        <p:txBody>
          <a:bodyPr wrap="none">
            <a:spAutoFit/>
          </a:bodyPr>
          <a:lstStyle/>
          <a:p>
            <a:pPr algn="ctr"/>
            <a:r>
              <a:rPr lang="en-US" sz="1100" dirty="0"/>
              <a:t>DMI</a:t>
            </a:r>
          </a:p>
        </p:txBody>
      </p:sp>
      <p:cxnSp>
        <p:nvCxnSpPr>
          <p:cNvPr id="78" name="Straight Connector 77"/>
          <p:cNvCxnSpPr/>
          <p:nvPr/>
        </p:nvCxnSpPr>
        <p:spPr>
          <a:xfrm>
            <a:off x="4474673" y="1596001"/>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481274" y="2130665"/>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4421079" y="1367401"/>
            <a:ext cx="1118140" cy="184666"/>
          </a:xfrm>
          <a:prstGeom prst="rect">
            <a:avLst/>
          </a:prstGeom>
        </p:spPr>
        <p:txBody>
          <a:bodyPr wrap="square">
            <a:spAutoFit/>
          </a:bodyPr>
          <a:lstStyle/>
          <a:p>
            <a:r>
              <a:rPr lang="en-US" sz="600" dirty="0"/>
              <a:t>DDR4 channel A</a:t>
            </a:r>
          </a:p>
        </p:txBody>
      </p:sp>
      <p:sp>
        <p:nvSpPr>
          <p:cNvPr id="82" name="Rectangle 81"/>
          <p:cNvSpPr/>
          <p:nvPr/>
        </p:nvSpPr>
        <p:spPr>
          <a:xfrm>
            <a:off x="4419600" y="1941140"/>
            <a:ext cx="1118140" cy="184666"/>
          </a:xfrm>
          <a:prstGeom prst="rect">
            <a:avLst/>
          </a:prstGeom>
        </p:spPr>
        <p:txBody>
          <a:bodyPr wrap="square">
            <a:spAutoFit/>
          </a:bodyPr>
          <a:lstStyle/>
          <a:p>
            <a:r>
              <a:rPr lang="en-US" sz="600" dirty="0"/>
              <a:t>DDR4 channel B</a:t>
            </a:r>
          </a:p>
        </p:txBody>
      </p:sp>
      <p:sp>
        <p:nvSpPr>
          <p:cNvPr id="93" name="Rectangle: Rounded Corners 92"/>
          <p:cNvSpPr/>
          <p:nvPr/>
        </p:nvSpPr>
        <p:spPr>
          <a:xfrm>
            <a:off x="5474126" y="990600"/>
            <a:ext cx="785298" cy="1708879"/>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DRAM</a:t>
            </a:r>
          </a:p>
        </p:txBody>
      </p:sp>
      <p:sp>
        <p:nvSpPr>
          <p:cNvPr id="94" name="Rectangle 93"/>
          <p:cNvSpPr/>
          <p:nvPr/>
        </p:nvSpPr>
        <p:spPr>
          <a:xfrm>
            <a:off x="5474126" y="2089880"/>
            <a:ext cx="785298" cy="36804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SW</a:t>
            </a:r>
          </a:p>
        </p:txBody>
      </p:sp>
      <p:sp>
        <p:nvSpPr>
          <p:cNvPr id="95" name="Arrow: Right 94"/>
          <p:cNvSpPr/>
          <p:nvPr/>
        </p:nvSpPr>
        <p:spPr>
          <a:xfrm>
            <a:off x="3026415" y="3917403"/>
            <a:ext cx="595276" cy="328009"/>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Arrow: Right 95"/>
          <p:cNvSpPr/>
          <p:nvPr/>
        </p:nvSpPr>
        <p:spPr>
          <a:xfrm rot="16200000">
            <a:off x="3189595" y="3102672"/>
            <a:ext cx="1369127" cy="28071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Arrow: Right 96"/>
          <p:cNvSpPr/>
          <p:nvPr/>
        </p:nvSpPr>
        <p:spPr>
          <a:xfrm>
            <a:off x="4054381" y="2129401"/>
            <a:ext cx="1432019" cy="38840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57200" y="5105400"/>
            <a:ext cx="8153400" cy="923330"/>
          </a:xfrm>
          <a:prstGeom prst="rect">
            <a:avLst/>
          </a:prstGeom>
        </p:spPr>
        <p:txBody>
          <a:bodyPr wrap="square">
            <a:spAutoFit/>
          </a:bodyPr>
          <a:lstStyle/>
          <a:p>
            <a:r>
              <a:rPr lang="en-US" dirty="0"/>
              <a:t>Attacks compromising firmware on peripheral I/O devices can use inbound direct memory access (DMA) to expose sensitive contents in DRAM or modify software directly in DRAM</a:t>
            </a:r>
          </a:p>
        </p:txBody>
      </p:sp>
    </p:spTree>
    <p:extLst>
      <p:ext uri="{BB962C8B-B14F-4D97-AF65-F5344CB8AC3E}">
        <p14:creationId xmlns:p14="http://schemas.microsoft.com/office/powerpoint/2010/main" val="313999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Secure Boot Configuration</a:t>
            </a:r>
          </a:p>
        </p:txBody>
      </p:sp>
      <p:sp>
        <p:nvSpPr>
          <p:cNvPr id="5" name="Content Placeholder 2"/>
          <p:cNvSpPr>
            <a:spLocks noGrp="1"/>
          </p:cNvSpPr>
          <p:nvPr>
            <p:ph idx="4294967295"/>
          </p:nvPr>
        </p:nvSpPr>
        <p:spPr>
          <a:xfrm>
            <a:off x="457200" y="1219200"/>
            <a:ext cx="8229600" cy="4876800"/>
          </a:xfrm>
        </p:spPr>
        <p:txBody>
          <a:bodyPr>
            <a:normAutofit fontScale="92500" lnSpcReduction="10000"/>
          </a:bodyPr>
          <a:lstStyle/>
          <a:p>
            <a:pPr>
              <a:buNone/>
            </a:pPr>
            <a:r>
              <a:rPr lang="en-US" sz="2400" b="1" dirty="0" err="1">
                <a:latin typeface="+mj-lt"/>
                <a:cs typeface="Aharoni" pitchFamily="2" charset="-79"/>
              </a:rPr>
              <a:t>SecureBoot</a:t>
            </a:r>
            <a:endParaRPr lang="en-US" sz="2400" b="1" dirty="0">
              <a:latin typeface="+mj-lt"/>
              <a:cs typeface="Aharoni" pitchFamily="2" charset="-79"/>
            </a:endParaRPr>
          </a:p>
          <a:p>
            <a:r>
              <a:rPr lang="en-US" sz="2200" dirty="0">
                <a:latin typeface="+mj-lt"/>
                <a:cs typeface="Aharoni" pitchFamily="2" charset="-79"/>
              </a:rPr>
              <a:t>Enables/disables image signature checks</a:t>
            </a:r>
            <a:endParaRPr lang="en-US" sz="2200" b="1" dirty="0">
              <a:latin typeface="+mj-lt"/>
              <a:cs typeface="Aharoni" pitchFamily="2" charset="-79"/>
            </a:endParaRPr>
          </a:p>
          <a:p>
            <a:pPr>
              <a:buNone/>
            </a:pPr>
            <a:r>
              <a:rPr lang="en-US" sz="2400" b="1" dirty="0" err="1">
                <a:latin typeface="+mj-lt"/>
                <a:cs typeface="Aharoni" pitchFamily="2" charset="-79"/>
              </a:rPr>
              <a:t>SetupMode</a:t>
            </a:r>
            <a:endParaRPr lang="en-US" sz="2400" b="1" dirty="0">
              <a:latin typeface="+mj-lt"/>
              <a:cs typeface="Aharoni" pitchFamily="2" charset="-79"/>
            </a:endParaRPr>
          </a:p>
          <a:p>
            <a:pPr marL="457200" indent="-457200"/>
            <a:r>
              <a:rPr lang="en-US" sz="2200" dirty="0">
                <a:latin typeface="+mj-lt"/>
                <a:cs typeface="Aharoni" pitchFamily="2" charset="-79"/>
              </a:rPr>
              <a:t>PK is installed (</a:t>
            </a:r>
            <a:r>
              <a:rPr lang="en-US" sz="2200" b="1" dirty="0">
                <a:latin typeface="Courier New" panose="02070309020205020404" pitchFamily="49" charset="0"/>
                <a:cs typeface="Courier New" panose="02070309020205020404" pitchFamily="49" charset="0"/>
              </a:rPr>
              <a:t>USER_MODE</a:t>
            </a:r>
            <a:r>
              <a:rPr lang="en-US" sz="2200" dirty="0">
                <a:latin typeface="+mj-lt"/>
                <a:cs typeface="Aharoni" pitchFamily="2" charset="-79"/>
              </a:rPr>
              <a:t>) or not (</a:t>
            </a:r>
            <a:r>
              <a:rPr lang="en-US" sz="2200" b="1" dirty="0">
                <a:latin typeface="Courier New" panose="02070309020205020404" pitchFamily="49" charset="0"/>
                <a:cs typeface="Courier New" panose="02070309020205020404" pitchFamily="49" charset="0"/>
              </a:rPr>
              <a:t>SETUP_MODE</a:t>
            </a:r>
            <a:r>
              <a:rPr lang="en-US" sz="2200" dirty="0">
                <a:latin typeface="+mj-lt"/>
                <a:cs typeface="Aharoni" pitchFamily="2" charset="-79"/>
              </a:rPr>
              <a:t>)</a:t>
            </a:r>
          </a:p>
          <a:p>
            <a:pPr marL="457200" indent="-457200"/>
            <a:r>
              <a:rPr lang="en-US" sz="2200" b="1" dirty="0">
                <a:latin typeface="Courier New" panose="02070309020205020404" pitchFamily="49" charset="0"/>
                <a:cs typeface="Courier New" panose="02070309020205020404" pitchFamily="49" charset="0"/>
              </a:rPr>
              <a:t>SETUP_MODE</a:t>
            </a:r>
            <a:r>
              <a:rPr lang="en-US" sz="2200" dirty="0">
                <a:latin typeface="+mj-lt"/>
                <a:cs typeface="Aharoni" pitchFamily="2" charset="-79"/>
              </a:rPr>
              <a:t> allows updating KEK/db(x), self-signed PK</a:t>
            </a:r>
            <a:endParaRPr lang="en-US" sz="2200" b="1" dirty="0">
              <a:latin typeface="+mj-lt"/>
              <a:cs typeface="Aharoni" pitchFamily="2" charset="-79"/>
            </a:endParaRPr>
          </a:p>
          <a:p>
            <a:pPr>
              <a:buNone/>
            </a:pPr>
            <a:r>
              <a:rPr lang="en-US" sz="2400" b="1" dirty="0" err="1">
                <a:latin typeface="+mj-lt"/>
                <a:cs typeface="Aharoni" pitchFamily="2" charset="-79"/>
              </a:rPr>
              <a:t>CustomMode</a:t>
            </a:r>
            <a:endParaRPr lang="en-US" sz="2400" b="1" dirty="0">
              <a:latin typeface="+mj-lt"/>
              <a:cs typeface="Aharoni" pitchFamily="2" charset="-79"/>
            </a:endParaRPr>
          </a:p>
          <a:p>
            <a:pPr marL="457200" indent="-457200"/>
            <a:r>
              <a:rPr lang="en-US" sz="2200" dirty="0">
                <a:latin typeface="+mj-lt"/>
                <a:cs typeface="Aharoni" pitchFamily="2" charset="-79"/>
              </a:rPr>
              <a:t>Modifiable by physically present user</a:t>
            </a:r>
          </a:p>
          <a:p>
            <a:pPr marL="457200" indent="-457200"/>
            <a:r>
              <a:rPr lang="en-US" sz="2200" dirty="0">
                <a:latin typeface="+mj-lt"/>
                <a:cs typeface="Aharoni" pitchFamily="2" charset="-79"/>
              </a:rPr>
              <a:t>Allows updating KEK/db/</a:t>
            </a:r>
            <a:r>
              <a:rPr lang="en-US" sz="2200" dirty="0" err="1">
                <a:latin typeface="+mj-lt"/>
                <a:cs typeface="Aharoni" pitchFamily="2" charset="-79"/>
              </a:rPr>
              <a:t>dbx</a:t>
            </a:r>
            <a:r>
              <a:rPr lang="en-US" sz="2200" dirty="0">
                <a:latin typeface="+mj-lt"/>
                <a:cs typeface="Aharoni" pitchFamily="2" charset="-79"/>
              </a:rPr>
              <a:t>/PK even when PK is installed</a:t>
            </a:r>
            <a:endParaRPr lang="en-US" sz="2200" b="1" dirty="0">
              <a:latin typeface="+mj-lt"/>
              <a:cs typeface="Aharoni" pitchFamily="2" charset="-79"/>
            </a:endParaRPr>
          </a:p>
          <a:p>
            <a:pPr>
              <a:buNone/>
            </a:pPr>
            <a:r>
              <a:rPr lang="en-US" sz="2400" b="1" dirty="0" err="1">
                <a:latin typeface="+mj-lt"/>
                <a:cs typeface="Aharoni" pitchFamily="2" charset="-79"/>
              </a:rPr>
              <a:t>SecureBootEnable</a:t>
            </a:r>
            <a:endParaRPr lang="en-US" sz="2400" b="1" dirty="0">
              <a:latin typeface="+mj-lt"/>
              <a:cs typeface="Aharoni" pitchFamily="2" charset="-79"/>
            </a:endParaRPr>
          </a:p>
          <a:p>
            <a:r>
              <a:rPr lang="en-US" sz="2200" dirty="0">
                <a:latin typeface="+mj-lt"/>
                <a:cs typeface="Aharoni" pitchFamily="2" charset="-79"/>
              </a:rPr>
              <a:t>Global non-volatile Secure Boot Enable</a:t>
            </a:r>
          </a:p>
          <a:p>
            <a:r>
              <a:rPr lang="en-US" sz="2200" dirty="0">
                <a:latin typeface="+mj-lt"/>
                <a:cs typeface="Aharoni" pitchFamily="2" charset="-79"/>
              </a:rPr>
              <a:t>Modifiable by physically present user</a:t>
            </a:r>
          </a:p>
        </p:txBody>
      </p:sp>
    </p:spTree>
    <p:extLst>
      <p:ext uri="{BB962C8B-B14F-4D97-AF65-F5344CB8AC3E}">
        <p14:creationId xmlns:p14="http://schemas.microsoft.com/office/powerpoint/2010/main" val="26831658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Secure Boot Key Hierarchy</a:t>
            </a:r>
          </a:p>
        </p:txBody>
      </p:sp>
      <p:sp>
        <p:nvSpPr>
          <p:cNvPr id="8" name="Content Placeholder 2"/>
          <p:cNvSpPr>
            <a:spLocks noGrp="1"/>
          </p:cNvSpPr>
          <p:nvPr>
            <p:ph idx="1"/>
          </p:nvPr>
        </p:nvSpPr>
        <p:spPr>
          <a:xfrm>
            <a:off x="228600" y="1539670"/>
            <a:ext cx="8763000" cy="4937330"/>
          </a:xfrm>
        </p:spPr>
        <p:txBody>
          <a:bodyPr>
            <a:normAutofit fontScale="92500"/>
          </a:bodyPr>
          <a:lstStyle/>
          <a:p>
            <a:pPr>
              <a:buNone/>
            </a:pPr>
            <a:r>
              <a:rPr lang="en-US" sz="2400" b="1" dirty="0">
                <a:solidFill>
                  <a:schemeClr val="tx1"/>
                </a:solidFill>
                <a:latin typeface="+mn-lt"/>
                <a:cs typeface="Aharoni" pitchFamily="2" charset="-79"/>
              </a:rPr>
              <a:t>Platform Key (PK)</a:t>
            </a:r>
          </a:p>
          <a:p>
            <a:pPr lvl="2"/>
            <a:r>
              <a:rPr lang="en-US" b="0" dirty="0">
                <a:solidFill>
                  <a:schemeClr val="tx1"/>
                </a:solidFill>
                <a:latin typeface="+mn-lt"/>
                <a:cs typeface="Aharoni" pitchFamily="2" charset="-79"/>
              </a:rPr>
              <a:t>Verifies KEKs</a:t>
            </a:r>
          </a:p>
          <a:p>
            <a:pPr lvl="2"/>
            <a:r>
              <a:rPr lang="en-US" b="0" dirty="0">
                <a:solidFill>
                  <a:schemeClr val="tx1"/>
                </a:solidFill>
                <a:latin typeface="+mn-lt"/>
                <a:cs typeface="Aharoni" pitchFamily="2" charset="-79"/>
              </a:rPr>
              <a:t>Platform Vendor’s Cert</a:t>
            </a:r>
          </a:p>
          <a:p>
            <a:pPr lvl="1"/>
            <a:endParaRPr lang="en-US" sz="1200" b="0" dirty="0">
              <a:solidFill>
                <a:schemeClr val="tx1"/>
              </a:solidFill>
              <a:latin typeface="+mn-lt"/>
              <a:cs typeface="Aharoni" pitchFamily="2" charset="-79"/>
            </a:endParaRPr>
          </a:p>
          <a:p>
            <a:pPr>
              <a:buNone/>
            </a:pPr>
            <a:r>
              <a:rPr lang="en-US" sz="2400" b="1" dirty="0">
                <a:solidFill>
                  <a:schemeClr val="tx1"/>
                </a:solidFill>
                <a:latin typeface="+mn-lt"/>
                <a:cs typeface="Aharoni" pitchFamily="2" charset="-79"/>
              </a:rPr>
              <a:t>Key Exchange Keys (KEKs)</a:t>
            </a:r>
          </a:p>
          <a:p>
            <a:pPr lvl="2"/>
            <a:r>
              <a:rPr lang="en-US" b="0" dirty="0">
                <a:solidFill>
                  <a:schemeClr val="tx1"/>
                </a:solidFill>
                <a:latin typeface="+mn-lt"/>
                <a:cs typeface="Aharoni" pitchFamily="2" charset="-79"/>
              </a:rPr>
              <a:t>Verify db and </a:t>
            </a:r>
            <a:r>
              <a:rPr lang="en-US" b="0" dirty="0" err="1">
                <a:solidFill>
                  <a:schemeClr val="tx1"/>
                </a:solidFill>
                <a:latin typeface="+mn-lt"/>
                <a:cs typeface="Aharoni" pitchFamily="2" charset="-79"/>
              </a:rPr>
              <a:t>dbx</a:t>
            </a:r>
            <a:endParaRPr lang="en-US" b="0" dirty="0">
              <a:solidFill>
                <a:schemeClr val="tx1"/>
              </a:solidFill>
              <a:latin typeface="+mn-lt"/>
              <a:cs typeface="Aharoni" pitchFamily="2" charset="-79"/>
            </a:endParaRPr>
          </a:p>
          <a:p>
            <a:pPr lvl="2"/>
            <a:r>
              <a:rPr lang="en-US" b="0" dirty="0">
                <a:solidFill>
                  <a:schemeClr val="tx1"/>
                </a:solidFill>
                <a:latin typeface="+mn-lt"/>
                <a:cs typeface="Aharoni" pitchFamily="2" charset="-79"/>
              </a:rPr>
              <a:t>Earlier rev’s: verifies image signatures</a:t>
            </a:r>
          </a:p>
          <a:p>
            <a:pPr>
              <a:buNone/>
            </a:pPr>
            <a:endParaRPr lang="en-US" sz="1200" dirty="0">
              <a:solidFill>
                <a:schemeClr val="tx1"/>
              </a:solidFill>
              <a:latin typeface="+mn-lt"/>
              <a:cs typeface="Aharoni" pitchFamily="2" charset="-79"/>
            </a:endParaRPr>
          </a:p>
          <a:p>
            <a:pPr>
              <a:buNone/>
            </a:pPr>
            <a:r>
              <a:rPr lang="en-US" sz="2400" b="1" dirty="0">
                <a:solidFill>
                  <a:schemeClr val="tx1"/>
                </a:solidFill>
                <a:latin typeface="+mn-lt"/>
                <a:cs typeface="Aharoni" pitchFamily="2" charset="-79"/>
              </a:rPr>
              <a:t>Authorized Database (db)</a:t>
            </a:r>
          </a:p>
          <a:p>
            <a:pPr>
              <a:buNone/>
            </a:pPr>
            <a:r>
              <a:rPr lang="en-US" sz="2400" b="1" dirty="0">
                <a:solidFill>
                  <a:schemeClr val="tx1"/>
                </a:solidFill>
                <a:latin typeface="+mn-lt"/>
                <a:cs typeface="Aharoni" pitchFamily="2" charset="-79"/>
              </a:rPr>
              <a:t>Forbidden Database (</a:t>
            </a:r>
            <a:r>
              <a:rPr lang="en-US" sz="2400" b="1" dirty="0" err="1">
                <a:solidFill>
                  <a:schemeClr val="tx1"/>
                </a:solidFill>
                <a:latin typeface="+mn-lt"/>
                <a:cs typeface="Aharoni" pitchFamily="2" charset="-79"/>
              </a:rPr>
              <a:t>dbx</a:t>
            </a:r>
            <a:r>
              <a:rPr lang="en-US" sz="2400" b="1" dirty="0">
                <a:solidFill>
                  <a:schemeClr val="tx1"/>
                </a:solidFill>
                <a:latin typeface="+mn-lt"/>
                <a:cs typeface="Aharoni" pitchFamily="2" charset="-79"/>
              </a:rPr>
              <a:t>)</a:t>
            </a:r>
          </a:p>
          <a:p>
            <a:pPr lvl="2"/>
            <a:r>
              <a:rPr lang="en-US" b="0" dirty="0">
                <a:solidFill>
                  <a:schemeClr val="tx1"/>
                </a:solidFill>
                <a:latin typeface="+mn-lt"/>
                <a:cs typeface="Aharoni" pitchFamily="2" charset="-79"/>
              </a:rPr>
              <a:t>X509 certificates, SHA1/SHA256 hashes of allowed &amp; revoked images</a:t>
            </a:r>
          </a:p>
          <a:p>
            <a:pPr lvl="2"/>
            <a:r>
              <a:rPr lang="en-US" b="0" dirty="0">
                <a:solidFill>
                  <a:schemeClr val="tx1"/>
                </a:solidFill>
                <a:latin typeface="+mn-lt"/>
                <a:cs typeface="Aharoni" pitchFamily="2" charset="-79"/>
              </a:rPr>
              <a:t>Earlier revisions: RSA-2048 public keys, PKCS#7 signatures</a:t>
            </a:r>
            <a:endParaRPr lang="en-US" dirty="0">
              <a:solidFill>
                <a:schemeClr val="tx1"/>
              </a:solidFill>
              <a:latin typeface="+mn-lt"/>
              <a:cs typeface="Aharoni" pitchFamily="2" charset="-79"/>
            </a:endParaRPr>
          </a:p>
        </p:txBody>
      </p:sp>
      <p:sp>
        <p:nvSpPr>
          <p:cNvPr id="6" name="Rectangle 5"/>
          <p:cNvSpPr/>
          <p:nvPr/>
        </p:nvSpPr>
        <p:spPr>
          <a:xfrm>
            <a:off x="4949527" y="1366285"/>
            <a:ext cx="1066800" cy="51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PK</a:t>
            </a:r>
          </a:p>
        </p:txBody>
      </p:sp>
      <p:sp>
        <p:nvSpPr>
          <p:cNvPr id="7" name="Rectangle 6"/>
          <p:cNvSpPr/>
          <p:nvPr/>
        </p:nvSpPr>
        <p:spPr>
          <a:xfrm>
            <a:off x="6168727" y="2141891"/>
            <a:ext cx="1066800" cy="51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KEK</a:t>
            </a:r>
          </a:p>
        </p:txBody>
      </p:sp>
      <p:sp>
        <p:nvSpPr>
          <p:cNvPr id="10" name="Rectangle 9"/>
          <p:cNvSpPr/>
          <p:nvPr/>
        </p:nvSpPr>
        <p:spPr>
          <a:xfrm>
            <a:off x="4949527" y="2980091"/>
            <a:ext cx="1066800" cy="51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err="1">
                <a:solidFill>
                  <a:schemeClr val="tx1"/>
                </a:solidFill>
              </a:rPr>
              <a:t>db</a:t>
            </a:r>
            <a:endParaRPr lang="en-US" dirty="0">
              <a:solidFill>
                <a:schemeClr val="tx1"/>
              </a:solidFill>
            </a:endParaRPr>
          </a:p>
        </p:txBody>
      </p:sp>
      <p:sp>
        <p:nvSpPr>
          <p:cNvPr id="11" name="Rectangle 10"/>
          <p:cNvSpPr/>
          <p:nvPr/>
        </p:nvSpPr>
        <p:spPr>
          <a:xfrm>
            <a:off x="7578427" y="2980091"/>
            <a:ext cx="1066800" cy="512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err="1">
                <a:solidFill>
                  <a:schemeClr val="tx1"/>
                </a:solidFill>
              </a:rPr>
              <a:t>dbx</a:t>
            </a:r>
            <a:endParaRPr lang="en-US" dirty="0">
              <a:solidFill>
                <a:schemeClr val="tx1"/>
              </a:solidFill>
            </a:endParaRPr>
          </a:p>
        </p:txBody>
      </p:sp>
      <p:sp>
        <p:nvSpPr>
          <p:cNvPr id="12" name="Arrow: Bent 11"/>
          <p:cNvSpPr/>
          <p:nvPr/>
        </p:nvSpPr>
        <p:spPr>
          <a:xfrm rot="5400000">
            <a:off x="6167800" y="1380818"/>
            <a:ext cx="609600" cy="912546"/>
          </a:xfrm>
          <a:prstGeom prst="bentArrow">
            <a:avLst>
              <a:gd name="adj1" fmla="val 15182"/>
              <a:gd name="adj2" fmla="val 31546"/>
              <a:gd name="adj3" fmla="val 25000"/>
              <a:gd name="adj4" fmla="val 43750"/>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Arrow: Bent 12"/>
          <p:cNvSpPr/>
          <p:nvPr/>
        </p:nvSpPr>
        <p:spPr>
          <a:xfrm rot="5400000">
            <a:off x="7425100" y="2180918"/>
            <a:ext cx="609600" cy="988746"/>
          </a:xfrm>
          <a:prstGeom prst="bentArrow">
            <a:avLst>
              <a:gd name="adj1" fmla="val 15182"/>
              <a:gd name="adj2" fmla="val 31546"/>
              <a:gd name="adj3" fmla="val 25000"/>
              <a:gd name="adj4" fmla="val 43750"/>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Arrow: Bent 13"/>
          <p:cNvSpPr/>
          <p:nvPr/>
        </p:nvSpPr>
        <p:spPr>
          <a:xfrm rot="5400000" flipV="1">
            <a:off x="5406727" y="2202799"/>
            <a:ext cx="609600" cy="914400"/>
          </a:xfrm>
          <a:prstGeom prst="bentArrow">
            <a:avLst>
              <a:gd name="adj1" fmla="val 15182"/>
              <a:gd name="adj2" fmla="val 31546"/>
              <a:gd name="adj3" fmla="val 25000"/>
              <a:gd name="adj4" fmla="val 43750"/>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6705600" y="1292423"/>
            <a:ext cx="761747" cy="307777"/>
          </a:xfrm>
          <a:prstGeom prst="rect">
            <a:avLst/>
          </a:prstGeom>
        </p:spPr>
        <p:txBody>
          <a:bodyPr wrap="none">
            <a:spAutoFit/>
          </a:bodyPr>
          <a:lstStyle/>
          <a:p>
            <a:pPr algn="ctr"/>
            <a:r>
              <a:rPr lang="en-US" sz="1400" dirty="0"/>
              <a:t>Update</a:t>
            </a:r>
          </a:p>
        </p:txBody>
      </p:sp>
      <p:sp>
        <p:nvSpPr>
          <p:cNvPr id="16" name="Rectangle 15"/>
          <p:cNvSpPr/>
          <p:nvPr/>
        </p:nvSpPr>
        <p:spPr>
          <a:xfrm>
            <a:off x="4875769" y="2121610"/>
            <a:ext cx="761747" cy="307777"/>
          </a:xfrm>
          <a:prstGeom prst="rect">
            <a:avLst/>
          </a:prstGeom>
        </p:spPr>
        <p:txBody>
          <a:bodyPr wrap="none">
            <a:spAutoFit/>
          </a:bodyPr>
          <a:lstStyle/>
          <a:p>
            <a:pPr algn="ctr"/>
            <a:r>
              <a:rPr lang="en-US" sz="1400" dirty="0"/>
              <a:t>Update</a:t>
            </a:r>
          </a:p>
        </p:txBody>
      </p:sp>
      <p:sp>
        <p:nvSpPr>
          <p:cNvPr id="17" name="Rectangle 16"/>
          <p:cNvSpPr/>
          <p:nvPr/>
        </p:nvSpPr>
        <p:spPr>
          <a:xfrm>
            <a:off x="7579711" y="2110949"/>
            <a:ext cx="761747" cy="307777"/>
          </a:xfrm>
          <a:prstGeom prst="rect">
            <a:avLst/>
          </a:prstGeom>
        </p:spPr>
        <p:txBody>
          <a:bodyPr wrap="none">
            <a:spAutoFit/>
          </a:bodyPr>
          <a:lstStyle/>
          <a:p>
            <a:pPr algn="ctr"/>
            <a:r>
              <a:rPr lang="en-US" sz="1400" dirty="0"/>
              <a:t>Update</a:t>
            </a:r>
          </a:p>
        </p:txBody>
      </p:sp>
      <p:sp>
        <p:nvSpPr>
          <p:cNvPr id="18" name="Rectangle 17"/>
          <p:cNvSpPr/>
          <p:nvPr/>
        </p:nvSpPr>
        <p:spPr>
          <a:xfrm>
            <a:off x="4606096" y="3507783"/>
            <a:ext cx="2020292" cy="461665"/>
          </a:xfrm>
          <a:prstGeom prst="rect">
            <a:avLst/>
          </a:prstGeom>
        </p:spPr>
        <p:txBody>
          <a:bodyPr wrap="square">
            <a:spAutoFit/>
          </a:bodyPr>
          <a:lstStyle/>
          <a:p>
            <a:pPr algn="ctr"/>
            <a:r>
              <a:rPr lang="en-US" sz="1200" dirty="0"/>
              <a:t>If signed by key in </a:t>
            </a:r>
            <a:r>
              <a:rPr lang="en-US" sz="1200" dirty="0" err="1"/>
              <a:t>db</a:t>
            </a:r>
            <a:r>
              <a:rPr lang="en-US" sz="1200" dirty="0"/>
              <a:t>, executable can be loaded</a:t>
            </a:r>
          </a:p>
        </p:txBody>
      </p:sp>
      <p:sp>
        <p:nvSpPr>
          <p:cNvPr id="19" name="Rectangle 18"/>
          <p:cNvSpPr/>
          <p:nvPr/>
        </p:nvSpPr>
        <p:spPr>
          <a:xfrm>
            <a:off x="6858000" y="3590930"/>
            <a:ext cx="2133600" cy="461665"/>
          </a:xfrm>
          <a:prstGeom prst="rect">
            <a:avLst/>
          </a:prstGeom>
        </p:spPr>
        <p:txBody>
          <a:bodyPr wrap="square">
            <a:spAutoFit/>
          </a:bodyPr>
          <a:lstStyle/>
          <a:p>
            <a:pPr algn="ctr"/>
            <a:r>
              <a:rPr lang="en-US" sz="1200" dirty="0"/>
              <a:t>If signed by key in </a:t>
            </a:r>
            <a:r>
              <a:rPr lang="en-US" sz="1200" dirty="0" err="1"/>
              <a:t>dbx</a:t>
            </a:r>
            <a:r>
              <a:rPr lang="en-US" sz="1200" dirty="0"/>
              <a:t>, executable load is forbidden</a:t>
            </a:r>
          </a:p>
        </p:txBody>
      </p:sp>
      <p:pic>
        <p:nvPicPr>
          <p:cNvPr id="20" name="Picture 19"/>
          <p:cNvPicPr>
            <a:picLocks noChangeAspect="1"/>
          </p:cNvPicPr>
          <p:nvPr/>
        </p:nvPicPr>
        <p:blipFill>
          <a:blip r:embed="rId3"/>
          <a:stretch>
            <a:fillRect/>
          </a:stretch>
        </p:blipFill>
        <p:spPr>
          <a:xfrm rot="16200000">
            <a:off x="5132408" y="1433596"/>
            <a:ext cx="243839" cy="425510"/>
          </a:xfrm>
          <a:prstGeom prst="rect">
            <a:avLst/>
          </a:prstGeom>
        </p:spPr>
      </p:pic>
      <p:pic>
        <p:nvPicPr>
          <p:cNvPr id="21" name="Picture 20"/>
          <p:cNvPicPr>
            <a:picLocks noChangeAspect="1"/>
          </p:cNvPicPr>
          <p:nvPr/>
        </p:nvPicPr>
        <p:blipFill>
          <a:blip r:embed="rId3"/>
          <a:stretch>
            <a:fillRect/>
          </a:stretch>
        </p:blipFill>
        <p:spPr>
          <a:xfrm rot="10618173">
            <a:off x="7603595" y="3022662"/>
            <a:ext cx="243839" cy="425510"/>
          </a:xfrm>
          <a:prstGeom prst="rect">
            <a:avLst/>
          </a:prstGeom>
        </p:spPr>
      </p:pic>
      <p:pic>
        <p:nvPicPr>
          <p:cNvPr id="22" name="Picture 21"/>
          <p:cNvPicPr>
            <a:picLocks noChangeAspect="1"/>
          </p:cNvPicPr>
          <p:nvPr/>
        </p:nvPicPr>
        <p:blipFill>
          <a:blip r:embed="rId3"/>
          <a:stretch>
            <a:fillRect/>
          </a:stretch>
        </p:blipFill>
        <p:spPr>
          <a:xfrm rot="10800000">
            <a:off x="7873753" y="3016156"/>
            <a:ext cx="243839" cy="425510"/>
          </a:xfrm>
          <a:prstGeom prst="rect">
            <a:avLst/>
          </a:prstGeom>
        </p:spPr>
      </p:pic>
      <p:pic>
        <p:nvPicPr>
          <p:cNvPr id="23" name="Picture 22"/>
          <p:cNvPicPr>
            <a:picLocks noChangeAspect="1"/>
          </p:cNvPicPr>
          <p:nvPr/>
        </p:nvPicPr>
        <p:blipFill>
          <a:blip r:embed="rId3"/>
          <a:stretch>
            <a:fillRect/>
          </a:stretch>
        </p:blipFill>
        <p:spPr>
          <a:xfrm rot="10618173">
            <a:off x="4999411" y="3018531"/>
            <a:ext cx="243839" cy="425510"/>
          </a:xfrm>
          <a:prstGeom prst="rect">
            <a:avLst/>
          </a:prstGeom>
        </p:spPr>
      </p:pic>
      <p:pic>
        <p:nvPicPr>
          <p:cNvPr id="24" name="Picture 23"/>
          <p:cNvPicPr>
            <a:picLocks noChangeAspect="1"/>
          </p:cNvPicPr>
          <p:nvPr/>
        </p:nvPicPr>
        <p:blipFill>
          <a:blip r:embed="rId3"/>
          <a:stretch>
            <a:fillRect/>
          </a:stretch>
        </p:blipFill>
        <p:spPr>
          <a:xfrm rot="10800000">
            <a:off x="5269569" y="3012025"/>
            <a:ext cx="243839" cy="425510"/>
          </a:xfrm>
          <a:prstGeom prst="rect">
            <a:avLst/>
          </a:prstGeom>
        </p:spPr>
      </p:pic>
      <p:pic>
        <p:nvPicPr>
          <p:cNvPr id="25" name="Picture 24"/>
          <p:cNvPicPr>
            <a:picLocks noChangeAspect="1"/>
          </p:cNvPicPr>
          <p:nvPr/>
        </p:nvPicPr>
        <p:blipFill>
          <a:blip r:embed="rId3"/>
          <a:stretch>
            <a:fillRect/>
          </a:stretch>
        </p:blipFill>
        <p:spPr>
          <a:xfrm rot="10618173">
            <a:off x="6171853" y="2198445"/>
            <a:ext cx="243839" cy="425510"/>
          </a:xfrm>
          <a:prstGeom prst="rect">
            <a:avLst/>
          </a:prstGeom>
        </p:spPr>
      </p:pic>
      <p:pic>
        <p:nvPicPr>
          <p:cNvPr id="26" name="Picture 25"/>
          <p:cNvPicPr>
            <a:picLocks noChangeAspect="1"/>
          </p:cNvPicPr>
          <p:nvPr/>
        </p:nvPicPr>
        <p:blipFill>
          <a:blip r:embed="rId3"/>
          <a:stretch>
            <a:fillRect/>
          </a:stretch>
        </p:blipFill>
        <p:spPr>
          <a:xfrm rot="10800000">
            <a:off x="6442011" y="2191939"/>
            <a:ext cx="243839" cy="425510"/>
          </a:xfrm>
          <a:prstGeom prst="rect">
            <a:avLst/>
          </a:prstGeom>
        </p:spPr>
      </p:pic>
      <p:cxnSp>
        <p:nvCxnSpPr>
          <p:cNvPr id="27" name="Straight Connector 26"/>
          <p:cNvCxnSpPr>
            <a:endCxn id="11" idx="0"/>
          </p:cNvCxnSpPr>
          <p:nvPr/>
        </p:nvCxnSpPr>
        <p:spPr>
          <a:xfrm flipV="1">
            <a:off x="7578427" y="2980091"/>
            <a:ext cx="533400" cy="527692"/>
          </a:xfrm>
          <a:prstGeom prst="line">
            <a:avLst/>
          </a:prstGeom>
          <a:ln w="508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5752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PK (</a:t>
            </a:r>
            <a:r>
              <a:rPr lang="en-US" dirty="0" err="1"/>
              <a:t>openssl</a:t>
            </a:r>
            <a:r>
              <a:rPr lang="en-US" dirty="0"/>
              <a:t> x509 -in </a:t>
            </a:r>
            <a:r>
              <a:rPr lang="en-US" dirty="0" err="1"/>
              <a:t>PK.pem</a:t>
            </a:r>
            <a:r>
              <a:rPr lang="en-US" dirty="0"/>
              <a:t> –text)</a:t>
            </a:r>
          </a:p>
        </p:txBody>
      </p:sp>
      <p:sp>
        <p:nvSpPr>
          <p:cNvPr id="3074" name="Rectangle 2"/>
          <p:cNvSpPr>
            <a:spLocks noChangeArrowheads="1"/>
          </p:cNvSpPr>
          <p:nvPr/>
        </p:nvSpPr>
        <p:spPr bwMode="auto">
          <a:xfrm>
            <a:off x="457200" y="612370"/>
            <a:ext cx="8534400" cy="64017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Certificate:</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Data:</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Version: 3 (0x2)</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Serial Number:</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53:41:e0:15:c4:3a:f8:a8:48:36:b9:a5:ff:69:14:88</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Signature Algorithm: sha256WithRSAEncryption</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Issuer: CN=</a:t>
            </a:r>
            <a:r>
              <a:rPr lang="en-US" dirty="0" err="1">
                <a:solidFill>
                  <a:prstClr val="black"/>
                </a:solidFill>
                <a:latin typeface="Courier New" pitchFamily="49" charset="0"/>
                <a:ea typeface="Calibri" pitchFamily="34" charset="0"/>
                <a:cs typeface="Courier New" pitchFamily="49" charset="0"/>
              </a:rPr>
              <a:t>ASUSTeK</a:t>
            </a:r>
            <a:r>
              <a:rPr lang="en-US" dirty="0">
                <a:solidFill>
                  <a:prstClr val="black"/>
                </a:solidFill>
                <a:latin typeface="Courier New" pitchFamily="49" charset="0"/>
                <a:ea typeface="Calibri" pitchFamily="34" charset="0"/>
                <a:cs typeface="Courier New" pitchFamily="49" charset="0"/>
              </a:rPr>
              <a:t> </a:t>
            </a:r>
            <a:r>
              <a:rPr lang="en-US" dirty="0" err="1">
                <a:solidFill>
                  <a:prstClr val="black"/>
                </a:solidFill>
                <a:latin typeface="Courier New" pitchFamily="49" charset="0"/>
                <a:ea typeface="Calibri" pitchFamily="34" charset="0"/>
                <a:cs typeface="Courier New" pitchFamily="49" charset="0"/>
              </a:rPr>
              <a:t>MotherBoard</a:t>
            </a:r>
            <a:r>
              <a:rPr lang="en-US" dirty="0">
                <a:solidFill>
                  <a:prstClr val="black"/>
                </a:solidFill>
                <a:latin typeface="Courier New" pitchFamily="49" charset="0"/>
                <a:ea typeface="Calibri" pitchFamily="34" charset="0"/>
                <a:cs typeface="Courier New" pitchFamily="49" charset="0"/>
              </a:rPr>
              <a:t> PK Certificate</a:t>
            </a:r>
            <a:endParaRPr lang="en-US"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Validity</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Not Before: Dec 26 23:34:50 2011 GMT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Not After : Dec 26 23:34:49 2031 GMT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Subject: CN=</a:t>
            </a:r>
            <a:r>
              <a:rPr lang="en-US" sz="1400" dirty="0" err="1">
                <a:solidFill>
                  <a:prstClr val="black"/>
                </a:solidFill>
                <a:latin typeface="Courier New" pitchFamily="49" charset="0"/>
                <a:ea typeface="Calibri" pitchFamily="34" charset="0"/>
                <a:cs typeface="Courier New" pitchFamily="49" charset="0"/>
              </a:rPr>
              <a:t>ASUSTeK</a:t>
            </a:r>
            <a:r>
              <a:rPr lang="en-US" sz="1400" dirty="0">
                <a:solidFill>
                  <a:prstClr val="black"/>
                </a:solidFill>
                <a:latin typeface="Courier New" pitchFamily="49" charset="0"/>
                <a:ea typeface="Calibri" pitchFamily="34" charset="0"/>
                <a:cs typeface="Courier New" pitchFamily="49" charset="0"/>
              </a:rPr>
              <a:t> </a:t>
            </a:r>
            <a:r>
              <a:rPr lang="en-US" sz="1400" dirty="0" err="1">
                <a:solidFill>
                  <a:prstClr val="black"/>
                </a:solidFill>
                <a:latin typeface="Courier New" pitchFamily="49" charset="0"/>
                <a:ea typeface="Calibri" pitchFamily="34" charset="0"/>
                <a:cs typeface="Courier New" pitchFamily="49" charset="0"/>
              </a:rPr>
              <a:t>MotherBoard</a:t>
            </a:r>
            <a:r>
              <a:rPr lang="en-US" sz="1400" dirty="0">
                <a:solidFill>
                  <a:prstClr val="black"/>
                </a:solidFill>
                <a:latin typeface="Courier New" pitchFamily="49" charset="0"/>
                <a:ea typeface="Calibri" pitchFamily="34" charset="0"/>
                <a:cs typeface="Courier New" pitchFamily="49" charset="0"/>
              </a:rPr>
              <a:t> PK Certificate</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Subject Public Key Info:</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Public Key Algorithm: </a:t>
            </a:r>
            <a:r>
              <a:rPr lang="en-US" sz="1400" dirty="0" err="1">
                <a:solidFill>
                  <a:prstClr val="black"/>
                </a:solidFill>
                <a:latin typeface="Courier New" pitchFamily="49" charset="0"/>
                <a:ea typeface="Calibri" pitchFamily="34" charset="0"/>
                <a:cs typeface="Courier New" pitchFamily="49" charset="0"/>
              </a:rPr>
              <a:t>rsaEncryption</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Public-Key: (2048 bit)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Modulus:</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00:d9:84:15:36:c5:d4:ce:8a:a1:56:16:a0:e8:74:</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Exponent: 65537 (0x10001)</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X509v3 extensions:</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2.5.29.1:</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?=.../0-1+0)..U..."</a:t>
            </a:r>
            <a:r>
              <a:rPr lang="en-US" sz="1400" dirty="0" err="1">
                <a:solidFill>
                  <a:prstClr val="black"/>
                </a:solidFill>
                <a:latin typeface="Courier New" pitchFamily="49" charset="0"/>
                <a:ea typeface="Calibri" pitchFamily="34" charset="0"/>
                <a:cs typeface="Courier New" pitchFamily="49" charset="0"/>
              </a:rPr>
              <a:t>ASUSTeK</a:t>
            </a:r>
            <a:r>
              <a:rPr lang="en-US" sz="1400" dirty="0">
                <a:solidFill>
                  <a:prstClr val="black"/>
                </a:solidFill>
                <a:latin typeface="Courier New" pitchFamily="49" charset="0"/>
                <a:ea typeface="Calibri" pitchFamily="34" charset="0"/>
                <a:cs typeface="Courier New" pitchFamily="49" charset="0"/>
              </a:rPr>
              <a:t> </a:t>
            </a:r>
            <a:r>
              <a:rPr lang="en-US" sz="1400" dirty="0" err="1">
                <a:solidFill>
                  <a:prstClr val="black"/>
                </a:solidFill>
                <a:latin typeface="Courier New" pitchFamily="49" charset="0"/>
                <a:ea typeface="Calibri" pitchFamily="34" charset="0"/>
                <a:cs typeface="Courier New" pitchFamily="49" charset="0"/>
              </a:rPr>
              <a:t>MotherBoard</a:t>
            </a:r>
            <a:r>
              <a:rPr lang="en-US" sz="1400" dirty="0">
                <a:solidFill>
                  <a:prstClr val="black"/>
                </a:solidFill>
                <a:latin typeface="Courier New" pitchFamily="49" charset="0"/>
                <a:ea typeface="Calibri" pitchFamily="34" charset="0"/>
                <a:cs typeface="Courier New" pitchFamily="49" charset="0"/>
              </a:rPr>
              <a:t> PK Certificate..SA...:..H6...</a:t>
            </a:r>
            <a:r>
              <a:rPr lang="en-US" sz="1400" dirty="0" err="1">
                <a:solidFill>
                  <a:prstClr val="black"/>
                </a:solidFill>
                <a:latin typeface="Courier New" pitchFamily="49" charset="0"/>
                <a:ea typeface="Calibri" pitchFamily="34" charset="0"/>
                <a:cs typeface="Courier New" pitchFamily="49" charset="0"/>
              </a:rPr>
              <a:t>i</a:t>
            </a:r>
            <a:r>
              <a:rPr lang="en-US" sz="1400" dirty="0">
                <a:solidFill>
                  <a:prstClr val="black"/>
                </a:solidFill>
                <a:latin typeface="Courier New" pitchFamily="49" charset="0"/>
                <a:ea typeface="Calibri" pitchFamily="34" charset="0"/>
                <a:cs typeface="Courier New" pitchFamily="49" charset="0"/>
              </a:rPr>
              <a: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Signature Algorithm: sha256WithRSAEncryption</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         73:27:1a:32:88:0e:db:13:8d:f5:7e:fc:94:f2:1a:27:6b:c2:</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-----BEGIN CERTIFICATE-----</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MIIDRjCCAi6gAwIBAgIQU0HgFcQ6+KhINrml/2kUiDANBgkqhkiG9w0BAQsFADAt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a:t>
            </a:r>
            <a:endParaRPr lang="en-US" sz="1400" dirty="0">
              <a:solidFill>
                <a:prstClr val="black"/>
              </a:solidFill>
              <a:latin typeface="Courier New" pitchFamily="49" charset="0"/>
              <a:cs typeface="Courier New" pitchFamily="49" charset="0"/>
            </a:endParaRPr>
          </a:p>
          <a:p>
            <a:pPr defTabSz="914400" eaLnBrk="0" fontAlgn="base" hangingPunct="0">
              <a:spcBef>
                <a:spcPct val="0"/>
              </a:spcBef>
              <a:spcAft>
                <a:spcPct val="0"/>
              </a:spcAft>
            </a:pPr>
            <a:r>
              <a:rPr lang="en-US" sz="1400" dirty="0">
                <a:solidFill>
                  <a:prstClr val="black"/>
                </a:solidFill>
                <a:latin typeface="Courier New" pitchFamily="49" charset="0"/>
                <a:ea typeface="Calibri" pitchFamily="34" charset="0"/>
                <a:cs typeface="Courier New" pitchFamily="49" charset="0"/>
              </a:rPr>
              <a:t>-----END CERTIFICATE-----</a:t>
            </a:r>
            <a:endParaRPr lang="en-US" sz="1400"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22930368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Boot Modes</a:t>
            </a:r>
          </a:p>
        </p:txBody>
      </p:sp>
      <p:sp>
        <p:nvSpPr>
          <p:cNvPr id="3" name="Rectangle 2"/>
          <p:cNvSpPr/>
          <p:nvPr/>
        </p:nvSpPr>
        <p:spPr>
          <a:xfrm>
            <a:off x="1981200" y="6138446"/>
            <a:ext cx="5257800" cy="338554"/>
          </a:xfrm>
          <a:prstGeom prst="rect">
            <a:avLst/>
          </a:prstGeom>
        </p:spPr>
        <p:txBody>
          <a:bodyPr wrap="square">
            <a:spAutoFit/>
          </a:bodyPr>
          <a:lstStyle/>
          <a:p>
            <a:r>
              <a:rPr lang="en-US" sz="1600" dirty="0"/>
              <a:t>Source: </a:t>
            </a:r>
            <a:r>
              <a:rPr lang="en-US" sz="1600" dirty="0">
                <a:hlinkClick r:id="rId3"/>
              </a:rPr>
              <a:t>https://www.wzdftpd.net/blog/tag/debian.html</a:t>
            </a:r>
            <a:endParaRPr lang="en-US" sz="1600" dirty="0"/>
          </a:p>
        </p:txBody>
      </p:sp>
      <p:sp>
        <p:nvSpPr>
          <p:cNvPr id="5" name="Oval 4"/>
          <p:cNvSpPr/>
          <p:nvPr/>
        </p:nvSpPr>
        <p:spPr>
          <a:xfrm>
            <a:off x="6178296" y="2218038"/>
            <a:ext cx="1670304" cy="1667256"/>
          </a:xfrm>
          <a:prstGeom prst="ellipse">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USER MODE</a:t>
            </a:r>
          </a:p>
        </p:txBody>
      </p:sp>
      <p:sp>
        <p:nvSpPr>
          <p:cNvPr id="6" name="Oval 5"/>
          <p:cNvSpPr/>
          <p:nvPr/>
        </p:nvSpPr>
        <p:spPr>
          <a:xfrm>
            <a:off x="1143000" y="2218038"/>
            <a:ext cx="1605880" cy="1667256"/>
          </a:xfrm>
          <a:prstGeom prst="ellipse">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SETUP MODE</a:t>
            </a:r>
          </a:p>
        </p:txBody>
      </p:sp>
      <p:sp>
        <p:nvSpPr>
          <p:cNvPr id="7" name="Arrow: Curved Down 6"/>
          <p:cNvSpPr/>
          <p:nvPr/>
        </p:nvSpPr>
        <p:spPr>
          <a:xfrm>
            <a:off x="2743200" y="2057400"/>
            <a:ext cx="3581400" cy="457200"/>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Arrow: Curved Down 7"/>
          <p:cNvSpPr/>
          <p:nvPr/>
        </p:nvSpPr>
        <p:spPr>
          <a:xfrm flipH="1" flipV="1">
            <a:off x="2590800" y="3460628"/>
            <a:ext cx="3657600" cy="585303"/>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3998765" y="1688022"/>
            <a:ext cx="1146468" cy="369332"/>
          </a:xfrm>
          <a:prstGeom prst="rect">
            <a:avLst/>
          </a:prstGeom>
        </p:spPr>
        <p:txBody>
          <a:bodyPr wrap="none">
            <a:spAutoFit/>
          </a:bodyPr>
          <a:lstStyle/>
          <a:p>
            <a:pPr algn="ctr"/>
            <a:r>
              <a:rPr lang="en-US" dirty="0"/>
              <a:t>Enroll PK</a:t>
            </a:r>
          </a:p>
        </p:txBody>
      </p:sp>
      <p:sp>
        <p:nvSpPr>
          <p:cNvPr id="11" name="Rectangle 10"/>
          <p:cNvSpPr/>
          <p:nvPr/>
        </p:nvSpPr>
        <p:spPr>
          <a:xfrm>
            <a:off x="3808694" y="3615291"/>
            <a:ext cx="1221809" cy="369332"/>
          </a:xfrm>
          <a:prstGeom prst="rect">
            <a:avLst/>
          </a:prstGeom>
        </p:spPr>
        <p:txBody>
          <a:bodyPr wrap="none">
            <a:spAutoFit/>
          </a:bodyPr>
          <a:lstStyle/>
          <a:p>
            <a:pPr algn="ctr"/>
            <a:r>
              <a:rPr lang="en-US" dirty="0"/>
              <a:t>Delete PK</a:t>
            </a:r>
          </a:p>
        </p:txBody>
      </p:sp>
      <p:sp>
        <p:nvSpPr>
          <p:cNvPr id="12" name="Rectangle 11"/>
          <p:cNvSpPr/>
          <p:nvPr/>
        </p:nvSpPr>
        <p:spPr>
          <a:xfrm>
            <a:off x="3158119" y="4050268"/>
            <a:ext cx="2861681" cy="369332"/>
          </a:xfrm>
          <a:prstGeom prst="rect">
            <a:avLst/>
          </a:prstGeom>
        </p:spPr>
        <p:txBody>
          <a:bodyPr wrap="none">
            <a:spAutoFit/>
          </a:bodyPr>
          <a:lstStyle/>
          <a:p>
            <a:pPr algn="ctr"/>
            <a:r>
              <a:rPr lang="en-US" dirty="0"/>
              <a:t>Platform specific Clear PK</a:t>
            </a:r>
          </a:p>
        </p:txBody>
      </p:sp>
    </p:spTree>
    <p:extLst>
      <p:ext uri="{BB962C8B-B14F-4D97-AF65-F5344CB8AC3E}">
        <p14:creationId xmlns:p14="http://schemas.microsoft.com/office/powerpoint/2010/main" val="2600689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Boot Modes</a:t>
            </a:r>
          </a:p>
        </p:txBody>
      </p:sp>
      <p:sp>
        <p:nvSpPr>
          <p:cNvPr id="5" name="Content Placeholder 2"/>
          <p:cNvSpPr>
            <a:spLocks noGrp="1"/>
          </p:cNvSpPr>
          <p:nvPr>
            <p:ph idx="4294967295"/>
          </p:nvPr>
        </p:nvSpPr>
        <p:spPr>
          <a:xfrm>
            <a:off x="457200" y="1219200"/>
            <a:ext cx="8229600" cy="5029200"/>
          </a:xfrm>
        </p:spPr>
        <p:txBody>
          <a:bodyPr>
            <a:normAutofit lnSpcReduction="10000"/>
          </a:bodyPr>
          <a:lstStyle/>
          <a:p>
            <a:pPr>
              <a:buNone/>
            </a:pPr>
            <a:r>
              <a:rPr lang="en-US" sz="2000" b="1" dirty="0">
                <a:latin typeface="Courier New" panose="02070309020205020404" pitchFamily="49" charset="0"/>
                <a:cs typeface="Courier New" panose="02070309020205020404" pitchFamily="49" charset="0"/>
              </a:rPr>
              <a:t>PK</a:t>
            </a:r>
            <a:r>
              <a:rPr lang="en-US" sz="2000" b="1" dirty="0">
                <a:latin typeface="+mj-lt"/>
                <a:cs typeface="Aharoni" pitchFamily="2" charset="-79"/>
              </a:rPr>
              <a:t> </a:t>
            </a:r>
            <a:r>
              <a:rPr lang="en-US" sz="2000" dirty="0">
                <a:latin typeface="+mj-lt"/>
                <a:cs typeface="Aharoni" pitchFamily="2" charset="-79"/>
              </a:rPr>
              <a:t>variable exists in NVRAM?</a:t>
            </a:r>
          </a:p>
          <a:p>
            <a:r>
              <a:rPr lang="en-US" sz="2000" b="1" dirty="0">
                <a:latin typeface="+mj-lt"/>
                <a:cs typeface="Aharoni" pitchFamily="2" charset="-79"/>
              </a:rPr>
              <a:t>Yes:	</a:t>
            </a:r>
            <a:r>
              <a:rPr lang="en-US" sz="2000" dirty="0">
                <a:latin typeface="+mj-lt"/>
                <a:cs typeface="Aharoni" pitchFamily="2" charset="-79"/>
              </a:rPr>
              <a:t>Set </a:t>
            </a:r>
            <a:r>
              <a:rPr lang="en-US" sz="2000" b="1" dirty="0" err="1">
                <a:latin typeface="Courier New" panose="02070309020205020404" pitchFamily="49" charset="0"/>
                <a:cs typeface="Courier New" panose="02070309020205020404" pitchFamily="49" charset="0"/>
              </a:rPr>
              <a:t>SetupMode</a:t>
            </a:r>
            <a:r>
              <a:rPr lang="en-US" sz="2000" dirty="0">
                <a:latin typeface="+mj-lt"/>
                <a:cs typeface="Aharoni" pitchFamily="2" charset="-79"/>
              </a:rPr>
              <a:t> variable to </a:t>
            </a:r>
            <a:r>
              <a:rPr lang="en-US" sz="2000" b="1" dirty="0">
                <a:latin typeface="Courier New" panose="02070309020205020404" pitchFamily="49" charset="0"/>
                <a:cs typeface="Courier New" panose="02070309020205020404" pitchFamily="49" charset="0"/>
              </a:rPr>
              <a:t>USER_MODE</a:t>
            </a:r>
          </a:p>
          <a:p>
            <a:r>
              <a:rPr lang="en-US" sz="2000" b="1" dirty="0">
                <a:latin typeface="+mj-lt"/>
                <a:cs typeface="Aharoni" pitchFamily="2" charset="-79"/>
              </a:rPr>
              <a:t>No:		</a:t>
            </a:r>
            <a:r>
              <a:rPr lang="en-US" sz="2000" dirty="0">
                <a:latin typeface="+mj-lt"/>
                <a:cs typeface="Aharoni" pitchFamily="2" charset="-79"/>
              </a:rPr>
              <a:t>Set </a:t>
            </a:r>
            <a:r>
              <a:rPr lang="en-US" sz="2000" b="1" dirty="0" err="1">
                <a:latin typeface="Courier New" panose="02070309020205020404" pitchFamily="49" charset="0"/>
                <a:cs typeface="Courier New" panose="02070309020205020404" pitchFamily="49" charset="0"/>
              </a:rPr>
              <a:t>SetupMode</a:t>
            </a:r>
            <a:r>
              <a:rPr lang="en-US" sz="2000" dirty="0">
                <a:latin typeface="+mj-lt"/>
                <a:cs typeface="Aharoni" pitchFamily="2" charset="-79"/>
              </a:rPr>
              <a:t> </a:t>
            </a:r>
            <a:r>
              <a:rPr lang="en-US" sz="2000" dirty="0">
                <a:cs typeface="Aharoni" pitchFamily="2" charset="-79"/>
              </a:rPr>
              <a:t>variable </a:t>
            </a:r>
            <a:r>
              <a:rPr lang="en-US" sz="2000" dirty="0">
                <a:latin typeface="+mj-lt"/>
                <a:cs typeface="Aharoni" pitchFamily="2" charset="-79"/>
              </a:rPr>
              <a:t>to </a:t>
            </a:r>
            <a:r>
              <a:rPr lang="en-US" sz="2000" b="1" dirty="0">
                <a:latin typeface="Courier New" panose="02070309020205020404" pitchFamily="49" charset="0"/>
                <a:cs typeface="Courier New" panose="02070309020205020404" pitchFamily="49" charset="0"/>
              </a:rPr>
              <a:t>SETUP_MODE</a:t>
            </a:r>
          </a:p>
          <a:p>
            <a:pPr>
              <a:buNone/>
            </a:pPr>
            <a:endParaRPr lang="en-US" sz="2000" b="1" dirty="0">
              <a:latin typeface="+mj-lt"/>
              <a:cs typeface="Aharoni" pitchFamily="2" charset="-79"/>
            </a:endParaRPr>
          </a:p>
          <a:p>
            <a:pPr>
              <a:buNone/>
            </a:pPr>
            <a:r>
              <a:rPr lang="en-US" sz="2000" b="1" dirty="0" err="1">
                <a:latin typeface="Courier New" panose="02070309020205020404" pitchFamily="49" charset="0"/>
                <a:cs typeface="Courier New" panose="02070309020205020404" pitchFamily="49" charset="0"/>
              </a:rPr>
              <a:t>SecureBootEnable</a:t>
            </a:r>
            <a:r>
              <a:rPr lang="en-US" sz="2000" dirty="0">
                <a:latin typeface="+mj-lt"/>
                <a:cs typeface="Aharoni" pitchFamily="2" charset="-79"/>
              </a:rPr>
              <a:t> variable exists in NVRAM?</a:t>
            </a:r>
          </a:p>
          <a:p>
            <a:r>
              <a:rPr lang="en-US" sz="2000" b="1" dirty="0">
                <a:latin typeface="+mj-lt"/>
                <a:cs typeface="Aharoni" pitchFamily="2" charset="-79"/>
              </a:rPr>
              <a:t>Yes</a:t>
            </a:r>
          </a:p>
          <a:p>
            <a:pPr lvl="1"/>
            <a:r>
              <a:rPr lang="en-US" sz="2000" b="1" dirty="0" err="1">
                <a:latin typeface="Courier New" panose="02070309020205020404" pitchFamily="49" charset="0"/>
                <a:cs typeface="Courier New" panose="02070309020205020404" pitchFamily="49" charset="0"/>
              </a:rPr>
              <a:t>SecureBootEnable</a:t>
            </a:r>
            <a:r>
              <a:rPr lang="en-US" sz="2000" dirty="0">
                <a:latin typeface="+mj-lt"/>
                <a:cs typeface="Aharoni" pitchFamily="2" charset="-79"/>
              </a:rPr>
              <a:t> variable is </a:t>
            </a:r>
            <a:r>
              <a:rPr lang="en-US" sz="2000" b="1" dirty="0">
                <a:latin typeface="Courier New" panose="02070309020205020404" pitchFamily="49" charset="0"/>
                <a:cs typeface="Courier New" panose="02070309020205020404" pitchFamily="49" charset="0"/>
              </a:rPr>
              <a:t>SECURE_BOOT_ENABLE</a:t>
            </a:r>
            <a:r>
              <a:rPr lang="en-US" sz="2000" dirty="0">
                <a:latin typeface="+mj-lt"/>
                <a:cs typeface="Aharoni" pitchFamily="2" charset="-79"/>
              </a:rPr>
              <a:t> and </a:t>
            </a:r>
            <a:r>
              <a:rPr lang="en-US" sz="2000" b="1" dirty="0" err="1">
                <a:latin typeface="Courier New" panose="02070309020205020404" pitchFamily="49" charset="0"/>
                <a:cs typeface="Courier New" panose="02070309020205020404" pitchFamily="49" charset="0"/>
              </a:rPr>
              <a:t>SetupMode</a:t>
            </a:r>
            <a:r>
              <a:rPr lang="en-US" sz="2000" dirty="0">
                <a:latin typeface="+mj-lt"/>
                <a:cs typeface="Aharoni" pitchFamily="2" charset="-79"/>
              </a:rPr>
              <a:t> is </a:t>
            </a:r>
            <a:r>
              <a:rPr lang="en-US" sz="2000" b="1" dirty="0">
                <a:latin typeface="Courier New" panose="02070309020205020404" pitchFamily="49" charset="0"/>
                <a:cs typeface="Courier New" panose="02070309020205020404" pitchFamily="49" charset="0"/>
              </a:rPr>
              <a:t>USER_MODE</a:t>
            </a:r>
            <a:r>
              <a:rPr lang="en-US" sz="2000" dirty="0">
                <a:latin typeface="+mj-lt"/>
                <a:cs typeface="Aharoni" pitchFamily="2" charset="-79"/>
              </a:rPr>
              <a:t>? Set </a:t>
            </a:r>
            <a:r>
              <a:rPr lang="en-US" sz="2000" b="1" dirty="0" err="1">
                <a:latin typeface="Courier New" panose="02070309020205020404" pitchFamily="49" charset="0"/>
                <a:cs typeface="Courier New" panose="02070309020205020404" pitchFamily="49" charset="0"/>
              </a:rPr>
              <a:t>SecureBoot</a:t>
            </a:r>
            <a:r>
              <a:rPr lang="en-US" sz="2000" dirty="0">
                <a:latin typeface="+mj-lt"/>
                <a:cs typeface="Aharoni" pitchFamily="2" charset="-79"/>
              </a:rPr>
              <a:t> to </a:t>
            </a:r>
            <a:r>
              <a:rPr lang="en-US" sz="2000" b="1" dirty="0">
                <a:solidFill>
                  <a:srgbClr val="00B050"/>
                </a:solidFill>
                <a:latin typeface="Courier New" panose="02070309020205020404" pitchFamily="49" charset="0"/>
                <a:cs typeface="Courier New" panose="02070309020205020404" pitchFamily="49" charset="0"/>
              </a:rPr>
              <a:t>ENABLE</a:t>
            </a:r>
          </a:p>
          <a:p>
            <a:pPr lvl="1"/>
            <a:r>
              <a:rPr lang="en-US" sz="2000" dirty="0">
                <a:latin typeface="+mj-lt"/>
                <a:cs typeface="Aharoni" pitchFamily="2" charset="-79"/>
              </a:rPr>
              <a:t>Else? Set </a:t>
            </a:r>
            <a:r>
              <a:rPr lang="en-US" sz="2000" b="1" dirty="0" err="1">
                <a:latin typeface="Courier New" panose="02070309020205020404" pitchFamily="49" charset="0"/>
                <a:cs typeface="Courier New" panose="02070309020205020404" pitchFamily="49" charset="0"/>
              </a:rPr>
              <a:t>SecureBoot</a:t>
            </a:r>
            <a:r>
              <a:rPr lang="en-US" sz="2000" dirty="0">
                <a:latin typeface="+mj-lt"/>
                <a:cs typeface="Aharoni" pitchFamily="2" charset="-79"/>
              </a:rPr>
              <a:t> to </a:t>
            </a:r>
            <a:r>
              <a:rPr lang="en-US" sz="2000" b="1" dirty="0">
                <a:solidFill>
                  <a:srgbClr val="FF0000"/>
                </a:solidFill>
                <a:latin typeface="Courier New" panose="02070309020205020404" pitchFamily="49" charset="0"/>
                <a:cs typeface="Courier New" panose="02070309020205020404" pitchFamily="49" charset="0"/>
              </a:rPr>
              <a:t>DISABLE</a:t>
            </a:r>
          </a:p>
          <a:p>
            <a:r>
              <a:rPr lang="en-US" sz="2000" b="1" dirty="0">
                <a:latin typeface="+mj-lt"/>
                <a:cs typeface="Aharoni" pitchFamily="2" charset="-79"/>
              </a:rPr>
              <a:t>No</a:t>
            </a:r>
          </a:p>
          <a:p>
            <a:pPr lvl="1"/>
            <a:r>
              <a:rPr lang="en-US" sz="2000" b="1" dirty="0" err="1">
                <a:latin typeface="Courier New" panose="02070309020205020404" pitchFamily="49" charset="0"/>
                <a:cs typeface="Courier New" panose="02070309020205020404" pitchFamily="49" charset="0"/>
              </a:rPr>
              <a:t>SetupMode</a:t>
            </a:r>
            <a:r>
              <a:rPr lang="en-US" sz="2000" dirty="0">
                <a:cs typeface="Aharoni" pitchFamily="2" charset="-79"/>
              </a:rPr>
              <a:t> variable </a:t>
            </a:r>
            <a:r>
              <a:rPr lang="en-US" sz="2000" dirty="0">
                <a:latin typeface="+mj-lt"/>
                <a:cs typeface="Aharoni" pitchFamily="2" charset="-79"/>
              </a:rPr>
              <a:t>is </a:t>
            </a:r>
            <a:r>
              <a:rPr lang="en-US" sz="2000" b="1" dirty="0">
                <a:latin typeface="Courier New" panose="02070309020205020404" pitchFamily="49" charset="0"/>
                <a:cs typeface="Courier New" panose="02070309020205020404" pitchFamily="49" charset="0"/>
              </a:rPr>
              <a:t>USER_MODE</a:t>
            </a:r>
            <a:r>
              <a:rPr lang="en-US" sz="2000" dirty="0">
                <a:latin typeface="+mj-lt"/>
                <a:cs typeface="Aharoni" pitchFamily="2" charset="-79"/>
              </a:rPr>
              <a:t>? Set </a:t>
            </a:r>
            <a:r>
              <a:rPr lang="en-US" sz="2000" b="1" dirty="0" err="1">
                <a:latin typeface="Courier New" panose="02070309020205020404" pitchFamily="49" charset="0"/>
                <a:cs typeface="Courier New" panose="02070309020205020404" pitchFamily="49" charset="0"/>
              </a:rPr>
              <a:t>SecureBoot</a:t>
            </a:r>
            <a:r>
              <a:rPr lang="en-US" sz="2000" dirty="0">
                <a:cs typeface="Aharoni" pitchFamily="2" charset="-79"/>
              </a:rPr>
              <a:t> </a:t>
            </a:r>
            <a:r>
              <a:rPr lang="en-US" sz="2000" dirty="0">
                <a:latin typeface="+mj-lt"/>
                <a:cs typeface="Aharoni" pitchFamily="2" charset="-79"/>
              </a:rPr>
              <a:t>to </a:t>
            </a:r>
            <a:r>
              <a:rPr lang="en-US" sz="2000" b="1" dirty="0">
                <a:solidFill>
                  <a:srgbClr val="00B050"/>
                </a:solidFill>
                <a:latin typeface="Courier New" panose="02070309020205020404" pitchFamily="49" charset="0"/>
                <a:cs typeface="Courier New" panose="02070309020205020404" pitchFamily="49" charset="0"/>
              </a:rPr>
              <a:t>ENABLE</a:t>
            </a:r>
            <a:endParaRPr lang="en-US" sz="2000" dirty="0">
              <a:solidFill>
                <a:srgbClr val="00B050"/>
              </a:solidFill>
              <a:latin typeface="+mj-lt"/>
              <a:cs typeface="Aharoni" pitchFamily="2" charset="-79"/>
            </a:endParaRPr>
          </a:p>
          <a:p>
            <a:pPr lvl="1"/>
            <a:r>
              <a:rPr lang="en-US" sz="2000" b="1" dirty="0" err="1">
                <a:latin typeface="Courier New" panose="02070309020205020404" pitchFamily="49" charset="0"/>
                <a:cs typeface="Courier New" panose="02070309020205020404" pitchFamily="49" charset="0"/>
              </a:rPr>
              <a:t>SetupMode</a:t>
            </a:r>
            <a:r>
              <a:rPr lang="en-US" sz="2000" dirty="0">
                <a:cs typeface="Aharoni" pitchFamily="2" charset="-79"/>
              </a:rPr>
              <a:t> variable </a:t>
            </a:r>
            <a:r>
              <a:rPr lang="en-US" sz="2000" dirty="0">
                <a:latin typeface="+mj-lt"/>
                <a:cs typeface="Aharoni" pitchFamily="2" charset="-79"/>
              </a:rPr>
              <a:t>is </a:t>
            </a:r>
            <a:r>
              <a:rPr lang="en-US" sz="2000" b="1" dirty="0">
                <a:latin typeface="Courier New" panose="02070309020205020404" pitchFamily="49" charset="0"/>
                <a:cs typeface="Courier New" panose="02070309020205020404" pitchFamily="49" charset="0"/>
              </a:rPr>
              <a:t>SETUP_MODE</a:t>
            </a:r>
            <a:r>
              <a:rPr lang="en-US" sz="2000" dirty="0">
                <a:latin typeface="+mj-lt"/>
                <a:cs typeface="Aharoni" pitchFamily="2" charset="-79"/>
              </a:rPr>
              <a:t>? Set </a:t>
            </a:r>
            <a:r>
              <a:rPr lang="en-US" sz="2000" b="1" dirty="0" err="1">
                <a:latin typeface="Courier New" panose="02070309020205020404" pitchFamily="49" charset="0"/>
                <a:cs typeface="Courier New" panose="02070309020205020404" pitchFamily="49" charset="0"/>
              </a:rPr>
              <a:t>SecureBoot</a:t>
            </a:r>
            <a:r>
              <a:rPr lang="en-US" sz="2000" dirty="0">
                <a:cs typeface="Aharoni" pitchFamily="2" charset="-79"/>
              </a:rPr>
              <a:t> </a:t>
            </a:r>
            <a:r>
              <a:rPr lang="en-US" sz="2000" dirty="0">
                <a:latin typeface="+mj-lt"/>
                <a:cs typeface="Aharoni" pitchFamily="2" charset="-79"/>
              </a:rPr>
              <a:t>to </a:t>
            </a:r>
            <a:r>
              <a:rPr lang="en-US" sz="2000" b="1" dirty="0">
                <a:solidFill>
                  <a:srgbClr val="FF0000"/>
                </a:solidFill>
                <a:latin typeface="Courier New" panose="02070309020205020404" pitchFamily="49" charset="0"/>
                <a:cs typeface="Courier New" panose="02070309020205020404" pitchFamily="49" charset="0"/>
              </a:rPr>
              <a:t>DISABLE</a:t>
            </a:r>
            <a:endParaRPr lang="en-US" sz="2000" dirty="0">
              <a:solidFill>
                <a:srgbClr val="FF0000"/>
              </a:solidFill>
              <a:latin typeface="+mj-lt"/>
              <a:cs typeface="Aharoni" pitchFamily="2" charset="-79"/>
            </a:endParaRPr>
          </a:p>
        </p:txBody>
      </p:sp>
    </p:spTree>
    <p:extLst>
      <p:ext uri="{BB962C8B-B14F-4D97-AF65-F5344CB8AC3E}">
        <p14:creationId xmlns:p14="http://schemas.microsoft.com/office/powerpoint/2010/main" val="41844247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Verification Policies</a:t>
            </a:r>
          </a:p>
        </p:txBody>
      </p:sp>
      <p:sp>
        <p:nvSpPr>
          <p:cNvPr id="5" name="Content Placeholder 2"/>
          <p:cNvSpPr>
            <a:spLocks noGrp="1"/>
          </p:cNvSpPr>
          <p:nvPr>
            <p:ph idx="4294967295"/>
          </p:nvPr>
        </p:nvSpPr>
        <p:spPr>
          <a:xfrm>
            <a:off x="457200" y="1371600"/>
            <a:ext cx="8229600" cy="4648200"/>
          </a:xfrm>
        </p:spPr>
        <p:txBody>
          <a:bodyPr>
            <a:normAutofit fontScale="92500" lnSpcReduction="20000"/>
          </a:bodyPr>
          <a:lstStyle/>
          <a:p>
            <a:pPr>
              <a:buNone/>
            </a:pPr>
            <a:endParaRPr lang="en-US" sz="2400" b="1" dirty="0">
              <a:latin typeface="+mj-lt"/>
              <a:cs typeface="Aharoni" pitchFamily="2" charset="-79"/>
            </a:endParaRPr>
          </a:p>
          <a:p>
            <a:pPr>
              <a:buNone/>
            </a:pPr>
            <a:r>
              <a:rPr lang="en-US" sz="2400" b="1" dirty="0" err="1">
                <a:latin typeface="Courier New" panose="02070309020205020404" pitchFamily="49" charset="0"/>
                <a:cs typeface="Courier New" panose="02070309020205020404" pitchFamily="49" charset="0"/>
              </a:rPr>
              <a:t>DxeImageVerificationLib</a:t>
            </a:r>
            <a:r>
              <a:rPr lang="en-US" sz="2400" dirty="0">
                <a:latin typeface="+mj-lt"/>
                <a:cs typeface="Aharoni" pitchFamily="2" charset="-79"/>
              </a:rPr>
              <a:t> defines policies applied to different types of images and on security violation</a:t>
            </a:r>
          </a:p>
          <a:p>
            <a:pPr>
              <a:buNone/>
            </a:pPr>
            <a:endParaRPr lang="en-US" sz="2400" b="1" dirty="0">
              <a:latin typeface="+mj-lt"/>
              <a:cs typeface="Aharoni" pitchFamily="2" charset="-79"/>
            </a:endParaRPr>
          </a:p>
          <a:p>
            <a:pPr>
              <a:buNone/>
            </a:pPr>
            <a:r>
              <a:rPr lang="en-US" sz="1800" dirty="0">
                <a:latin typeface="Courier New" panose="02070309020205020404" pitchFamily="49" charset="0"/>
                <a:cs typeface="Courier New" panose="02070309020205020404" pitchFamily="49" charset="0"/>
              </a:rPr>
              <a:t>IMAGE_FROM_FV (</a:t>
            </a:r>
            <a:r>
              <a:rPr lang="en-US" sz="1800" dirty="0">
                <a:solidFill>
                  <a:srgbClr val="00B050"/>
                </a:solidFill>
                <a:latin typeface="Courier New" panose="02070309020205020404" pitchFamily="49" charset="0"/>
                <a:cs typeface="Courier New" panose="02070309020205020404" pitchFamily="49" charset="0"/>
              </a:rPr>
              <a:t>ALWAYS_EXECUTE</a:t>
            </a:r>
            <a:r>
              <a:rPr lang="en-US" sz="1800" dirty="0">
                <a:latin typeface="Courier New" panose="02070309020205020404" pitchFamily="49" charset="0"/>
                <a:cs typeface="Courier New" panose="02070309020205020404" pitchFamily="49" charset="0"/>
              </a:rPr>
              <a:t>), IMAGE_FROM_FIXED_MEDIA,</a:t>
            </a:r>
          </a:p>
          <a:p>
            <a:pPr>
              <a:buNone/>
            </a:pPr>
            <a:r>
              <a:rPr lang="en-US" sz="1800" dirty="0">
                <a:latin typeface="Courier New" panose="02070309020205020404" pitchFamily="49" charset="0"/>
                <a:cs typeface="Courier New" panose="02070309020205020404" pitchFamily="49" charset="0"/>
              </a:rPr>
              <a:t>IMAGE_FROM_REMOVABLE_MEDIA, IMAGE_FROM_OPTION_ROM</a:t>
            </a:r>
          </a:p>
          <a:p>
            <a:pPr>
              <a:buNone/>
            </a:pPr>
            <a:endParaRPr lang="en-US" sz="2400" dirty="0">
              <a:latin typeface="Courier New" panose="02070309020205020404" pitchFamily="49" charset="0"/>
              <a:cs typeface="Courier New" panose="02070309020205020404" pitchFamily="49" charset="0"/>
            </a:endParaRPr>
          </a:p>
          <a:p>
            <a:pPr>
              <a:buNone/>
            </a:pPr>
            <a:r>
              <a:rPr lang="en-US" sz="1800" dirty="0">
                <a:latin typeface="Courier New" panose="02070309020205020404" pitchFamily="49" charset="0"/>
                <a:cs typeface="Courier New" panose="02070309020205020404" pitchFamily="49" charset="0"/>
              </a:rPr>
              <a:t>ALWAYS_EXECUTE, NEVER_EXECUTE,</a:t>
            </a:r>
          </a:p>
          <a:p>
            <a:pPr>
              <a:buNone/>
            </a:pPr>
            <a:r>
              <a:rPr lang="en-US" sz="1800" dirty="0">
                <a:latin typeface="Courier New" panose="02070309020205020404" pitchFamily="49" charset="0"/>
                <a:cs typeface="Courier New" panose="02070309020205020404" pitchFamily="49" charset="0"/>
              </a:rPr>
              <a:t>ALLOW_EXECUTE_ON_SECURITY_VIOLATION</a:t>
            </a:r>
          </a:p>
          <a:p>
            <a:pPr>
              <a:buNone/>
            </a:pPr>
            <a:r>
              <a:rPr lang="en-US" sz="1800" dirty="0">
                <a:latin typeface="Courier New" panose="02070309020205020404" pitchFamily="49" charset="0"/>
                <a:cs typeface="Courier New" panose="02070309020205020404" pitchFamily="49" charset="0"/>
              </a:rPr>
              <a:t>DEFER_EXECUTE_ON_SECURITY_VIOLATION</a:t>
            </a:r>
          </a:p>
          <a:p>
            <a:pPr>
              <a:buNone/>
            </a:pPr>
            <a:r>
              <a:rPr lang="en-US" sz="1800" dirty="0">
                <a:latin typeface="Courier New" panose="02070309020205020404" pitchFamily="49" charset="0"/>
                <a:cs typeface="Courier New" panose="02070309020205020404" pitchFamily="49" charset="0"/>
              </a:rPr>
              <a:t>DENY_EXECUTE_ON_SECURITY_VIOLATION</a:t>
            </a:r>
          </a:p>
          <a:p>
            <a:pPr>
              <a:buNone/>
            </a:pPr>
            <a:r>
              <a:rPr lang="en-US" sz="1800" dirty="0">
                <a:latin typeface="Courier New" panose="02070309020205020404" pitchFamily="49" charset="0"/>
                <a:cs typeface="Courier New" panose="02070309020205020404" pitchFamily="49" charset="0"/>
              </a:rPr>
              <a:t>QUERY_USER_ON_SECURITY_VIOLATION</a:t>
            </a:r>
          </a:p>
          <a:p>
            <a:pPr>
              <a:buNone/>
            </a:pPr>
            <a:endParaRPr lang="en-US" sz="2400" b="1" dirty="0">
              <a:latin typeface="+mj-lt"/>
              <a:cs typeface="Aharoni" pitchFamily="2" charset="-79"/>
            </a:endParaRPr>
          </a:p>
        </p:txBody>
      </p:sp>
    </p:spTree>
    <p:extLst>
      <p:ext uri="{BB962C8B-B14F-4D97-AF65-F5344CB8AC3E}">
        <p14:creationId xmlns:p14="http://schemas.microsoft.com/office/powerpoint/2010/main" val="308425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457200" y="1447800"/>
            <a:ext cx="8229600" cy="4648200"/>
          </a:xfrm>
        </p:spPr>
        <p:txBody>
          <a:bodyPr>
            <a:normAutofit/>
          </a:bodyPr>
          <a:lstStyle/>
          <a:p>
            <a:pPr>
              <a:buNone/>
            </a:pPr>
            <a:endParaRPr lang="en-US" sz="2400" b="1" dirty="0">
              <a:latin typeface="+mj-lt"/>
              <a:cs typeface="Aharoni" pitchFamily="2" charset="-79"/>
            </a:endParaRPr>
          </a:p>
          <a:p>
            <a:pPr>
              <a:buNone/>
            </a:pPr>
            <a:endParaRPr lang="en-US" sz="2400" b="1" dirty="0">
              <a:latin typeface="+mj-lt"/>
              <a:cs typeface="Aharoni" pitchFamily="2" charset="-79"/>
            </a:endParaRPr>
          </a:p>
          <a:p>
            <a:pPr>
              <a:buNone/>
            </a:pPr>
            <a:endParaRPr lang="en-US" sz="2400" b="1" dirty="0">
              <a:latin typeface="+mj-lt"/>
              <a:cs typeface="Aharoni" pitchFamily="2" charset="-79"/>
            </a:endParaRPr>
          </a:p>
          <a:p>
            <a:pPr>
              <a:buNone/>
            </a:pPr>
            <a:endParaRPr lang="en-US" sz="2400" b="1" dirty="0">
              <a:latin typeface="+mj-lt"/>
              <a:cs typeface="Aharoni" pitchFamily="2" charset="-79"/>
            </a:endParaRPr>
          </a:p>
          <a:p>
            <a:pPr algn="ctr">
              <a:buNone/>
            </a:pPr>
            <a:r>
              <a:rPr lang="en-US" sz="2400" b="1" dirty="0">
                <a:latin typeface="+mj-lt"/>
                <a:cs typeface="Aharoni" pitchFamily="2" charset="-79"/>
              </a:rPr>
              <a:t>Let’s have a look at the Secure Boot image verification process</a:t>
            </a:r>
          </a:p>
          <a:p>
            <a:pPr algn="ctr">
              <a:buNone/>
            </a:pPr>
            <a:endParaRPr lang="en-US" sz="2400" b="1" dirty="0">
              <a:latin typeface="+mj-lt"/>
              <a:cs typeface="Aharoni" pitchFamily="2" charset="-79"/>
            </a:endParaRPr>
          </a:p>
          <a:p>
            <a:pPr algn="ctr">
              <a:buNone/>
            </a:pPr>
            <a:endParaRPr lang="en-US" sz="2400" b="1" dirty="0">
              <a:latin typeface="+mj-lt"/>
              <a:cs typeface="Aharoni" pitchFamily="2" charset="-79"/>
            </a:endParaRPr>
          </a:p>
          <a:p>
            <a:pPr algn="ctr">
              <a:buNone/>
            </a:pPr>
            <a:r>
              <a:rPr lang="en-US" sz="2400" dirty="0" err="1">
                <a:latin typeface="Courier New" panose="02070309020205020404" pitchFamily="49" charset="0"/>
                <a:cs typeface="Courier New" panose="02070309020205020404" pitchFamily="49" charset="0"/>
              </a:rPr>
              <a:t>SecurityPkg</a:t>
            </a: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DxeImageVerificationLib</a:t>
            </a:r>
            <a:endParaRPr lang="en-US" sz="2400" dirty="0">
              <a:latin typeface="Courier New" panose="02070309020205020404" pitchFamily="49" charset="0"/>
              <a:cs typeface="Courier New" panose="02070309020205020404" pitchFamily="49" charset="0"/>
            </a:endParaRPr>
          </a:p>
          <a:p>
            <a:pPr algn="ctr">
              <a:buNone/>
            </a:pPr>
            <a:r>
              <a:rPr lang="en-US" sz="1800" u="sng" dirty="0">
                <a:latin typeface="+mj-lt"/>
                <a:hlinkClick r:id="rId3"/>
              </a:rPr>
              <a:t>http://sourceforge.net/apps/mediawiki/tianocore/index.php?title=SecurityPkg</a:t>
            </a:r>
            <a:endParaRPr lang="en-US" sz="1800" b="1" dirty="0">
              <a:latin typeface="+mj-lt"/>
              <a:cs typeface="Aharoni" pitchFamily="2" charset="-79"/>
            </a:endParaRPr>
          </a:p>
          <a:p>
            <a:pPr algn="ctr">
              <a:buNone/>
            </a:pPr>
            <a:endParaRPr lang="en-US" sz="2400" b="1" dirty="0">
              <a:latin typeface="+mj-lt"/>
              <a:cs typeface="Aharoni" pitchFamily="2" charset="-79"/>
            </a:endParaRPr>
          </a:p>
        </p:txBody>
      </p:sp>
    </p:spTree>
    <p:extLst>
      <p:ext uri="{BB962C8B-B14F-4D97-AF65-F5344CB8AC3E}">
        <p14:creationId xmlns:p14="http://schemas.microsoft.com/office/powerpoint/2010/main" val="22726265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Policies</a:t>
            </a:r>
          </a:p>
        </p:txBody>
      </p:sp>
      <p:sp>
        <p:nvSpPr>
          <p:cNvPr id="5" name="Content Placeholder 2"/>
          <p:cNvSpPr>
            <a:spLocks noGrp="1"/>
          </p:cNvSpPr>
          <p:nvPr>
            <p:ph idx="4294967295"/>
          </p:nvPr>
        </p:nvSpPr>
        <p:spPr>
          <a:xfrm>
            <a:off x="76200" y="1447800"/>
            <a:ext cx="3276600" cy="4953000"/>
          </a:xfrm>
        </p:spPr>
        <p:txBody>
          <a:bodyPr/>
          <a:lstStyle/>
          <a:p>
            <a:pPr>
              <a:buNone/>
            </a:pPr>
            <a:r>
              <a:rPr lang="en-US" sz="2200" dirty="0">
                <a:latin typeface="+mj-lt"/>
                <a:cs typeface="Aharoni" pitchFamily="2" charset="-79"/>
              </a:rPr>
              <a:t>Image Verification Policy</a:t>
            </a:r>
          </a:p>
          <a:p>
            <a:endParaRPr lang="en-US" sz="2200" dirty="0">
              <a:latin typeface="+mj-lt"/>
              <a:cs typeface="Aharoni" pitchFamily="2" charset="-79"/>
            </a:endParaRPr>
          </a:p>
          <a:p>
            <a:r>
              <a:rPr lang="en-US" sz="2200" b="1" dirty="0">
                <a:latin typeface="Courier New" panose="02070309020205020404" pitchFamily="49" charset="0"/>
                <a:cs typeface="Courier New" panose="02070309020205020404" pitchFamily="49" charset="0"/>
              </a:rPr>
              <a:t>(IMAGE_FROM_FV) ALWAYS_EXECUTE? </a:t>
            </a:r>
            <a:r>
              <a:rPr lang="en-US" sz="2200" b="1" dirty="0">
                <a:solidFill>
                  <a:srgbClr val="00B050"/>
                </a:solidFill>
                <a:latin typeface="Courier New" panose="02070309020205020404" pitchFamily="49" charset="0"/>
                <a:cs typeface="Courier New" panose="02070309020205020404" pitchFamily="49" charset="0"/>
              </a:rPr>
              <a:t>EFI_SUCCESS</a:t>
            </a:r>
          </a:p>
          <a:p>
            <a:endParaRPr lang="en-US" sz="2200" b="1" dirty="0">
              <a:latin typeface="Courier New" panose="02070309020205020404" pitchFamily="49" charset="0"/>
              <a:cs typeface="Courier New" panose="02070309020205020404" pitchFamily="49" charset="0"/>
            </a:endParaRPr>
          </a:p>
          <a:p>
            <a:r>
              <a:rPr lang="en-US" sz="2200" b="1" dirty="0">
                <a:latin typeface="Courier New" panose="02070309020205020404" pitchFamily="49" charset="0"/>
                <a:cs typeface="Courier New" panose="02070309020205020404" pitchFamily="49" charset="0"/>
              </a:rPr>
              <a:t>NEVER_EXECUTE? </a:t>
            </a:r>
            <a:r>
              <a:rPr lang="en-US" sz="2200" b="1" dirty="0">
                <a:solidFill>
                  <a:srgbClr val="FF0000"/>
                </a:solidFill>
                <a:latin typeface="Courier New" panose="02070309020205020404" pitchFamily="49" charset="0"/>
                <a:cs typeface="Courier New" panose="02070309020205020404" pitchFamily="49" charset="0"/>
              </a:rPr>
              <a:t>EFI_ACCESS_DENIED</a:t>
            </a:r>
          </a:p>
        </p:txBody>
      </p:sp>
      <p:pic>
        <p:nvPicPr>
          <p:cNvPr id="4098" name="Picture 2"/>
          <p:cNvPicPr>
            <a:picLocks noChangeAspect="1" noChangeArrowheads="1"/>
          </p:cNvPicPr>
          <p:nvPr/>
        </p:nvPicPr>
        <p:blipFill>
          <a:blip r:embed="rId3" cstate="print"/>
          <a:srcRect/>
          <a:stretch>
            <a:fillRect/>
          </a:stretch>
        </p:blipFill>
        <p:spPr bwMode="auto">
          <a:xfrm>
            <a:off x="3352800" y="945832"/>
            <a:ext cx="5800726" cy="5607368"/>
          </a:xfrm>
          <a:prstGeom prst="rect">
            <a:avLst/>
          </a:prstGeom>
          <a:noFill/>
          <a:ln w="9525">
            <a:noFill/>
            <a:miter lim="800000"/>
            <a:headEnd/>
            <a:tailEnd/>
          </a:ln>
        </p:spPr>
      </p:pic>
    </p:spTree>
    <p:extLst>
      <p:ext uri="{BB962C8B-B14F-4D97-AF65-F5344CB8AC3E}">
        <p14:creationId xmlns:p14="http://schemas.microsoft.com/office/powerpoint/2010/main" val="41674973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Verification Handler</a:t>
            </a:r>
          </a:p>
        </p:txBody>
      </p:sp>
      <p:sp>
        <p:nvSpPr>
          <p:cNvPr id="5" name="Content Placeholder 2"/>
          <p:cNvSpPr>
            <a:spLocks noGrp="1"/>
          </p:cNvSpPr>
          <p:nvPr>
            <p:ph idx="1"/>
          </p:nvPr>
        </p:nvSpPr>
        <p:spPr>
          <a:xfrm>
            <a:off x="457200" y="1265237"/>
            <a:ext cx="8229600" cy="4525963"/>
          </a:xfrm>
        </p:spPr>
        <p:txBody>
          <a:bodyPr anchor="ctr"/>
          <a:lstStyle/>
          <a:p>
            <a:r>
              <a:rPr lang="en-US" sz="2200" dirty="0" err="1">
                <a:latin typeface="+mj-lt"/>
                <a:cs typeface="Aharoni" pitchFamily="2" charset="-79"/>
              </a:rPr>
              <a:t>SecureBoot</a:t>
            </a:r>
            <a:r>
              <a:rPr lang="en-US" sz="2200" dirty="0">
                <a:latin typeface="+mj-lt"/>
                <a:cs typeface="Aharoni" pitchFamily="2" charset="-79"/>
              </a:rPr>
              <a:t> EFI variable doesn’t exist or equals to </a:t>
            </a:r>
            <a:r>
              <a:rPr lang="en-US" sz="2200" b="1" dirty="0">
                <a:latin typeface="Courier New" panose="02070309020205020404" pitchFamily="49" charset="0"/>
                <a:cs typeface="Courier New" panose="02070309020205020404" pitchFamily="49" charset="0"/>
              </a:rPr>
              <a:t>SECURE_BOOT_MODE_DISABLE? </a:t>
            </a:r>
            <a:r>
              <a:rPr lang="en-US" sz="2200" b="1" dirty="0">
                <a:solidFill>
                  <a:srgbClr val="00B050"/>
                </a:solidFill>
                <a:latin typeface="Courier New" panose="02070309020205020404" pitchFamily="49" charset="0"/>
                <a:cs typeface="Courier New" panose="02070309020205020404" pitchFamily="49" charset="0"/>
              </a:rPr>
              <a:t>EFI_SUCCESS</a:t>
            </a:r>
          </a:p>
          <a:p>
            <a:endParaRPr lang="en-US" sz="2200" dirty="0">
              <a:latin typeface="+mj-lt"/>
              <a:cs typeface="Aharoni" pitchFamily="2" charset="-79"/>
            </a:endParaRPr>
          </a:p>
          <a:p>
            <a:r>
              <a:rPr lang="en-US" sz="2200" dirty="0">
                <a:latin typeface="+mj-lt"/>
                <a:cs typeface="Aharoni" pitchFamily="2" charset="-79"/>
              </a:rPr>
              <a:t>File is not valid PE/COFF image? </a:t>
            </a:r>
            <a:r>
              <a:rPr lang="en-US" sz="2200" b="1" dirty="0">
                <a:solidFill>
                  <a:srgbClr val="FF0000"/>
                </a:solidFill>
                <a:latin typeface="Courier New" panose="02070309020205020404" pitchFamily="49" charset="0"/>
                <a:cs typeface="Courier New" panose="02070309020205020404" pitchFamily="49" charset="0"/>
              </a:rPr>
              <a:t>EFI_ACCESS_DENIED</a:t>
            </a:r>
          </a:p>
          <a:p>
            <a:endParaRPr lang="en-US" sz="2200" dirty="0">
              <a:latin typeface="+mj-lt"/>
              <a:cs typeface="Aharoni" pitchFamily="2" charset="-79"/>
            </a:endParaRPr>
          </a:p>
          <a:p>
            <a:r>
              <a:rPr lang="en-US" sz="2200" dirty="0" err="1">
                <a:latin typeface="+mj-lt"/>
                <a:cs typeface="Aharoni" pitchFamily="2" charset="-79"/>
              </a:rPr>
              <a:t>SecureBootEnable</a:t>
            </a:r>
            <a:r>
              <a:rPr lang="en-US" sz="2200" dirty="0">
                <a:latin typeface="+mj-lt"/>
                <a:cs typeface="Aharoni" pitchFamily="2" charset="-79"/>
              </a:rPr>
              <a:t> NV EFI variable doesn’t exist or equals to </a:t>
            </a:r>
            <a:r>
              <a:rPr lang="en-US" sz="2200" b="1" dirty="0">
                <a:latin typeface="Courier New" panose="02070309020205020404" pitchFamily="49" charset="0"/>
                <a:cs typeface="Courier New" panose="02070309020205020404" pitchFamily="49" charset="0"/>
              </a:rPr>
              <a:t>SECURE_BOOT_DISABLE? </a:t>
            </a:r>
            <a:r>
              <a:rPr lang="en-US" sz="2200" b="1" dirty="0">
                <a:solidFill>
                  <a:srgbClr val="00B050"/>
                </a:solidFill>
                <a:latin typeface="Courier New" panose="02070309020205020404" pitchFamily="49" charset="0"/>
                <a:cs typeface="Courier New" panose="02070309020205020404" pitchFamily="49" charset="0"/>
              </a:rPr>
              <a:t>EFI_SUCCESS</a:t>
            </a:r>
          </a:p>
          <a:p>
            <a:r>
              <a:rPr lang="en-US" sz="2200" dirty="0" err="1">
                <a:latin typeface="+mj-lt"/>
                <a:cs typeface="Aharoni" pitchFamily="2" charset="-79"/>
              </a:rPr>
              <a:t>SetupMode</a:t>
            </a:r>
            <a:r>
              <a:rPr lang="en-US" sz="2200" dirty="0">
                <a:latin typeface="+mj-lt"/>
                <a:cs typeface="Aharoni" pitchFamily="2" charset="-79"/>
              </a:rPr>
              <a:t> NV EFI variable doesn’t exist or equals to </a:t>
            </a:r>
            <a:r>
              <a:rPr lang="en-US" sz="2200" b="1" dirty="0">
                <a:latin typeface="Courier New" panose="02070309020205020404" pitchFamily="49" charset="0"/>
                <a:cs typeface="Courier New" panose="02070309020205020404" pitchFamily="49" charset="0"/>
              </a:rPr>
              <a:t>SETUP_MODE? </a:t>
            </a:r>
            <a:r>
              <a:rPr lang="en-US" sz="2200" b="1" dirty="0">
                <a:solidFill>
                  <a:srgbClr val="00B050"/>
                </a:solidFill>
                <a:latin typeface="Courier New" panose="02070309020205020404" pitchFamily="49" charset="0"/>
                <a:cs typeface="Courier New" panose="02070309020205020404" pitchFamily="49" charset="0"/>
              </a:rPr>
              <a:t>EFI_SUCCESS</a:t>
            </a:r>
          </a:p>
        </p:txBody>
      </p:sp>
      <p:sp>
        <p:nvSpPr>
          <p:cNvPr id="11" name="Rectangle 10"/>
          <p:cNvSpPr/>
          <p:nvPr/>
        </p:nvSpPr>
        <p:spPr>
          <a:xfrm>
            <a:off x="304800" y="2819400"/>
            <a:ext cx="8382000" cy="60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4174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Authenticating EFI Images (EDK2)</a:t>
            </a:r>
          </a:p>
        </p:txBody>
      </p:sp>
      <p:sp>
        <p:nvSpPr>
          <p:cNvPr id="5" name="Content Placeholder 2"/>
          <p:cNvSpPr>
            <a:spLocks noGrp="1"/>
          </p:cNvSpPr>
          <p:nvPr>
            <p:ph idx="4294967295"/>
          </p:nvPr>
        </p:nvSpPr>
        <p:spPr>
          <a:xfrm>
            <a:off x="457200" y="1295400"/>
            <a:ext cx="8305800" cy="4953000"/>
          </a:xfrm>
        </p:spPr>
        <p:txBody>
          <a:bodyPr>
            <a:noAutofit/>
          </a:bodyPr>
          <a:lstStyle/>
          <a:p>
            <a:pPr marL="342900" indent="-342900">
              <a:buFont typeface="+mj-lt"/>
              <a:buAutoNum type="arabicPeriod"/>
            </a:pPr>
            <a:r>
              <a:rPr lang="en-US" sz="1800" b="1" dirty="0">
                <a:latin typeface="+mj-lt"/>
                <a:cs typeface="Aharoni" pitchFamily="2" charset="-79"/>
              </a:rPr>
              <a:t>Image is not signed</a:t>
            </a:r>
          </a:p>
          <a:p>
            <a:pPr lvl="2"/>
            <a:r>
              <a:rPr lang="en-US" dirty="0">
                <a:latin typeface="+mj-lt"/>
                <a:cs typeface="Aharoni" pitchFamily="2" charset="-79"/>
              </a:rPr>
              <a:t>Image signature or SHA256 hash in </a:t>
            </a:r>
            <a:r>
              <a:rPr lang="en-US" b="1" dirty="0">
                <a:latin typeface="Courier New" panose="02070309020205020404" pitchFamily="49" charset="0"/>
                <a:cs typeface="Courier New" panose="02070309020205020404" pitchFamily="49" charset="0"/>
              </a:rPr>
              <a:t>DBX</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EFI_ACCESS_DENIED</a:t>
            </a:r>
          </a:p>
          <a:p>
            <a:pPr lvl="2"/>
            <a:r>
              <a:rPr lang="en-US" dirty="0">
                <a:latin typeface="+mj-lt"/>
                <a:cs typeface="Aharoni" pitchFamily="2" charset="-79"/>
              </a:rPr>
              <a:t>Image signature or SHA256 hash in </a:t>
            </a:r>
            <a:r>
              <a:rPr lang="en-US" b="1" dirty="0">
                <a:latin typeface="Courier New" panose="02070309020205020404" pitchFamily="49" charset="0"/>
                <a:cs typeface="Courier New" panose="02070309020205020404" pitchFamily="49" charset="0"/>
              </a:rPr>
              <a:t>DB</a:t>
            </a:r>
            <a:r>
              <a:rPr lang="en-US"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EFI_SUCCESS</a:t>
            </a:r>
            <a:endParaRPr lang="en-US" b="1" dirty="0">
              <a:latin typeface="Courier New" panose="02070309020205020404" pitchFamily="49" charset="0"/>
              <a:cs typeface="Courier New" panose="02070309020205020404" pitchFamily="49" charset="0"/>
            </a:endParaRPr>
          </a:p>
          <a:p>
            <a:pPr marL="342900" indent="-342900">
              <a:buFont typeface="+mj-lt"/>
              <a:buAutoNum type="arabicPeriod"/>
            </a:pPr>
            <a:endParaRPr lang="en-US" sz="1800" b="1" dirty="0">
              <a:latin typeface="+mj-lt"/>
              <a:cs typeface="Aharoni" pitchFamily="2" charset="-79"/>
            </a:endParaRPr>
          </a:p>
          <a:p>
            <a:pPr marL="342900" indent="-342900">
              <a:buFont typeface="+mj-lt"/>
              <a:buAutoNum type="arabicPeriod"/>
            </a:pPr>
            <a:r>
              <a:rPr lang="en-US" sz="1800" b="1" dirty="0">
                <a:latin typeface="+mj-lt"/>
                <a:cs typeface="Aharoni" pitchFamily="2" charset="-79"/>
              </a:rPr>
              <a:t>Image is signed</a:t>
            </a:r>
          </a:p>
          <a:p>
            <a:pPr>
              <a:buNone/>
            </a:pPr>
            <a:r>
              <a:rPr lang="en-US" sz="1800" dirty="0">
                <a:latin typeface="+mj-lt"/>
                <a:cs typeface="Aharoni" pitchFamily="2" charset="-79"/>
              </a:rPr>
              <a:t>For each signature in PE file:</a:t>
            </a:r>
          </a:p>
          <a:p>
            <a:pPr lvl="2"/>
            <a:r>
              <a:rPr lang="en-US" dirty="0">
                <a:latin typeface="+mj-lt"/>
                <a:cs typeface="Aharoni" pitchFamily="2" charset="-79"/>
              </a:rPr>
              <a:t>Signature verified by root/intermediate cert in </a:t>
            </a:r>
            <a:r>
              <a:rPr lang="en-US" b="1" dirty="0">
                <a:latin typeface="Courier New" panose="02070309020205020404" pitchFamily="49" charset="0"/>
                <a:cs typeface="Courier New" panose="02070309020205020404" pitchFamily="49" charset="0"/>
              </a:rPr>
              <a:t>DBX</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EFI_ACCESS_DENIED</a:t>
            </a:r>
          </a:p>
          <a:p>
            <a:pPr lvl="2"/>
            <a:r>
              <a:rPr lang="en-US" dirty="0">
                <a:latin typeface="+mj-lt"/>
                <a:cs typeface="Aharoni" pitchFamily="2" charset="-79"/>
              </a:rPr>
              <a:t>Image signature or SHA256 hash in </a:t>
            </a:r>
            <a:r>
              <a:rPr lang="en-US" b="1" dirty="0">
                <a:latin typeface="Courier New" panose="02070309020205020404" pitchFamily="49" charset="0"/>
                <a:cs typeface="Courier New" panose="02070309020205020404" pitchFamily="49" charset="0"/>
              </a:rPr>
              <a:t>DBX</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EFI_ACCESS_DENIED</a:t>
            </a:r>
          </a:p>
          <a:p>
            <a:pPr>
              <a:buNone/>
            </a:pPr>
            <a:r>
              <a:rPr lang="en-US" sz="1800" dirty="0">
                <a:latin typeface="+mj-lt"/>
                <a:cs typeface="Aharoni" pitchFamily="2" charset="-79"/>
              </a:rPr>
              <a:t>For each signature in PE file:</a:t>
            </a:r>
          </a:p>
          <a:p>
            <a:pPr lvl="2"/>
            <a:r>
              <a:rPr lang="en-US" dirty="0">
                <a:latin typeface="+mj-lt"/>
                <a:cs typeface="Aharoni" pitchFamily="2" charset="-79"/>
              </a:rPr>
              <a:t>Signature verified by root/intermediate cert in </a:t>
            </a:r>
            <a:r>
              <a:rPr lang="en-US" b="1" dirty="0">
                <a:latin typeface="Courier New" panose="02070309020205020404" pitchFamily="49" charset="0"/>
                <a:cs typeface="Courier New" panose="02070309020205020404" pitchFamily="49" charset="0"/>
              </a:rPr>
              <a:t>KEK</a:t>
            </a:r>
            <a:r>
              <a:rPr lang="en-US" dirty="0">
                <a:latin typeface="+mj-lt"/>
                <a:cs typeface="Aharoni" pitchFamily="2" charset="-79"/>
              </a:rPr>
              <a:t> or </a:t>
            </a:r>
            <a:r>
              <a:rPr lang="en-US" b="1" dirty="0">
                <a:latin typeface="Courier New" panose="02070309020205020404" pitchFamily="49" charset="0"/>
                <a:cs typeface="Courier New" panose="02070309020205020404" pitchFamily="49" charset="0"/>
              </a:rPr>
              <a:t>DB? </a:t>
            </a:r>
            <a:r>
              <a:rPr lang="en-US" b="1" dirty="0">
                <a:solidFill>
                  <a:srgbClr val="00B050"/>
                </a:solidFill>
                <a:latin typeface="Courier New" panose="02070309020205020404" pitchFamily="49" charset="0"/>
                <a:cs typeface="Courier New" panose="02070309020205020404" pitchFamily="49" charset="0"/>
              </a:rPr>
              <a:t>EFI_SUCCESS</a:t>
            </a:r>
            <a:endParaRPr lang="en-US" b="1" dirty="0">
              <a:solidFill>
                <a:schemeClr val="bg2"/>
              </a:solidFill>
              <a:latin typeface="Courier New" panose="02070309020205020404" pitchFamily="49" charset="0"/>
              <a:cs typeface="Courier New" panose="02070309020205020404" pitchFamily="49" charset="0"/>
            </a:endParaRPr>
          </a:p>
          <a:p>
            <a:pPr lvl="2"/>
            <a:r>
              <a:rPr lang="en-US" dirty="0">
                <a:latin typeface="+mj-lt"/>
                <a:cs typeface="Aharoni" pitchFamily="2" charset="-79"/>
              </a:rPr>
              <a:t>Image signature or SHA256 hash in </a:t>
            </a:r>
            <a:r>
              <a:rPr lang="en-US" b="1" dirty="0">
                <a:latin typeface="Courier New" panose="02070309020205020404" pitchFamily="49" charset="0"/>
                <a:cs typeface="Courier New" panose="02070309020205020404" pitchFamily="49" charset="0"/>
              </a:rPr>
              <a:t>DB</a:t>
            </a:r>
            <a:r>
              <a:rPr lang="en-US" dirty="0">
                <a:latin typeface="Courier New" panose="02070309020205020404" pitchFamily="49" charset="0"/>
                <a:cs typeface="Courier New" panose="02070309020205020404" pitchFamily="49" charset="0"/>
              </a:rPr>
              <a:t>? </a:t>
            </a:r>
            <a:r>
              <a:rPr lang="en-US" b="1" dirty="0">
                <a:solidFill>
                  <a:srgbClr val="00B050"/>
                </a:solidFill>
                <a:latin typeface="Courier New" panose="02070309020205020404" pitchFamily="49" charset="0"/>
                <a:cs typeface="Courier New" panose="02070309020205020404" pitchFamily="49" charset="0"/>
              </a:rPr>
              <a:t>EFI_SUCCESS</a:t>
            </a:r>
          </a:p>
          <a:p>
            <a:r>
              <a:rPr lang="en-US" sz="1800" dirty="0">
                <a:latin typeface="+mj-lt"/>
                <a:cs typeface="Courier New" panose="02070309020205020404" pitchFamily="49" charset="0"/>
              </a:rPr>
              <a:t>Else </a:t>
            </a:r>
            <a:r>
              <a:rPr lang="en-US" sz="1800" b="1" dirty="0">
                <a:solidFill>
                  <a:srgbClr val="FF0000"/>
                </a:solidFill>
                <a:latin typeface="Courier New" panose="02070309020205020404" pitchFamily="49" charset="0"/>
                <a:cs typeface="Courier New" panose="02070309020205020404" pitchFamily="49" charset="0"/>
              </a:rPr>
              <a:t>EFI_ACCESS_DENIED</a:t>
            </a:r>
            <a:endParaRPr lang="en-US" sz="1800" b="1" dirty="0">
              <a:solidFill>
                <a:srgbClr val="0D0D0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2034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20"/>
            <a:ext cx="8305800" cy="988746"/>
          </a:xfrm>
        </p:spPr>
        <p:txBody>
          <a:bodyPr>
            <a:normAutofit fontScale="90000"/>
          </a:bodyPr>
          <a:lstStyle/>
          <a:p>
            <a:r>
              <a:rPr lang="en-US" dirty="0"/>
              <a:t>Unfettered Access to Hardware – HDD/SSD</a:t>
            </a:r>
          </a:p>
        </p:txBody>
      </p:sp>
      <p:sp>
        <p:nvSpPr>
          <p:cNvPr id="3" name="Content Placeholder 2"/>
          <p:cNvSpPr>
            <a:spLocks noGrp="1"/>
          </p:cNvSpPr>
          <p:nvPr>
            <p:ph sz="half" idx="1"/>
          </p:nvPr>
        </p:nvSpPr>
        <p:spPr/>
        <p:txBody>
          <a:bodyPr>
            <a:normAutofit/>
          </a:bodyPr>
          <a:lstStyle/>
          <a:p>
            <a:r>
              <a:rPr lang="en-US" dirty="0"/>
              <a:t>Access to all data stored on HDD/SDD</a:t>
            </a:r>
          </a:p>
          <a:p>
            <a:r>
              <a:rPr lang="en-US" dirty="0"/>
              <a:t>Even when data is stored on self-encrypting drives (SED)</a:t>
            </a:r>
          </a:p>
          <a:p>
            <a:r>
              <a:rPr lang="en-US" b="1" dirty="0"/>
              <a:t>Example:</a:t>
            </a:r>
            <a:r>
              <a:rPr lang="en-US" dirty="0"/>
              <a:t> Equation Group HDD firmware malware</a:t>
            </a:r>
          </a:p>
          <a:p>
            <a:pPr marL="342900" indent="-342900">
              <a:buFont typeface="Arial" panose="020B0604020202020204" pitchFamily="34" charset="0"/>
              <a:buChar char="•"/>
            </a:pPr>
            <a:r>
              <a:rPr lang="en-US" dirty="0">
                <a:hlinkClick r:id="rId2"/>
              </a:rPr>
              <a:t>Destroying your hard driver is the only way to stop this super-advanced malware</a:t>
            </a:r>
            <a:endParaRPr lang="en-US" dirty="0"/>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14</a:t>
            </a:fld>
            <a:endParaRPr lang="en-US" dirty="0"/>
          </a:p>
        </p:txBody>
      </p:sp>
      <p:pic>
        <p:nvPicPr>
          <p:cNvPr id="7" name="Picture 6"/>
          <p:cNvPicPr>
            <a:picLocks noChangeAspect="1"/>
          </p:cNvPicPr>
          <p:nvPr/>
        </p:nvPicPr>
        <p:blipFill>
          <a:blip r:embed="rId3"/>
          <a:stretch>
            <a:fillRect/>
          </a:stretch>
        </p:blipFill>
        <p:spPr>
          <a:xfrm>
            <a:off x="5105400" y="1600200"/>
            <a:ext cx="3307617" cy="3962400"/>
          </a:xfrm>
          <a:prstGeom prst="rect">
            <a:avLst/>
          </a:prstGeom>
        </p:spPr>
      </p:pic>
    </p:spTree>
    <p:extLst>
      <p:ext uri="{BB962C8B-B14F-4D97-AF65-F5344CB8AC3E}">
        <p14:creationId xmlns:p14="http://schemas.microsoft.com/office/powerpoint/2010/main" val="19136084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a:xfrm>
            <a:off x="262440" y="55420"/>
            <a:ext cx="8687594" cy="889000"/>
          </a:xfrm>
        </p:spPr>
        <p:txBody>
          <a:bodyPr>
            <a:noAutofit/>
          </a:bodyPr>
          <a:lstStyle/>
          <a:p>
            <a:pPr algn="l"/>
            <a:r>
              <a:rPr lang="en-US" dirty="0">
                <a:solidFill>
                  <a:schemeClr val="tx1"/>
                </a:solidFill>
                <a:latin typeface="Neo Sans Intel Light"/>
              </a:rPr>
              <a:t>Open source packages for Secure Boot Flow</a:t>
            </a:r>
          </a:p>
        </p:txBody>
      </p:sp>
      <p:sp>
        <p:nvSpPr>
          <p:cNvPr id="41" name="Rectangle 40"/>
          <p:cNvSpPr/>
          <p:nvPr/>
        </p:nvSpPr>
        <p:spPr>
          <a:xfrm>
            <a:off x="456405" y="6245423"/>
            <a:ext cx="8687595" cy="307777"/>
          </a:xfrm>
          <a:prstGeom prst="rect">
            <a:avLst/>
          </a:prstGeom>
        </p:spPr>
        <p:txBody>
          <a:bodyPr wrap="square">
            <a:spAutoFit/>
          </a:bodyPr>
          <a:lstStyle/>
          <a:p>
            <a:pPr algn="ctr"/>
            <a:r>
              <a:rPr lang="en-US" sz="1400" dirty="0"/>
              <a:t>Source: A Tour Beyond BIOS into UEFI Secure Boot by Rosenbaum, Zimmer</a:t>
            </a:r>
          </a:p>
        </p:txBody>
      </p:sp>
      <p:sp>
        <p:nvSpPr>
          <p:cNvPr id="716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p:nvPr/>
        </p:nvSpPr>
        <p:spPr>
          <a:xfrm>
            <a:off x="848868" y="3599366"/>
            <a:ext cx="3342132" cy="2354491"/>
          </a:xfrm>
          <a:prstGeom prst="rect">
            <a:avLst/>
          </a:prstGeom>
        </p:spPr>
        <p:txBody>
          <a:bodyPr wrap="square">
            <a:spAutoFit/>
          </a:bodyPr>
          <a:lstStyle/>
          <a:p>
            <a:pPr algn="ctr"/>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SecurityPkg</a:t>
            </a:r>
            <a:endPar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1050" b="1" dirty="0" err="1">
                <a:solidFill>
                  <a:srgbClr val="000000"/>
                </a:solidFill>
                <a:latin typeface="Verdana" panose="020B0604030504040204" pitchFamily="34" charset="0"/>
                <a:ea typeface="Verdana" panose="020B0604030504040204" pitchFamily="34" charset="0"/>
                <a:cs typeface="Verdana" panose="020B0604030504040204" pitchFamily="34" charset="0"/>
              </a:rPr>
              <a:t>DxeImageVerificationLib</a:t>
            </a:r>
            <a:endParaRPr lang="en-US" sz="105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endPar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DxeImageVerificationHandler</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HashPeImage</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HashPeImageByType</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VerifyWinCertificateForPkcsSignedData</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DxeImageVerificationLibImageRead</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IsSignatureFoundInDatabase</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IsPkcsSignedDataVerifiedBySignatureList</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VerifyCertPkcsSignedData</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a:t>
            </a:r>
          </a:p>
          <a:p>
            <a:endParaRPr lang="en-US" sz="105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1050" b="1" dirty="0">
                <a:solidFill>
                  <a:srgbClr val="000000"/>
                </a:solidFill>
                <a:latin typeface="Verdana" panose="020B0604030504040204" pitchFamily="34" charset="0"/>
                <a:ea typeface="Verdana" panose="020B0604030504040204" pitchFamily="34" charset="0"/>
                <a:cs typeface="Verdana" panose="020B0604030504040204" pitchFamily="34" charset="0"/>
              </a:rPr>
              <a:t>Authenticated Variables</a:t>
            </a: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gRT</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-&gt;</a:t>
            </a:r>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GetVariable</a:t>
            </a:r>
            <a:endParaRPr lang="en-US" sz="1050" dirty="0">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p:cNvSpPr/>
          <p:nvPr/>
        </p:nvSpPr>
        <p:spPr>
          <a:xfrm>
            <a:off x="848868" y="1178932"/>
            <a:ext cx="3342132" cy="2354491"/>
          </a:xfrm>
          <a:prstGeom prst="rect">
            <a:avLst/>
          </a:prstGeom>
        </p:spPr>
        <p:txBody>
          <a:bodyPr wrap="square">
            <a:spAutoFit/>
          </a:bodyPr>
          <a:lstStyle/>
          <a:p>
            <a:pPr algn="ctr"/>
            <a:r>
              <a:rPr lang="en-US" sz="1050" dirty="0" err="1">
                <a:solidFill>
                  <a:srgbClr val="000000"/>
                </a:solidFill>
                <a:latin typeface="Verdana" panose="020B0604030504040204" pitchFamily="34" charset="0"/>
              </a:rPr>
              <a:t>MdeModulePkg</a:t>
            </a:r>
            <a:endParaRPr lang="en-US" sz="1050" dirty="0">
              <a:solidFill>
                <a:srgbClr val="000000"/>
              </a:solidFill>
              <a:latin typeface="Verdana" panose="020B0604030504040204" pitchFamily="34" charset="0"/>
            </a:endParaRPr>
          </a:p>
          <a:p>
            <a:pPr algn="ctr"/>
            <a:r>
              <a:rPr lang="en-US" sz="1050" b="1" dirty="0" err="1">
                <a:solidFill>
                  <a:srgbClr val="000000"/>
                </a:solidFill>
                <a:latin typeface="Verdana" panose="020B0604030504040204" pitchFamily="34" charset="0"/>
              </a:rPr>
              <a:t>LoadImage</a:t>
            </a:r>
            <a:r>
              <a:rPr lang="en-US" sz="1050" b="1" dirty="0">
                <a:solidFill>
                  <a:srgbClr val="000000"/>
                </a:solidFill>
                <a:latin typeface="Verdana" panose="020B0604030504040204" pitchFamily="34" charset="0"/>
              </a:rPr>
              <a:t> Boot Service</a:t>
            </a:r>
          </a:p>
          <a:p>
            <a:r>
              <a:rPr lang="en-US" sz="1050" dirty="0" err="1">
                <a:solidFill>
                  <a:srgbClr val="000000"/>
                </a:solidFill>
                <a:latin typeface="Verdana" panose="020B0604030504040204" pitchFamily="34" charset="0"/>
              </a:rPr>
              <a:t>gBS</a:t>
            </a:r>
            <a:r>
              <a:rPr lang="en-US" sz="1050" dirty="0">
                <a:solidFill>
                  <a:srgbClr val="000000"/>
                </a:solidFill>
                <a:latin typeface="Verdana" panose="020B0604030504040204" pitchFamily="34" charset="0"/>
              </a:rPr>
              <a:t>-&gt;</a:t>
            </a:r>
            <a:r>
              <a:rPr lang="en-US" sz="1050" dirty="0" err="1">
                <a:solidFill>
                  <a:srgbClr val="000000"/>
                </a:solidFill>
                <a:latin typeface="Verdana" panose="020B0604030504040204" pitchFamily="34" charset="0"/>
              </a:rPr>
              <a:t>LoadImage</a:t>
            </a:r>
            <a:endParaRPr lang="en-US" sz="1050" dirty="0">
              <a:solidFill>
                <a:srgbClr val="000000"/>
              </a:solidFill>
              <a:latin typeface="Verdana" panose="020B0604030504040204" pitchFamily="34" charset="0"/>
            </a:endParaRPr>
          </a:p>
          <a:p>
            <a:r>
              <a:rPr lang="en-US" sz="1050" dirty="0" err="1">
                <a:solidFill>
                  <a:srgbClr val="000000"/>
                </a:solidFill>
                <a:latin typeface="Verdana" panose="020B0604030504040204" pitchFamily="34" charset="0"/>
              </a:rPr>
              <a:t>CoreLoadImage</a:t>
            </a:r>
            <a:r>
              <a:rPr lang="en-US" sz="1050" dirty="0">
                <a:solidFill>
                  <a:srgbClr val="000000"/>
                </a:solidFill>
                <a:latin typeface="Verdana" panose="020B0604030504040204" pitchFamily="34" charset="0"/>
              </a:rPr>
              <a:t>()</a:t>
            </a:r>
          </a:p>
          <a:p>
            <a:endParaRPr lang="en-US" sz="1050" dirty="0">
              <a:solidFill>
                <a:srgbClr val="000000"/>
              </a:solidFill>
              <a:latin typeface="Verdana" panose="020B0604030504040204" pitchFamily="34" charset="0"/>
            </a:endParaRPr>
          </a:p>
          <a:p>
            <a:pPr algn="ctr"/>
            <a:r>
              <a:rPr lang="en-US" sz="1050" b="1" dirty="0">
                <a:solidFill>
                  <a:srgbClr val="000000"/>
                </a:solidFill>
                <a:latin typeface="Verdana" panose="020B0604030504040204" pitchFamily="34" charset="0"/>
              </a:rPr>
              <a:t>EFI_SECURITY_ARCH_PROTOCOL</a:t>
            </a:r>
          </a:p>
          <a:p>
            <a:pPr algn="ctr"/>
            <a:r>
              <a:rPr lang="en-US" sz="1050" b="1" dirty="0" err="1">
                <a:solidFill>
                  <a:srgbClr val="000000"/>
                </a:solidFill>
                <a:latin typeface="Verdana" panose="020B0604030504040204" pitchFamily="34" charset="0"/>
              </a:rPr>
              <a:t>SecurityStubDxe</a:t>
            </a:r>
            <a:endParaRPr lang="en-US" sz="1050" b="1" dirty="0">
              <a:solidFill>
                <a:srgbClr val="000000"/>
              </a:solidFill>
              <a:latin typeface="Verdana" panose="020B0604030504040204" pitchFamily="34" charset="0"/>
            </a:endParaRPr>
          </a:p>
          <a:p>
            <a:pPr algn="ctr"/>
            <a:endParaRPr lang="en-US" sz="1050" b="1" dirty="0">
              <a:solidFill>
                <a:srgbClr val="000000"/>
              </a:solidFill>
              <a:latin typeface="Verdana" panose="020B0604030504040204" pitchFamily="34" charset="0"/>
            </a:endParaRPr>
          </a:p>
          <a:p>
            <a:r>
              <a:rPr lang="en-US" sz="1050" dirty="0" err="1">
                <a:solidFill>
                  <a:srgbClr val="000000"/>
                </a:solidFill>
                <a:latin typeface="Verdana" panose="020B0604030504040204" pitchFamily="34" charset="0"/>
              </a:rPr>
              <a:t>SecurityStubAuthenticateState</a:t>
            </a:r>
            <a:r>
              <a:rPr lang="en-US" sz="1050" dirty="0">
                <a:solidFill>
                  <a:srgbClr val="000000"/>
                </a:solidFill>
                <a:latin typeface="Verdana" panose="020B0604030504040204" pitchFamily="34" charset="0"/>
              </a:rPr>
              <a:t>() </a:t>
            </a:r>
          </a:p>
          <a:p>
            <a:pPr algn="ctr"/>
            <a:r>
              <a:rPr lang="en-US" sz="1050" dirty="0">
                <a:solidFill>
                  <a:srgbClr val="000000"/>
                </a:solidFill>
                <a:latin typeface="Verdana" panose="020B0604030504040204" pitchFamily="34" charset="0"/>
              </a:rPr>
              <a:t/>
            </a:r>
            <a:br>
              <a:rPr lang="en-US" sz="1050" dirty="0">
                <a:solidFill>
                  <a:srgbClr val="000000"/>
                </a:solidFill>
                <a:latin typeface="Verdana" panose="020B0604030504040204" pitchFamily="34" charset="0"/>
              </a:rPr>
            </a:br>
            <a:r>
              <a:rPr lang="en-US" sz="1050" b="1" dirty="0" err="1">
                <a:solidFill>
                  <a:srgbClr val="000000"/>
                </a:solidFill>
                <a:latin typeface="Verdana" panose="020B0604030504040204" pitchFamily="34" charset="0"/>
              </a:rPr>
              <a:t>DxeSecurityManagementLib</a:t>
            </a:r>
            <a:endParaRPr lang="en-US" sz="1050" b="1" dirty="0">
              <a:solidFill>
                <a:srgbClr val="000000"/>
              </a:solidFill>
              <a:latin typeface="Verdana" panose="020B0604030504040204" pitchFamily="34" charset="0"/>
            </a:endParaRPr>
          </a:p>
          <a:p>
            <a:endParaRPr lang="en-US" sz="1050" dirty="0">
              <a:solidFill>
                <a:srgbClr val="000000"/>
              </a:solidFill>
              <a:latin typeface="Verdana" panose="020B0604030504040204" pitchFamily="34" charset="0"/>
            </a:endParaRPr>
          </a:p>
          <a:p>
            <a:r>
              <a:rPr lang="en-US" sz="1050" dirty="0" err="1">
                <a:solidFill>
                  <a:srgbClr val="000000"/>
                </a:solidFill>
                <a:latin typeface="Verdana" panose="020B0604030504040204" pitchFamily="34" charset="0"/>
              </a:rPr>
              <a:t>RegisterSecurityHandler</a:t>
            </a:r>
            <a:r>
              <a:rPr lang="en-US" sz="1050" dirty="0">
                <a:solidFill>
                  <a:srgbClr val="000000"/>
                </a:solidFill>
                <a:latin typeface="Verdana" panose="020B0604030504040204" pitchFamily="34" charset="0"/>
              </a:rPr>
              <a:t>()</a:t>
            </a:r>
          </a:p>
          <a:p>
            <a:r>
              <a:rPr lang="en-US" sz="1050" dirty="0" err="1">
                <a:solidFill>
                  <a:srgbClr val="000000"/>
                </a:solidFill>
                <a:latin typeface="Verdana" panose="020B0604030504040204" pitchFamily="34" charset="0"/>
              </a:rPr>
              <a:t>ExecuteSecurityHandlers</a:t>
            </a:r>
            <a:r>
              <a:rPr lang="en-US" sz="1050" dirty="0">
                <a:solidFill>
                  <a:srgbClr val="000000"/>
                </a:solidFill>
                <a:latin typeface="Verdana" panose="020B0604030504040204" pitchFamily="34" charset="0"/>
              </a:rPr>
              <a:t>()</a:t>
            </a:r>
            <a:endParaRPr lang="en-US" sz="2800" dirty="0"/>
          </a:p>
        </p:txBody>
      </p:sp>
      <p:sp>
        <p:nvSpPr>
          <p:cNvPr id="8" name="Rectangle 7"/>
          <p:cNvSpPr/>
          <p:nvPr/>
        </p:nvSpPr>
        <p:spPr>
          <a:xfrm>
            <a:off x="5056632" y="1730244"/>
            <a:ext cx="2487168" cy="738664"/>
          </a:xfrm>
          <a:prstGeom prst="rect">
            <a:avLst/>
          </a:prstGeom>
        </p:spPr>
        <p:txBody>
          <a:bodyPr wrap="square">
            <a:spAutoFit/>
          </a:bodyPr>
          <a:lstStyle/>
          <a:p>
            <a:pPr algn="ctr"/>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MdePkg</a:t>
            </a:r>
            <a:endPar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1050" b="1" dirty="0" err="1">
                <a:solidFill>
                  <a:srgbClr val="000000"/>
                </a:solidFill>
                <a:latin typeface="Verdana" panose="020B0604030504040204" pitchFamily="34" charset="0"/>
                <a:ea typeface="Verdana" panose="020B0604030504040204" pitchFamily="34" charset="0"/>
                <a:cs typeface="Verdana" panose="020B0604030504040204" pitchFamily="34" charset="0"/>
              </a:rPr>
              <a:t>BasePeCoffLib</a:t>
            </a:r>
            <a:endParaRPr lang="en-US" sz="105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endParaRPr lang="en-US" sz="105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r>
              <a:rPr lang="en-US" sz="1050" dirty="0" err="1">
                <a:solidFill>
                  <a:srgbClr val="000000"/>
                </a:solidFill>
                <a:latin typeface="Verdana" panose="020B0604030504040204" pitchFamily="34" charset="0"/>
                <a:ea typeface="Verdana" panose="020B0604030504040204" pitchFamily="34" charset="0"/>
                <a:cs typeface="Verdana" panose="020B0604030504040204" pitchFamily="34" charset="0"/>
              </a:rPr>
              <a:t>PeCoffLoaderGetImageInfo</a:t>
            </a:r>
            <a:r>
              <a:rPr lang="en-US" sz="1050" dirty="0">
                <a:solidFill>
                  <a:srgbClr val="000000"/>
                </a:solidFill>
                <a:latin typeface="Verdana" panose="020B0604030504040204" pitchFamily="34" charset="0"/>
                <a:ea typeface="Verdana" panose="020B0604030504040204" pitchFamily="34" charset="0"/>
                <a:cs typeface="Verdana" panose="020B0604030504040204" pitchFamily="34" charset="0"/>
              </a:rPr>
              <a:t>() </a:t>
            </a:r>
            <a:endParaRPr lang="en-US" sz="1050" dirty="0">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p:cNvSpPr/>
          <p:nvPr/>
        </p:nvSpPr>
        <p:spPr>
          <a:xfrm>
            <a:off x="5056632" y="3140914"/>
            <a:ext cx="2487168" cy="2839239"/>
          </a:xfrm>
          <a:prstGeom prst="rect">
            <a:avLst/>
          </a:prstGeom>
        </p:spPr>
        <p:txBody>
          <a:bodyPr wrap="square">
            <a:spAutoFit/>
          </a:bodyPr>
          <a:lstStyle/>
          <a:p>
            <a:pPr algn="ctr"/>
            <a:r>
              <a:rPr lang="en-US" sz="1050" dirty="0" err="1">
                <a:solidFill>
                  <a:srgbClr val="000000"/>
                </a:solidFill>
                <a:latin typeface="Verdana" panose="020B0604030504040204" pitchFamily="34" charset="0"/>
              </a:rPr>
              <a:t>CryptoPkg</a:t>
            </a:r>
            <a:endParaRPr lang="en-US" sz="1050" dirty="0">
              <a:solidFill>
                <a:srgbClr val="000000"/>
              </a:solidFill>
              <a:latin typeface="Verdana" panose="020B0604030504040204" pitchFamily="34" charset="0"/>
            </a:endParaRPr>
          </a:p>
          <a:p>
            <a:pPr algn="ctr"/>
            <a:r>
              <a:rPr lang="en-US" sz="1050" b="1" dirty="0" err="1">
                <a:solidFill>
                  <a:srgbClr val="000000"/>
                </a:solidFill>
                <a:latin typeface="Verdana" panose="020B0604030504040204" pitchFamily="34" charset="0"/>
              </a:rPr>
              <a:t>BaseCryptLib</a:t>
            </a:r>
            <a:endParaRPr lang="en-US" sz="1050" b="1" dirty="0">
              <a:solidFill>
                <a:srgbClr val="000000"/>
              </a:solidFill>
              <a:latin typeface="Verdana" panose="020B0604030504040204" pitchFamily="34" charset="0"/>
            </a:endParaRPr>
          </a:p>
          <a:p>
            <a:endParaRPr lang="en-US" sz="1050" b="1" dirty="0">
              <a:solidFill>
                <a:srgbClr val="000000"/>
              </a:solidFill>
              <a:latin typeface="Verdana" panose="020B0604030504040204" pitchFamily="34" charset="0"/>
            </a:endParaRPr>
          </a:p>
          <a:p>
            <a:r>
              <a:rPr lang="en-US" sz="1050" dirty="0">
                <a:solidFill>
                  <a:srgbClr val="000000"/>
                </a:solidFill>
                <a:latin typeface="Verdana" panose="020B0604030504040204" pitchFamily="34" charset="0"/>
              </a:rPr>
              <a:t>Sha256Init()</a:t>
            </a:r>
          </a:p>
          <a:p>
            <a:r>
              <a:rPr lang="en-US" sz="1050" dirty="0">
                <a:solidFill>
                  <a:srgbClr val="000000"/>
                </a:solidFill>
                <a:latin typeface="Verdana" panose="020B0604030504040204" pitchFamily="34" charset="0"/>
              </a:rPr>
              <a:t>Sha256Update()</a:t>
            </a:r>
          </a:p>
          <a:p>
            <a:r>
              <a:rPr lang="en-US" sz="1050" dirty="0">
                <a:solidFill>
                  <a:srgbClr val="000000"/>
                </a:solidFill>
                <a:latin typeface="Verdana" panose="020B0604030504040204" pitchFamily="34" charset="0"/>
              </a:rPr>
              <a:t>Sha256Final()</a:t>
            </a:r>
          </a:p>
          <a:p>
            <a:r>
              <a:rPr lang="en-US" sz="1050" dirty="0">
                <a:solidFill>
                  <a:srgbClr val="000000"/>
                </a:solidFill>
                <a:latin typeface="Verdana" panose="020B0604030504040204" pitchFamily="34" charset="0"/>
              </a:rPr>
              <a:t>Sha256GetContextSize()</a:t>
            </a:r>
          </a:p>
          <a:p>
            <a:endParaRPr lang="en-US" sz="1050" dirty="0">
              <a:solidFill>
                <a:srgbClr val="000000"/>
              </a:solidFill>
              <a:latin typeface="Verdana" panose="020B0604030504040204" pitchFamily="34" charset="0"/>
            </a:endParaRPr>
          </a:p>
          <a:p>
            <a:r>
              <a:rPr lang="en-US" sz="1050" dirty="0" err="1">
                <a:solidFill>
                  <a:srgbClr val="000000"/>
                </a:solidFill>
                <a:latin typeface="Verdana" panose="020B0604030504040204" pitchFamily="34" charset="0"/>
              </a:rPr>
              <a:t>AuthenticodeVerify</a:t>
            </a:r>
            <a:r>
              <a:rPr lang="en-US" sz="1050" dirty="0">
                <a:solidFill>
                  <a:srgbClr val="000000"/>
                </a:solidFill>
                <a:latin typeface="Verdana" panose="020B0604030504040204" pitchFamily="34" charset="0"/>
              </a:rPr>
              <a:t>()</a:t>
            </a:r>
          </a:p>
          <a:p>
            <a:r>
              <a:rPr lang="en-US" sz="1050" dirty="0">
                <a:solidFill>
                  <a:srgbClr val="000000"/>
                </a:solidFill>
                <a:latin typeface="Verdana" panose="020B0604030504040204" pitchFamily="34" charset="0"/>
              </a:rPr>
              <a:t>Pkcs7Verify()</a:t>
            </a:r>
          </a:p>
          <a:p>
            <a:r>
              <a:rPr lang="en-US" sz="1050" dirty="0">
                <a:solidFill>
                  <a:srgbClr val="000000"/>
                </a:solidFill>
                <a:latin typeface="Verdana" panose="020B0604030504040204" pitchFamily="34" charset="0"/>
              </a:rPr>
              <a:t>WrapPkcs7Data()</a:t>
            </a:r>
          </a:p>
          <a:p>
            <a:endParaRPr lang="en-US" sz="1050" b="1" dirty="0">
              <a:solidFill>
                <a:srgbClr val="000000"/>
              </a:solidFill>
              <a:latin typeface="Verdana" panose="020B0604030504040204" pitchFamily="34" charset="0"/>
            </a:endParaRPr>
          </a:p>
          <a:p>
            <a:pPr algn="ctr"/>
            <a:r>
              <a:rPr lang="en-US" sz="1050" b="1" dirty="0" err="1">
                <a:solidFill>
                  <a:srgbClr val="000000"/>
                </a:solidFill>
                <a:latin typeface="Verdana" panose="020B0604030504040204" pitchFamily="34" charset="0"/>
              </a:rPr>
              <a:t>OpenSslLib</a:t>
            </a:r>
            <a:endParaRPr lang="en-US" sz="1050" b="1" dirty="0">
              <a:solidFill>
                <a:srgbClr val="000000"/>
              </a:solidFill>
              <a:latin typeface="Verdana" panose="020B0604030504040204" pitchFamily="34" charset="0"/>
            </a:endParaRPr>
          </a:p>
          <a:p>
            <a:pPr algn="ctr"/>
            <a:endParaRPr lang="en-US" sz="1050" b="1" dirty="0">
              <a:solidFill>
                <a:srgbClr val="000000"/>
              </a:solidFill>
              <a:latin typeface="Verdana" panose="020B0604030504040204" pitchFamily="34" charset="0"/>
            </a:endParaRPr>
          </a:p>
          <a:p>
            <a:r>
              <a:rPr lang="en-US" sz="1050" dirty="0">
                <a:solidFill>
                  <a:srgbClr val="000000"/>
                </a:solidFill>
                <a:latin typeface="Verdana" panose="020B0604030504040204" pitchFamily="34" charset="0"/>
              </a:rPr>
              <a:t>Openssl-0.9.8w</a:t>
            </a:r>
          </a:p>
          <a:p>
            <a:endParaRPr lang="en-US" sz="1050" b="1" dirty="0">
              <a:solidFill>
                <a:srgbClr val="000000"/>
              </a:solidFill>
              <a:latin typeface="Verdana" panose="020B0604030504040204" pitchFamily="34" charset="0"/>
            </a:endParaRPr>
          </a:p>
          <a:p>
            <a:pPr algn="ctr"/>
            <a:r>
              <a:rPr lang="en-US" sz="1050" b="1" dirty="0" err="1">
                <a:solidFill>
                  <a:srgbClr val="000000"/>
                </a:solidFill>
                <a:latin typeface="Verdana" panose="020B0604030504040204" pitchFamily="34" charset="0"/>
              </a:rPr>
              <a:t>IntrinsicLib</a:t>
            </a:r>
            <a:r>
              <a:rPr lang="en-US" sz="1050" b="1" dirty="0">
                <a:solidFill>
                  <a:srgbClr val="000000"/>
                </a:solidFill>
                <a:latin typeface="Verdana" panose="020B0604030504040204" pitchFamily="34" charset="0"/>
              </a:rPr>
              <a:t> </a:t>
            </a:r>
            <a:endParaRPr lang="en-US" sz="2800" dirty="0"/>
          </a:p>
        </p:txBody>
      </p:sp>
      <p:sp>
        <p:nvSpPr>
          <p:cNvPr id="10" name="Rectangle 9"/>
          <p:cNvSpPr/>
          <p:nvPr/>
        </p:nvSpPr>
        <p:spPr>
          <a:xfrm>
            <a:off x="838200" y="957112"/>
            <a:ext cx="3352800" cy="2557114"/>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p:cNvSpPr/>
          <p:nvPr/>
        </p:nvSpPr>
        <p:spPr>
          <a:xfrm>
            <a:off x="848868" y="3612057"/>
            <a:ext cx="3342132" cy="258852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a:off x="5056632" y="3075815"/>
            <a:ext cx="2487168" cy="3124764"/>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Rectangle 12"/>
          <p:cNvSpPr/>
          <p:nvPr/>
        </p:nvSpPr>
        <p:spPr>
          <a:xfrm>
            <a:off x="5056632" y="1676400"/>
            <a:ext cx="2487168" cy="1284914"/>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1202299409"/>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2.6 Linux Secure Boot</a:t>
            </a:r>
          </a:p>
        </p:txBody>
      </p:sp>
    </p:spTree>
    <p:extLst>
      <p:ext uri="{BB962C8B-B14F-4D97-AF65-F5344CB8AC3E}">
        <p14:creationId xmlns:p14="http://schemas.microsoft.com/office/powerpoint/2010/main" val="22432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Secure Boot with Shim</a:t>
            </a:r>
          </a:p>
        </p:txBody>
      </p:sp>
      <p:sp>
        <p:nvSpPr>
          <p:cNvPr id="8" name="Rectangle: Rounded Corners 7"/>
          <p:cNvSpPr/>
          <p:nvPr/>
        </p:nvSpPr>
        <p:spPr>
          <a:xfrm>
            <a:off x="5181600" y="1143000"/>
            <a:ext cx="3124200" cy="4037434"/>
          </a:xfrm>
          <a:prstGeom prst="round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rPr>
              <a:t>shim</a:t>
            </a:r>
          </a:p>
        </p:txBody>
      </p:sp>
      <p:sp>
        <p:nvSpPr>
          <p:cNvPr id="10" name="Rectangle: Rounded Corners 9"/>
          <p:cNvSpPr/>
          <p:nvPr/>
        </p:nvSpPr>
        <p:spPr>
          <a:xfrm>
            <a:off x="533400" y="1143000"/>
            <a:ext cx="3124200" cy="4037434"/>
          </a:xfrm>
          <a:prstGeom prst="roundRect">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rPr>
              <a:t>UEFI</a:t>
            </a:r>
          </a:p>
        </p:txBody>
      </p:sp>
      <p:sp>
        <p:nvSpPr>
          <p:cNvPr id="11" name="Rectangle 10"/>
          <p:cNvSpPr/>
          <p:nvPr/>
        </p:nvSpPr>
        <p:spPr>
          <a:xfrm>
            <a:off x="914400" y="2128242"/>
            <a:ext cx="2438400" cy="2791254"/>
          </a:xfrm>
          <a:prstGeom prst="rect">
            <a:avLst/>
          </a:prstGeom>
          <a:solidFill>
            <a:schemeClr val="accent6">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err="1">
                <a:solidFill>
                  <a:schemeClr val="tx1"/>
                </a:solidFill>
              </a:rPr>
              <a:t>db</a:t>
            </a:r>
            <a:endParaRPr lang="en-US" b="1" dirty="0">
              <a:solidFill>
                <a:schemeClr val="tx1"/>
              </a:solidFill>
            </a:endParaRPr>
          </a:p>
        </p:txBody>
      </p:sp>
      <p:sp>
        <p:nvSpPr>
          <p:cNvPr id="12" name="Rectangle 11"/>
          <p:cNvSpPr/>
          <p:nvPr/>
        </p:nvSpPr>
        <p:spPr>
          <a:xfrm>
            <a:off x="5791200" y="2889984"/>
            <a:ext cx="1981200" cy="649341"/>
          </a:xfrm>
          <a:prstGeom prst="rect">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Signature</a:t>
            </a:r>
          </a:p>
        </p:txBody>
      </p:sp>
      <p:sp>
        <p:nvSpPr>
          <p:cNvPr id="13" name="Rectangle 12"/>
          <p:cNvSpPr/>
          <p:nvPr/>
        </p:nvSpPr>
        <p:spPr>
          <a:xfrm>
            <a:off x="5791200" y="4079834"/>
            <a:ext cx="1981200" cy="649341"/>
          </a:xfrm>
          <a:prstGeom prst="rect">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Signature</a:t>
            </a:r>
          </a:p>
        </p:txBody>
      </p:sp>
      <p:sp>
        <p:nvSpPr>
          <p:cNvPr id="14" name="Rectangle: Top Corners Snipped 13"/>
          <p:cNvSpPr/>
          <p:nvPr/>
        </p:nvSpPr>
        <p:spPr>
          <a:xfrm>
            <a:off x="5447760" y="2737584"/>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UEFI CA</a:t>
            </a:r>
          </a:p>
        </p:txBody>
      </p:sp>
      <p:sp>
        <p:nvSpPr>
          <p:cNvPr id="15" name="Rectangle: Top Corners Snipped 14"/>
          <p:cNvSpPr/>
          <p:nvPr/>
        </p:nvSpPr>
        <p:spPr>
          <a:xfrm>
            <a:off x="5447760" y="3959009"/>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SUSE</a:t>
            </a:r>
          </a:p>
        </p:txBody>
      </p:sp>
      <p:sp>
        <p:nvSpPr>
          <p:cNvPr id="18" name="Arrow: Right 17"/>
          <p:cNvSpPr/>
          <p:nvPr/>
        </p:nvSpPr>
        <p:spPr>
          <a:xfrm>
            <a:off x="3544967" y="2881891"/>
            <a:ext cx="1750394" cy="64197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verify</a:t>
            </a:r>
          </a:p>
        </p:txBody>
      </p:sp>
      <p:sp>
        <p:nvSpPr>
          <p:cNvPr id="19" name="Arrow: Right 18"/>
          <p:cNvSpPr/>
          <p:nvPr/>
        </p:nvSpPr>
        <p:spPr>
          <a:xfrm>
            <a:off x="3544966" y="4079834"/>
            <a:ext cx="1745820" cy="641978"/>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verify</a:t>
            </a:r>
          </a:p>
        </p:txBody>
      </p:sp>
      <p:sp>
        <p:nvSpPr>
          <p:cNvPr id="20" name="Rectangle 19"/>
          <p:cNvSpPr/>
          <p:nvPr/>
        </p:nvSpPr>
        <p:spPr>
          <a:xfrm>
            <a:off x="984950" y="3030796"/>
            <a:ext cx="2276585" cy="338554"/>
          </a:xfrm>
          <a:prstGeom prst="rect">
            <a:avLst/>
          </a:prstGeom>
          <a:ln>
            <a:solidFill>
              <a:schemeClr val="tx2"/>
            </a:solidFill>
          </a:ln>
        </p:spPr>
        <p:txBody>
          <a:bodyPr wrap="none">
            <a:spAutoFit/>
          </a:bodyPr>
          <a:lstStyle/>
          <a:p>
            <a:pPr algn="ctr"/>
            <a:r>
              <a:rPr lang="en-US" sz="1600" dirty="0"/>
              <a:t>Microsoft UEFI CA cert</a:t>
            </a:r>
          </a:p>
        </p:txBody>
      </p:sp>
      <p:sp>
        <p:nvSpPr>
          <p:cNvPr id="21" name="Rectangle 20"/>
          <p:cNvSpPr/>
          <p:nvPr/>
        </p:nvSpPr>
        <p:spPr>
          <a:xfrm>
            <a:off x="1275936" y="4231546"/>
            <a:ext cx="1659430" cy="338554"/>
          </a:xfrm>
          <a:prstGeom prst="rect">
            <a:avLst/>
          </a:prstGeom>
          <a:ln>
            <a:solidFill>
              <a:schemeClr val="tx2"/>
            </a:solidFill>
          </a:ln>
        </p:spPr>
        <p:txBody>
          <a:bodyPr wrap="none">
            <a:spAutoFit/>
          </a:bodyPr>
          <a:lstStyle/>
          <a:p>
            <a:pPr algn="ctr"/>
            <a:r>
              <a:rPr lang="en-US" sz="1600" dirty="0"/>
              <a:t>SUSE UEFI cert</a:t>
            </a:r>
          </a:p>
        </p:txBody>
      </p:sp>
      <p:sp>
        <p:nvSpPr>
          <p:cNvPr id="3" name="Speech Bubble: Rectangle 2"/>
          <p:cNvSpPr/>
          <p:nvPr/>
        </p:nvSpPr>
        <p:spPr>
          <a:xfrm>
            <a:off x="3200400" y="5370713"/>
            <a:ext cx="5486400" cy="712275"/>
          </a:xfrm>
          <a:prstGeom prst="wedgeRectCallout">
            <a:avLst>
              <a:gd name="adj1" fmla="val -33208"/>
              <a:gd name="adj2" fmla="val -142948"/>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Either the UEFI public key or SUSE public key will let the shim boot with UEFI secure boot</a:t>
            </a:r>
          </a:p>
        </p:txBody>
      </p:sp>
      <p:sp>
        <p:nvSpPr>
          <p:cNvPr id="25" name="TextBox 24"/>
          <p:cNvSpPr txBox="1"/>
          <p:nvPr/>
        </p:nvSpPr>
        <p:spPr>
          <a:xfrm>
            <a:off x="1905000" y="6172200"/>
            <a:ext cx="5257800" cy="338554"/>
          </a:xfrm>
          <a:prstGeom prst="rect">
            <a:avLst/>
          </a:prstGeom>
          <a:noFill/>
        </p:spPr>
        <p:txBody>
          <a:bodyPr wrap="square" rtlCol="0">
            <a:spAutoFit/>
          </a:bodyPr>
          <a:lstStyle/>
          <a:p>
            <a:r>
              <a:rPr lang="en-US" sz="1600" dirty="0">
                <a:latin typeface="Neo Sans Intel"/>
                <a:cs typeface="Neo Sans Intel"/>
              </a:rPr>
              <a:t>Source: UEFI Open Platforms by Vincent Zimmer</a:t>
            </a:r>
          </a:p>
        </p:txBody>
      </p:sp>
    </p:spTree>
    <p:extLst>
      <p:ext uri="{BB962C8B-B14F-4D97-AF65-F5344CB8AC3E}">
        <p14:creationId xmlns:p14="http://schemas.microsoft.com/office/powerpoint/2010/main" val="12130505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p:cNvSpPr/>
          <p:nvPr/>
        </p:nvSpPr>
        <p:spPr>
          <a:xfrm>
            <a:off x="257760" y="438000"/>
            <a:ext cx="8654400" cy="5124600"/>
          </a:xfrm>
          <a:prstGeom prst="rect">
            <a:avLst/>
          </a:prstGeom>
        </p:spPr>
      </p:sp>
      <p:sp>
        <p:nvSpPr>
          <p:cNvPr id="2" name="Title 1"/>
          <p:cNvSpPr>
            <a:spLocks noGrp="1"/>
          </p:cNvSpPr>
          <p:nvPr>
            <p:ph type="title"/>
          </p:nvPr>
        </p:nvSpPr>
        <p:spPr/>
        <p:txBody>
          <a:bodyPr>
            <a:normAutofit/>
          </a:bodyPr>
          <a:lstStyle/>
          <a:p>
            <a:r>
              <a:rPr lang="en-US" dirty="0"/>
              <a:t>Multiple OS Boot with MOK</a:t>
            </a:r>
          </a:p>
        </p:txBody>
      </p:sp>
      <p:sp>
        <p:nvSpPr>
          <p:cNvPr id="3" name="TextBox 2"/>
          <p:cNvSpPr txBox="1"/>
          <p:nvPr/>
        </p:nvSpPr>
        <p:spPr>
          <a:xfrm>
            <a:off x="1905000" y="6172200"/>
            <a:ext cx="5257800" cy="338554"/>
          </a:xfrm>
          <a:prstGeom prst="rect">
            <a:avLst/>
          </a:prstGeom>
          <a:noFill/>
        </p:spPr>
        <p:txBody>
          <a:bodyPr wrap="square" rtlCol="0">
            <a:spAutoFit/>
          </a:bodyPr>
          <a:lstStyle/>
          <a:p>
            <a:r>
              <a:rPr lang="en-US" sz="1600" dirty="0">
                <a:latin typeface="Neo Sans Intel"/>
                <a:cs typeface="Neo Sans Intel"/>
              </a:rPr>
              <a:t>Source: UEFI Open Platforms by Vincent Zimmer</a:t>
            </a:r>
          </a:p>
        </p:txBody>
      </p:sp>
      <p:grpSp>
        <p:nvGrpSpPr>
          <p:cNvPr id="32" name="Group 31"/>
          <p:cNvGrpSpPr/>
          <p:nvPr/>
        </p:nvGrpSpPr>
        <p:grpSpPr>
          <a:xfrm>
            <a:off x="762000" y="1284165"/>
            <a:ext cx="7853366" cy="4354635"/>
            <a:chOff x="762000" y="1284165"/>
            <a:chExt cx="7853366" cy="4354635"/>
          </a:xfrm>
        </p:grpSpPr>
        <p:sp>
          <p:nvSpPr>
            <p:cNvPr id="7" name="Rectangle: Rounded Corners 6"/>
            <p:cNvSpPr/>
            <p:nvPr/>
          </p:nvSpPr>
          <p:spPr>
            <a:xfrm>
              <a:off x="762000" y="1793197"/>
              <a:ext cx="1905000" cy="1752600"/>
            </a:xfrm>
            <a:prstGeom prst="roundRect">
              <a:avLst/>
            </a:prstGeom>
            <a:solidFill>
              <a:schemeClr val="accent4">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shim</a:t>
              </a:r>
            </a:p>
          </p:txBody>
        </p:sp>
        <p:sp>
          <p:nvSpPr>
            <p:cNvPr id="8" name="Rectangle 7"/>
            <p:cNvSpPr/>
            <p:nvPr/>
          </p:nvSpPr>
          <p:spPr>
            <a:xfrm>
              <a:off x="937313" y="4042428"/>
              <a:ext cx="1772648" cy="1596372"/>
            </a:xfrm>
            <a:prstGeom prst="rect">
              <a:avLst/>
            </a:prstGeom>
            <a:solidFill>
              <a:schemeClr val="accent4">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a:p>
              <a:pPr algn="ctr"/>
              <a:r>
                <a:rPr lang="en-US" dirty="0" err="1">
                  <a:solidFill>
                    <a:schemeClr val="tx1"/>
                  </a:solidFill>
                </a:rPr>
                <a:t>MOKList</a:t>
              </a:r>
              <a:endParaRPr lang="en-US" dirty="0">
                <a:solidFill>
                  <a:schemeClr val="tx1"/>
                </a:solidFill>
              </a:endParaRPr>
            </a:p>
          </p:txBody>
        </p:sp>
        <p:sp>
          <p:nvSpPr>
            <p:cNvPr id="9" name="Rectangle: Rounded Corners 8"/>
            <p:cNvSpPr/>
            <p:nvPr/>
          </p:nvSpPr>
          <p:spPr>
            <a:xfrm>
              <a:off x="6773568" y="1757941"/>
              <a:ext cx="1456704" cy="1254456"/>
            </a:xfrm>
            <a:prstGeom prst="round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kernel</a:t>
              </a:r>
            </a:p>
          </p:txBody>
        </p:sp>
        <p:sp>
          <p:nvSpPr>
            <p:cNvPr id="10" name="Rectangle: Rounded Corners 9"/>
            <p:cNvSpPr/>
            <p:nvPr/>
          </p:nvSpPr>
          <p:spPr>
            <a:xfrm>
              <a:off x="4065588" y="1740774"/>
              <a:ext cx="1456704" cy="1254456"/>
            </a:xfrm>
            <a:prstGeom prst="round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grub2</a:t>
              </a:r>
            </a:p>
          </p:txBody>
        </p:sp>
        <p:sp>
          <p:nvSpPr>
            <p:cNvPr id="11" name="Rectangle: Rounded Corners 10"/>
            <p:cNvSpPr/>
            <p:nvPr/>
          </p:nvSpPr>
          <p:spPr>
            <a:xfrm>
              <a:off x="4065588" y="4338121"/>
              <a:ext cx="1456704" cy="1254456"/>
            </a:xfrm>
            <a:prstGeom prst="roundRect">
              <a:avLst/>
            </a:prstGeom>
            <a:solidFill>
              <a:schemeClr val="accent3">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grub2</a:t>
              </a:r>
            </a:p>
          </p:txBody>
        </p:sp>
        <p:sp>
          <p:nvSpPr>
            <p:cNvPr id="12" name="Rectangle: Rounded Corners 11"/>
            <p:cNvSpPr/>
            <p:nvPr/>
          </p:nvSpPr>
          <p:spPr>
            <a:xfrm>
              <a:off x="6825084" y="4338121"/>
              <a:ext cx="1456704" cy="1254456"/>
            </a:xfrm>
            <a:prstGeom prst="roundRect">
              <a:avLst/>
            </a:prstGeom>
            <a:solidFill>
              <a:schemeClr val="accent3">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Kernel</a:t>
              </a:r>
            </a:p>
          </p:txBody>
        </p:sp>
        <p:sp>
          <p:nvSpPr>
            <p:cNvPr id="13" name="Rectangle: Top Corners Snipped 12"/>
            <p:cNvSpPr/>
            <p:nvPr/>
          </p:nvSpPr>
          <p:spPr>
            <a:xfrm>
              <a:off x="7166832" y="1284165"/>
              <a:ext cx="724440" cy="667931"/>
            </a:xfrm>
            <a:prstGeom prst="snip2SameRect">
              <a:avLst>
                <a:gd name="adj1" fmla="val 16667"/>
                <a:gd name="adj2" fmla="val 0"/>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SUSE</a:t>
              </a:r>
            </a:p>
          </p:txBody>
        </p:sp>
        <p:sp>
          <p:nvSpPr>
            <p:cNvPr id="14" name="Rectangle: Top Corners Snipped 13"/>
            <p:cNvSpPr/>
            <p:nvPr/>
          </p:nvSpPr>
          <p:spPr>
            <a:xfrm>
              <a:off x="7191216" y="3845874"/>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User</a:t>
              </a:r>
            </a:p>
          </p:txBody>
        </p:sp>
        <p:sp>
          <p:nvSpPr>
            <p:cNvPr id="15" name="Rectangle: Top Corners Snipped 14"/>
            <p:cNvSpPr/>
            <p:nvPr/>
          </p:nvSpPr>
          <p:spPr>
            <a:xfrm>
              <a:off x="4400676" y="1295954"/>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SUSE</a:t>
              </a:r>
            </a:p>
          </p:txBody>
        </p:sp>
        <p:sp>
          <p:nvSpPr>
            <p:cNvPr id="16" name="Rectangle: Top Corners Snipped 15"/>
            <p:cNvSpPr/>
            <p:nvPr/>
          </p:nvSpPr>
          <p:spPr>
            <a:xfrm>
              <a:off x="4457472" y="3845874"/>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User</a:t>
              </a:r>
            </a:p>
          </p:txBody>
        </p:sp>
        <p:sp>
          <p:nvSpPr>
            <p:cNvPr id="17" name="Rectangle: Top Corners Snipped 16"/>
            <p:cNvSpPr/>
            <p:nvPr/>
          </p:nvSpPr>
          <p:spPr>
            <a:xfrm>
              <a:off x="1299432" y="1296566"/>
              <a:ext cx="724440" cy="667931"/>
            </a:xfrm>
            <a:prstGeom prst="snip2Same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DB</a:t>
              </a:r>
            </a:p>
          </p:txBody>
        </p:sp>
        <p:pic>
          <p:nvPicPr>
            <p:cNvPr id="18" name="Picture 17"/>
            <p:cNvPicPr>
              <a:picLocks noChangeAspect="1"/>
            </p:cNvPicPr>
            <p:nvPr/>
          </p:nvPicPr>
          <p:blipFill>
            <a:blip r:embed="rId3"/>
            <a:stretch>
              <a:fillRect/>
            </a:stretch>
          </p:blipFill>
          <p:spPr>
            <a:xfrm rot="16200000">
              <a:off x="1962329" y="4518489"/>
              <a:ext cx="480333" cy="838202"/>
            </a:xfrm>
            <a:prstGeom prst="rect">
              <a:avLst/>
            </a:prstGeom>
          </p:spPr>
        </p:pic>
        <p:sp>
          <p:nvSpPr>
            <p:cNvPr id="19" name="Rectangle 18"/>
            <p:cNvSpPr/>
            <p:nvPr/>
          </p:nvSpPr>
          <p:spPr>
            <a:xfrm>
              <a:off x="1942995" y="5102375"/>
              <a:ext cx="671979" cy="369332"/>
            </a:xfrm>
            <a:prstGeom prst="rect">
              <a:avLst/>
            </a:prstGeom>
            <a:ln>
              <a:solidFill>
                <a:schemeClr val="tx2"/>
              </a:solidFill>
            </a:ln>
          </p:spPr>
          <p:txBody>
            <a:bodyPr wrap="none">
              <a:spAutoFit/>
            </a:bodyPr>
            <a:lstStyle/>
            <a:p>
              <a:pPr algn="ctr"/>
              <a:r>
                <a:rPr lang="en-US" dirty="0"/>
                <a:t>User</a:t>
              </a:r>
            </a:p>
          </p:txBody>
        </p:sp>
        <p:cxnSp>
          <p:nvCxnSpPr>
            <p:cNvPr id="20" name="Straight Connector 19"/>
            <p:cNvCxnSpPr/>
            <p:nvPr/>
          </p:nvCxnSpPr>
          <p:spPr>
            <a:xfrm flipV="1">
              <a:off x="2889840" y="3368910"/>
              <a:ext cx="5725526" cy="20215"/>
            </a:xfrm>
            <a:prstGeom prst="line">
              <a:avLst/>
            </a:prstGeom>
            <a:ln>
              <a:solidFill>
                <a:schemeClr val="tx2"/>
              </a:solidFill>
              <a:prstDash val="lgDash"/>
            </a:ln>
            <a:effectLst/>
          </p:spPr>
          <p:style>
            <a:lnRef idx="2">
              <a:schemeClr val="accent1"/>
            </a:lnRef>
            <a:fillRef idx="0">
              <a:schemeClr val="accent1"/>
            </a:fillRef>
            <a:effectRef idx="1">
              <a:schemeClr val="accent1"/>
            </a:effectRef>
            <a:fontRef idx="minor">
              <a:schemeClr val="tx1"/>
            </a:fontRef>
          </p:style>
        </p:cxnSp>
        <p:sp>
          <p:nvSpPr>
            <p:cNvPr id="21" name="Arrow: Right 20"/>
            <p:cNvSpPr/>
            <p:nvPr/>
          </p:nvSpPr>
          <p:spPr>
            <a:xfrm>
              <a:off x="2889840" y="1963885"/>
              <a:ext cx="1076592" cy="891389"/>
            </a:xfrm>
            <a:prstGeom prst="rightArrow">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load</a:t>
              </a:r>
            </a:p>
          </p:txBody>
        </p:sp>
        <p:sp>
          <p:nvSpPr>
            <p:cNvPr id="22" name="Arrow: Right 21"/>
            <p:cNvSpPr/>
            <p:nvPr/>
          </p:nvSpPr>
          <p:spPr>
            <a:xfrm>
              <a:off x="5693427" y="1961240"/>
              <a:ext cx="1076592" cy="891389"/>
            </a:xfrm>
            <a:prstGeom prst="rightArrow">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load</a:t>
              </a:r>
            </a:p>
          </p:txBody>
        </p:sp>
        <p:sp>
          <p:nvSpPr>
            <p:cNvPr id="23" name="Arrow: Right 22"/>
            <p:cNvSpPr/>
            <p:nvPr/>
          </p:nvSpPr>
          <p:spPr>
            <a:xfrm rot="1714414">
              <a:off x="2887931" y="3358575"/>
              <a:ext cx="1076592" cy="891389"/>
            </a:xfrm>
            <a:prstGeom prst="rightArrow">
              <a:avLst/>
            </a:prstGeom>
            <a:solidFill>
              <a:schemeClr val="accent2">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Load</a:t>
              </a:r>
            </a:p>
          </p:txBody>
        </p:sp>
        <p:sp>
          <p:nvSpPr>
            <p:cNvPr id="24" name="Arrow: Right 23"/>
            <p:cNvSpPr/>
            <p:nvPr/>
          </p:nvSpPr>
          <p:spPr>
            <a:xfrm rot="1714414">
              <a:off x="5700262" y="3354460"/>
              <a:ext cx="1076592" cy="891389"/>
            </a:xfrm>
            <a:prstGeom prst="rightArrow">
              <a:avLst/>
            </a:prstGeom>
            <a:solidFill>
              <a:schemeClr val="accent2">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Load</a:t>
              </a:r>
            </a:p>
          </p:txBody>
        </p:sp>
        <p:sp>
          <p:nvSpPr>
            <p:cNvPr id="25" name="Arrow: Right 24"/>
            <p:cNvSpPr/>
            <p:nvPr/>
          </p:nvSpPr>
          <p:spPr>
            <a:xfrm>
              <a:off x="5693427" y="4434646"/>
              <a:ext cx="1076592" cy="891389"/>
            </a:xfrm>
            <a:prstGeom prst="rightArrow">
              <a:avLst/>
            </a:prstGeom>
            <a:solidFill>
              <a:schemeClr val="accent2">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Load</a:t>
              </a:r>
            </a:p>
          </p:txBody>
        </p:sp>
        <p:sp>
          <p:nvSpPr>
            <p:cNvPr id="26" name="Rectangle 25"/>
            <p:cNvSpPr/>
            <p:nvPr/>
          </p:nvSpPr>
          <p:spPr>
            <a:xfrm>
              <a:off x="1756632" y="3885054"/>
              <a:ext cx="812556" cy="365743"/>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BS Var</a:t>
              </a:r>
            </a:p>
          </p:txBody>
        </p:sp>
        <p:sp>
          <p:nvSpPr>
            <p:cNvPr id="27" name="Arrow: Right 26"/>
            <p:cNvSpPr/>
            <p:nvPr/>
          </p:nvSpPr>
          <p:spPr>
            <a:xfrm rot="16200000">
              <a:off x="1355112" y="3619572"/>
              <a:ext cx="496631" cy="349080"/>
            </a:xfrm>
            <a:prstGeom prst="rightArrow">
              <a:avLst/>
            </a:prstGeom>
            <a:solidFill>
              <a:srgbClr val="FFC000"/>
            </a:solid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rot="16200000">
              <a:off x="1717616" y="2330783"/>
              <a:ext cx="480333" cy="838202"/>
            </a:xfrm>
            <a:prstGeom prst="rect">
              <a:avLst/>
            </a:prstGeom>
          </p:spPr>
        </p:pic>
        <p:sp>
          <p:nvSpPr>
            <p:cNvPr id="29" name="Rectangle 28"/>
            <p:cNvSpPr/>
            <p:nvPr/>
          </p:nvSpPr>
          <p:spPr>
            <a:xfrm>
              <a:off x="979802" y="2978564"/>
              <a:ext cx="1641795" cy="338554"/>
            </a:xfrm>
            <a:prstGeom prst="rect">
              <a:avLst/>
            </a:prstGeom>
            <a:ln>
              <a:solidFill>
                <a:schemeClr val="tx2"/>
              </a:solidFill>
            </a:ln>
          </p:spPr>
          <p:txBody>
            <a:bodyPr wrap="none">
              <a:spAutoFit/>
            </a:bodyPr>
            <a:lstStyle/>
            <a:p>
              <a:pPr algn="ctr"/>
              <a:r>
                <a:rPr lang="en-US" sz="1600" dirty="0"/>
                <a:t>SUSE UEFI key</a:t>
              </a:r>
            </a:p>
          </p:txBody>
        </p:sp>
        <p:sp>
          <p:nvSpPr>
            <p:cNvPr id="30" name="Rectangle 29"/>
            <p:cNvSpPr/>
            <p:nvPr/>
          </p:nvSpPr>
          <p:spPr>
            <a:xfrm>
              <a:off x="3725558" y="3066140"/>
              <a:ext cx="2339244" cy="276999"/>
            </a:xfrm>
            <a:prstGeom prst="rect">
              <a:avLst/>
            </a:prstGeom>
          </p:spPr>
          <p:txBody>
            <a:bodyPr wrap="square">
              <a:spAutoFit/>
            </a:bodyPr>
            <a:lstStyle/>
            <a:p>
              <a:pPr algn="ctr"/>
              <a:r>
                <a:rPr lang="en-US" sz="1200" dirty="0"/>
                <a:t>SUSE boot path</a:t>
              </a:r>
            </a:p>
          </p:txBody>
        </p:sp>
        <p:sp>
          <p:nvSpPr>
            <p:cNvPr id="31" name="Rectangle 30"/>
            <p:cNvSpPr/>
            <p:nvPr/>
          </p:nvSpPr>
          <p:spPr>
            <a:xfrm>
              <a:off x="3713324" y="3401374"/>
              <a:ext cx="2339244" cy="276999"/>
            </a:xfrm>
            <a:prstGeom prst="rect">
              <a:avLst/>
            </a:prstGeom>
          </p:spPr>
          <p:txBody>
            <a:bodyPr wrap="square">
              <a:spAutoFit/>
            </a:bodyPr>
            <a:lstStyle/>
            <a:p>
              <a:pPr algn="ctr"/>
              <a:r>
                <a:rPr lang="en-US" sz="1200" dirty="0">
                  <a:solidFill>
                    <a:srgbClr val="C00000"/>
                  </a:solidFill>
                </a:rPr>
                <a:t>custom boot path</a:t>
              </a:r>
            </a:p>
          </p:txBody>
        </p:sp>
      </p:grpSp>
    </p:spTree>
    <p:extLst>
      <p:ext uri="{BB962C8B-B14F-4D97-AF65-F5344CB8AC3E}">
        <p14:creationId xmlns:p14="http://schemas.microsoft.com/office/powerpoint/2010/main" val="18192946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5612" y="3657600"/>
            <a:ext cx="8220076" cy="2352782"/>
          </a:xfrm>
        </p:spPr>
        <p:txBody>
          <a:bodyPr/>
          <a:lstStyle/>
          <a:p>
            <a:pPr marL="0"/>
            <a:r>
              <a:rPr lang="en-US" dirty="0">
                <a:latin typeface="Neo Sans Intel" panose="020B0504020202020204" pitchFamily="34" charset="0"/>
              </a:rPr>
              <a:t>Secure Boot on Linux</a:t>
            </a:r>
            <a:endParaRPr lang="en-US" dirty="0"/>
          </a:p>
        </p:txBody>
      </p:sp>
      <p:sp>
        <p:nvSpPr>
          <p:cNvPr id="2" name="Title 1"/>
          <p:cNvSpPr>
            <a:spLocks noGrp="1"/>
          </p:cNvSpPr>
          <p:nvPr>
            <p:ph type="title"/>
          </p:nvPr>
        </p:nvSpPr>
        <p:spPr/>
        <p:txBody>
          <a:bodyPr>
            <a:normAutofit/>
          </a:bodyPr>
          <a:lstStyle/>
          <a:p>
            <a:r>
              <a:rPr lang="en-US" b="1" dirty="0">
                <a:solidFill>
                  <a:schemeClr val="tx1"/>
                </a:solidFill>
                <a:latin typeface="Neo Sans Intel" panose="020B0504020202020204" pitchFamily="34" charset="0"/>
              </a:rPr>
              <a:t>Exercise 2.3</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320567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145</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271649730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Section 3. Hands-On Learning of Platform Hardware and Firmware</a:t>
            </a:r>
            <a:endParaRPr lang="en-US" sz="2400"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399642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147</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373825637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Section 3. Hands-On Learning of Platform Hardware and Firmware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8699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Neo Sans Intel" panose="020B0504020202020204" pitchFamily="34" charset="0"/>
              </a:rPr>
              <a:t>3.0 Building and Installing CHIPSEC</a:t>
            </a:r>
          </a:p>
        </p:txBody>
      </p:sp>
    </p:spTree>
    <p:extLst>
      <p:ext uri="{BB962C8B-B14F-4D97-AF65-F5344CB8AC3E}">
        <p14:creationId xmlns:p14="http://schemas.microsoft.com/office/powerpoint/2010/main" val="276127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Unfettered Access to Hardware</a:t>
            </a:r>
          </a:p>
        </p:txBody>
      </p:sp>
      <p:sp>
        <p:nvSpPr>
          <p:cNvPr id="3" name="Content Placeholder 2"/>
          <p:cNvSpPr>
            <a:spLocks noGrp="1"/>
          </p:cNvSpPr>
          <p:nvPr>
            <p:ph sz="half" idx="1"/>
          </p:nvPr>
        </p:nvSpPr>
        <p:spPr>
          <a:xfrm>
            <a:off x="457199" y="1689996"/>
            <a:ext cx="7848601" cy="4525963"/>
          </a:xfrm>
        </p:spPr>
        <p:txBody>
          <a:bodyPr/>
          <a:lstStyle/>
          <a:p>
            <a:pPr marL="342900" indent="-342900">
              <a:buFont typeface="Wingdings" panose="05000000000000000000" pitchFamily="2" charset="2"/>
              <a:buChar char="Ø"/>
            </a:pPr>
            <a:r>
              <a:rPr lang="en-US" dirty="0"/>
              <a:t>NIC, </a:t>
            </a:r>
            <a:r>
              <a:rPr lang="en-US" dirty="0" err="1"/>
              <a:t>WiFi</a:t>
            </a:r>
            <a:r>
              <a:rPr lang="en-US" dirty="0"/>
              <a:t>, baseband modem firmware rootkits have direct access to network communications</a:t>
            </a:r>
          </a:p>
          <a:p>
            <a:pPr marL="342900" indent="-342900">
              <a:buFont typeface="Wingdings" panose="05000000000000000000" pitchFamily="2" charset="2"/>
              <a:buChar char="Ø"/>
            </a:pPr>
            <a:r>
              <a:rPr lang="en-US" dirty="0"/>
              <a:t>EC or BMC firmware rootkit has access to platform management functions (power, thermal, NIC, keystrokes)</a:t>
            </a:r>
          </a:p>
          <a:p>
            <a:pPr marL="342900" indent="-342900">
              <a:buFont typeface="Wingdings" panose="05000000000000000000" pitchFamily="2" charset="2"/>
              <a:buChar char="Ø"/>
            </a:pPr>
            <a:r>
              <a:rPr lang="en-US" dirty="0"/>
              <a:t>…</a:t>
            </a:r>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15</a:t>
            </a:fld>
            <a:endParaRPr lang="en-US" dirty="0"/>
          </a:p>
        </p:txBody>
      </p:sp>
    </p:spTree>
    <p:extLst>
      <p:ext uri="{BB962C8B-B14F-4D97-AF65-F5344CB8AC3E}">
        <p14:creationId xmlns:p14="http://schemas.microsoft.com/office/powerpoint/2010/main" val="30071757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Bootable Linux USB with CHIPSEC</a:t>
            </a:r>
          </a:p>
        </p:txBody>
      </p:sp>
      <p:sp>
        <p:nvSpPr>
          <p:cNvPr id="3" name="Content Placeholder 2"/>
          <p:cNvSpPr>
            <a:spLocks noGrp="1"/>
          </p:cNvSpPr>
          <p:nvPr>
            <p:ph idx="1"/>
          </p:nvPr>
        </p:nvSpPr>
        <p:spPr/>
        <p:txBody>
          <a:bodyPr>
            <a:normAutofit/>
          </a:bodyPr>
          <a:lstStyle/>
          <a:p>
            <a:pPr algn="ctr">
              <a:lnSpc>
                <a:spcPct val="120000"/>
              </a:lnSpc>
              <a:spcBef>
                <a:spcPts val="0"/>
              </a:spcBef>
            </a:pPr>
            <a:endParaRPr lang="en-US" dirty="0">
              <a:latin typeface="+mn-lt"/>
              <a:cs typeface="Courier New" panose="02070309020205020404" pitchFamily="49" charset="0"/>
            </a:endParaRPr>
          </a:p>
        </p:txBody>
      </p:sp>
    </p:spTree>
    <p:extLst>
      <p:ext uri="{BB962C8B-B14F-4D97-AF65-F5344CB8AC3E}">
        <p14:creationId xmlns:p14="http://schemas.microsoft.com/office/powerpoint/2010/main" val="9343466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Bootable Linux USB with CHIPSEC</a:t>
            </a:r>
          </a:p>
        </p:txBody>
      </p:sp>
      <p:sp>
        <p:nvSpPr>
          <p:cNvPr id="3" name="Content Placeholder 2"/>
          <p:cNvSpPr>
            <a:spLocks noGrp="1"/>
          </p:cNvSpPr>
          <p:nvPr>
            <p:ph idx="1"/>
          </p:nvPr>
        </p:nvSpPr>
        <p:spPr/>
        <p:txBody>
          <a:bodyPr>
            <a:normAutofit/>
          </a:bodyPr>
          <a:lstStyle/>
          <a:p>
            <a:pPr>
              <a:lnSpc>
                <a:spcPct val="120000"/>
              </a:lnSpc>
              <a:spcBef>
                <a:spcPts val="0"/>
              </a:spcBef>
            </a:pPr>
            <a:r>
              <a:rPr lang="en-US" dirty="0">
                <a:latin typeface="+mn-lt"/>
                <a:cs typeface="Courier New" panose="02070309020205020404" pitchFamily="49" charset="0"/>
              </a:rPr>
              <a:t>Ubuntu bootable USB with CHIPSEC (includes all dependencies)</a:t>
            </a:r>
          </a:p>
          <a:p>
            <a:pPr>
              <a:lnSpc>
                <a:spcPct val="120000"/>
              </a:lnSpc>
              <a:spcBef>
                <a:spcPts val="0"/>
              </a:spcBef>
            </a:pPr>
            <a:endParaRPr lang="en-US" dirty="0">
              <a:latin typeface="Courier New" panose="02070309020205020404" pitchFamily="49" charset="0"/>
              <a:cs typeface="Courier New" panose="02070309020205020404" pitchFamily="49" charset="0"/>
            </a:endParaRPr>
          </a:p>
          <a:p>
            <a:pPr>
              <a:lnSpc>
                <a:spcPct val="120000"/>
              </a:lnSpc>
              <a:spcBef>
                <a:spcPts val="0"/>
              </a:spcBef>
            </a:pPr>
            <a:r>
              <a:rPr lang="en-US" dirty="0">
                <a:latin typeface="+mn-lt"/>
                <a:cs typeface="Courier New" panose="02070309020205020404" pitchFamily="49" charset="0"/>
              </a:rPr>
              <a:t>Building and running CHIPSEC:</a:t>
            </a:r>
          </a:p>
          <a:p>
            <a:pPr>
              <a:lnSpc>
                <a:spcPct val="120000"/>
              </a:lnSpc>
              <a:spcBef>
                <a:spcPts val="0"/>
              </a:spcBef>
            </a:pPr>
            <a:endParaRPr lang="en-US" dirty="0">
              <a:latin typeface="+mn-lt"/>
              <a:cs typeface="Courier New" panose="02070309020205020404" pitchFamily="49" charset="0"/>
            </a:endParaRPr>
          </a:p>
          <a:p>
            <a:pPr>
              <a:lnSpc>
                <a:spcPct val="120000"/>
              </a:lnSpc>
              <a:spcBef>
                <a:spcPts val="0"/>
              </a:spcBef>
            </a:pPr>
            <a:r>
              <a:rPr lang="en-US" sz="2000" dirty="0">
                <a:latin typeface="Courier New" panose="02070309020205020404" pitchFamily="49" charset="0"/>
                <a:cs typeface="Courier New" panose="02070309020205020404" pitchFamily="49" charset="0"/>
              </a:rPr>
              <a:t># cd ~/Desktop/chipsec/source/</a:t>
            </a:r>
          </a:p>
          <a:p>
            <a:pPr>
              <a:lnSpc>
                <a:spcPct val="120000"/>
              </a:lnSpc>
              <a:spcBef>
                <a:spcPts val="0"/>
              </a:spcBef>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git</a:t>
            </a:r>
            <a:r>
              <a:rPr lang="en-US" sz="2000" dirty="0">
                <a:latin typeface="Courier New" panose="02070309020205020404" pitchFamily="49" charset="0"/>
                <a:cs typeface="Courier New" panose="02070309020205020404" pitchFamily="49" charset="0"/>
              </a:rPr>
              <a:t> pull </a:t>
            </a:r>
            <a:r>
              <a:rPr lang="en-US" sz="2000" dirty="0">
                <a:solidFill>
                  <a:srgbClr val="FF0000"/>
                </a:solidFill>
                <a:latin typeface="Courier New" panose="02070309020205020404" pitchFamily="49" charset="0"/>
                <a:cs typeface="Courier New" panose="02070309020205020404" pitchFamily="49" charset="0"/>
              </a:rPr>
              <a:t>(you already have latest CHIPSEC on USB)</a:t>
            </a:r>
          </a:p>
          <a:p>
            <a:pPr>
              <a:lnSpc>
                <a:spcPct val="120000"/>
              </a:lnSpc>
              <a:spcBef>
                <a:spcPts val="0"/>
              </a:spcBef>
            </a:pP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python setup.py </a:t>
            </a:r>
            <a:r>
              <a:rPr lang="en-US" sz="2000" dirty="0" err="1">
                <a:latin typeface="Courier New" panose="02070309020205020404" pitchFamily="49" charset="0"/>
                <a:cs typeface="Courier New" panose="02070309020205020404" pitchFamily="49" charset="0"/>
              </a:rPr>
              <a:t>build_ext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sudo</a:t>
            </a:r>
            <a:r>
              <a:rPr lang="en-US" sz="2000" dirty="0">
                <a:latin typeface="Courier New" panose="02070309020205020404" pitchFamily="49" charset="0"/>
                <a:cs typeface="Courier New" panose="02070309020205020404" pitchFamily="49" charset="0"/>
              </a:rPr>
              <a:t> python chipsec_util.py platform</a:t>
            </a:r>
          </a:p>
        </p:txBody>
      </p:sp>
    </p:spTree>
    <p:extLst>
      <p:ext uri="{BB962C8B-B14F-4D97-AF65-F5344CB8AC3E}">
        <p14:creationId xmlns:p14="http://schemas.microsoft.com/office/powerpoint/2010/main" val="38806161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CHIPSEC on Windows</a:t>
            </a:r>
          </a:p>
        </p:txBody>
      </p:sp>
      <p:sp>
        <p:nvSpPr>
          <p:cNvPr id="3" name="Content Placeholder 2"/>
          <p:cNvSpPr>
            <a:spLocks noGrp="1"/>
          </p:cNvSpPr>
          <p:nvPr>
            <p:ph idx="1"/>
          </p:nvPr>
        </p:nvSpPr>
        <p:spPr>
          <a:xfrm>
            <a:off x="457199" y="1122218"/>
            <a:ext cx="8229601" cy="5399495"/>
          </a:xfrm>
        </p:spPr>
        <p:txBody>
          <a:bodyPr>
            <a:noAutofit/>
          </a:bodyPr>
          <a:lstStyle/>
          <a:p>
            <a:pPr marL="342900" indent="-342900">
              <a:lnSpc>
                <a:spcPct val="120000"/>
              </a:lnSpc>
              <a:spcBef>
                <a:spcPts val="0"/>
              </a:spcBef>
              <a:buFont typeface="+mj-lt"/>
              <a:buAutoNum type="arabicPeriod"/>
            </a:pPr>
            <a:r>
              <a:rPr lang="en-US" sz="2000" dirty="0">
                <a:ea typeface="Times New Roman"/>
                <a:cs typeface="Times New Roman"/>
              </a:rPr>
              <a:t>Install Python 2.7.x (</a:t>
            </a:r>
            <a:r>
              <a:rPr lang="en-US" sz="2000" dirty="0">
                <a:solidFill>
                  <a:srgbClr val="0000FF"/>
                </a:solidFill>
                <a:ea typeface="Times New Roman"/>
                <a:cs typeface="Times New Roman"/>
                <a:hlinkClick r:id="rId2"/>
              </a:rPr>
              <a:t>http://www.python.org/download/</a:t>
            </a:r>
            <a:r>
              <a:rPr lang="en-US" sz="2000" dirty="0">
                <a:ea typeface="Times New Roman"/>
                <a:cs typeface="Times New Roman"/>
              </a:rPr>
              <a:t>)</a:t>
            </a:r>
            <a:endParaRPr lang="en-US" sz="2000" dirty="0"/>
          </a:p>
          <a:p>
            <a:pPr marL="342900" indent="-342900">
              <a:lnSpc>
                <a:spcPct val="120000"/>
              </a:lnSpc>
              <a:spcBef>
                <a:spcPts val="0"/>
              </a:spcBef>
              <a:buFont typeface="+mj-lt"/>
              <a:buAutoNum type="arabicPeriod"/>
            </a:pPr>
            <a:r>
              <a:rPr lang="en-US" sz="2000" dirty="0">
                <a:ea typeface="Times New Roman"/>
                <a:cs typeface="Times New Roman"/>
              </a:rPr>
              <a:t>Install additional packages for installed Python release</a:t>
            </a:r>
            <a:endParaRPr lang="en-US" sz="2000" dirty="0">
              <a:cs typeface="Times New Roman"/>
            </a:endParaRPr>
          </a:p>
          <a:p>
            <a:pPr marL="342900" lvl="2" indent="0">
              <a:lnSpc>
                <a:spcPct val="120000"/>
              </a:lnSpc>
              <a:spcBef>
                <a:spcPts val="0"/>
              </a:spcBef>
              <a:buNone/>
            </a:pPr>
            <a:r>
              <a:rPr lang="en-US" sz="2000" dirty="0">
                <a:latin typeface="Courier New" panose="02070309020205020404" pitchFamily="49" charset="0"/>
                <a:ea typeface="Times New Roman"/>
                <a:cs typeface="Courier New" panose="02070309020205020404" pitchFamily="49" charset="0"/>
              </a:rPr>
              <a:t>pip install </a:t>
            </a:r>
            <a:r>
              <a:rPr lang="en-US" sz="2000" dirty="0" err="1">
                <a:latin typeface="Courier New" panose="02070309020205020404" pitchFamily="49" charset="0"/>
                <a:ea typeface="Times New Roman"/>
                <a:cs typeface="Courier New" panose="02070309020205020404" pitchFamily="49" charset="0"/>
              </a:rPr>
              <a:t>setuptools</a:t>
            </a:r>
            <a:endParaRPr lang="en-US" sz="2000" dirty="0">
              <a:latin typeface="Courier New" panose="02070309020205020404" pitchFamily="49" charset="0"/>
              <a:ea typeface="Times New Roman"/>
              <a:cs typeface="Courier New" panose="02070309020205020404" pitchFamily="49" charset="0"/>
            </a:endParaRPr>
          </a:p>
          <a:p>
            <a:pPr marL="342900" lvl="2" indent="0">
              <a:lnSpc>
                <a:spcPct val="120000"/>
              </a:lnSpc>
              <a:spcBef>
                <a:spcPts val="0"/>
              </a:spcBef>
              <a:buNone/>
            </a:pPr>
            <a:r>
              <a:rPr lang="en-US" sz="2000" dirty="0">
                <a:latin typeface="Courier New" panose="02070309020205020404" pitchFamily="49" charset="0"/>
                <a:ea typeface="Times New Roman"/>
                <a:cs typeface="Courier New" panose="02070309020205020404" pitchFamily="49" charset="0"/>
              </a:rPr>
              <a:t>pip install pywin32</a:t>
            </a:r>
          </a:p>
          <a:p>
            <a:pPr marL="342900" indent="-342900">
              <a:lnSpc>
                <a:spcPct val="120000"/>
              </a:lnSpc>
              <a:spcBef>
                <a:spcPts val="0"/>
              </a:spcBef>
              <a:buFont typeface="+mj-lt"/>
              <a:buAutoNum type="arabicPeriod"/>
            </a:pPr>
            <a:r>
              <a:rPr lang="en-US" sz="2000" dirty="0">
                <a:ea typeface="Times New Roman"/>
                <a:cs typeface="Times New Roman"/>
              </a:rPr>
              <a:t>Build CHIPSEC Windows driver. Skip this step if you already have </a:t>
            </a:r>
            <a:r>
              <a:rPr lang="en-US" sz="2000" dirty="0">
                <a:latin typeface="Courier New" panose="02070309020205020404" pitchFamily="49" charset="0"/>
                <a:ea typeface="Times New Roman"/>
                <a:cs typeface="Courier New" panose="02070309020205020404" pitchFamily="49" charset="0"/>
              </a:rPr>
              <a:t>chipsec_hlpr.sys</a:t>
            </a:r>
            <a:r>
              <a:rPr lang="en-US" sz="2000" dirty="0">
                <a:ea typeface="Times New Roman"/>
                <a:cs typeface="Times New Roman"/>
              </a:rPr>
              <a:t> built</a:t>
            </a:r>
          </a:p>
          <a:p>
            <a:pPr marL="342900" indent="-342900">
              <a:lnSpc>
                <a:spcPct val="120000"/>
              </a:lnSpc>
              <a:spcBef>
                <a:spcPts val="0"/>
              </a:spcBef>
              <a:buFont typeface="+mj-lt"/>
              <a:buAutoNum type="arabicPeriod"/>
            </a:pPr>
            <a:r>
              <a:rPr lang="en-US" sz="2000" dirty="0">
                <a:ea typeface="Times New Roman"/>
                <a:cs typeface="Times New Roman"/>
              </a:rPr>
              <a:t>Copy CHIPSEC  driver (chipsec_hlpr.sys) to proper path in CHIPSEC </a:t>
            </a:r>
            <a:r>
              <a:rPr lang="en-US" sz="2000" dirty="0">
                <a:latin typeface="Courier New" panose="02070309020205020404" pitchFamily="49" charset="0"/>
                <a:ea typeface="Times New Roman"/>
                <a:cs typeface="Courier New" panose="02070309020205020404" pitchFamily="49" charset="0"/>
              </a:rPr>
              <a:t>\</a:t>
            </a:r>
            <a:r>
              <a:rPr lang="en-US" sz="2000" dirty="0" err="1">
                <a:latin typeface="Courier New" panose="02070309020205020404" pitchFamily="49" charset="0"/>
                <a:ea typeface="Times New Roman"/>
                <a:cs typeface="Courier New" panose="02070309020205020404" pitchFamily="49" charset="0"/>
              </a:rPr>
              <a:t>chipsec</a:t>
            </a:r>
            <a:r>
              <a:rPr lang="en-US" sz="2000" dirty="0">
                <a:latin typeface="Courier New" panose="02070309020205020404" pitchFamily="49" charset="0"/>
                <a:ea typeface="Times New Roman"/>
                <a:cs typeface="Courier New" panose="02070309020205020404" pitchFamily="49" charset="0"/>
              </a:rPr>
              <a:t>\</a:t>
            </a:r>
            <a:r>
              <a:rPr lang="en-US" sz="2000" dirty="0" err="1">
                <a:latin typeface="Courier New" panose="02070309020205020404" pitchFamily="49" charset="0"/>
                <a:ea typeface="Times New Roman"/>
                <a:cs typeface="Courier New" panose="02070309020205020404" pitchFamily="49" charset="0"/>
              </a:rPr>
              <a:t>chipsec</a:t>
            </a:r>
            <a:r>
              <a:rPr lang="en-US" sz="2000" dirty="0">
                <a:latin typeface="Courier New" panose="02070309020205020404" pitchFamily="49" charset="0"/>
                <a:ea typeface="Times New Roman"/>
                <a:cs typeface="Courier New" panose="02070309020205020404" pitchFamily="49" charset="0"/>
              </a:rPr>
              <a:t>\helper\win\win7_amd64</a:t>
            </a:r>
            <a:r>
              <a:rPr lang="en-US" sz="2000" dirty="0">
                <a:ea typeface="Times New Roman"/>
                <a:cs typeface="Times New Roman"/>
              </a:rPr>
              <a:t> or </a:t>
            </a:r>
            <a:r>
              <a:rPr lang="en-US" sz="2000" dirty="0">
                <a:latin typeface="Courier New" panose="02070309020205020404" pitchFamily="49" charset="0"/>
                <a:ea typeface="Times New Roman"/>
                <a:cs typeface="Courier New" panose="02070309020205020404" pitchFamily="49" charset="0"/>
              </a:rPr>
              <a:t>win7_x86</a:t>
            </a:r>
          </a:p>
          <a:p>
            <a:pPr marL="342900" indent="-342900">
              <a:lnSpc>
                <a:spcPct val="120000"/>
              </a:lnSpc>
              <a:spcBef>
                <a:spcPts val="0"/>
              </a:spcBef>
              <a:buFont typeface="+mj-lt"/>
              <a:buAutoNum type="arabicPeriod" startAt="5"/>
            </a:pPr>
            <a:r>
              <a:rPr lang="en-US" sz="2000" dirty="0">
                <a:solidFill>
                  <a:srgbClr val="333333"/>
                </a:solidFill>
                <a:ea typeface="Times New Roman"/>
                <a:cs typeface="Times New Roman"/>
              </a:rPr>
              <a:t>Install CHIPSEC</a:t>
            </a:r>
          </a:p>
          <a:p>
            <a:pPr lvl="2" indent="0">
              <a:lnSpc>
                <a:spcPct val="120000"/>
              </a:lnSpc>
              <a:spcBef>
                <a:spcPts val="0"/>
              </a:spcBef>
              <a:buNone/>
            </a:pPr>
            <a:r>
              <a:rPr lang="en-US" sz="2000" dirty="0">
                <a:latin typeface="Courier New" panose="02070309020205020404" pitchFamily="49" charset="0"/>
                <a:ea typeface="Times New Roman"/>
                <a:cs typeface="Courier New" panose="02070309020205020404" pitchFamily="49" charset="0"/>
              </a:rPr>
              <a:t>pip install </a:t>
            </a:r>
            <a:r>
              <a:rPr lang="en-US" sz="2000" dirty="0" err="1">
                <a:latin typeface="Courier New" panose="02070309020205020404" pitchFamily="49" charset="0"/>
                <a:ea typeface="Times New Roman"/>
                <a:cs typeface="Courier New" panose="02070309020205020404" pitchFamily="49" charset="0"/>
              </a:rPr>
              <a:t>chipsec</a:t>
            </a:r>
            <a:endParaRPr lang="en-US" sz="2000" dirty="0">
              <a:latin typeface="Courier New" panose="02070309020205020404" pitchFamily="49" charset="0"/>
              <a:ea typeface="Times New Roman"/>
              <a:cs typeface="Courier New" panose="02070309020205020404" pitchFamily="49" charset="0"/>
            </a:endParaRPr>
          </a:p>
          <a:p>
            <a:pPr marL="342900" indent="-342900">
              <a:lnSpc>
                <a:spcPct val="120000"/>
              </a:lnSpc>
              <a:spcBef>
                <a:spcPts val="0"/>
              </a:spcBef>
              <a:buFont typeface="+mj-lt"/>
              <a:buAutoNum type="arabicPeriod" startAt="5"/>
            </a:pPr>
            <a:r>
              <a:rPr lang="en-US" sz="2000" dirty="0">
                <a:solidFill>
                  <a:srgbClr val="333333"/>
                </a:solidFill>
                <a:ea typeface="Times New Roman"/>
                <a:cs typeface="Times New Roman"/>
              </a:rPr>
              <a:t>Turn off kernel driver signature checks in Windows 8, 8.1, 10 64-bit</a:t>
            </a:r>
          </a:p>
          <a:p>
            <a:pPr>
              <a:lnSpc>
                <a:spcPct val="120000"/>
              </a:lnSpc>
              <a:spcBef>
                <a:spcPts val="0"/>
              </a:spcBef>
            </a:pPr>
            <a:endParaRPr lang="en-US" sz="1600" dirty="0">
              <a:cs typeface="Courier New" panose="02070309020205020404" pitchFamily="49" charset="0"/>
            </a:endParaRPr>
          </a:p>
          <a:p>
            <a:pPr algn="ctr">
              <a:lnSpc>
                <a:spcPct val="120000"/>
              </a:lnSpc>
              <a:spcBef>
                <a:spcPts val="0"/>
              </a:spcBef>
            </a:pPr>
            <a:r>
              <a:rPr lang="en-US" sz="2000" dirty="0">
                <a:ea typeface="Times New Roman"/>
                <a:cs typeface="Times New Roman"/>
              </a:rPr>
              <a:t>Refer to CHIPSEC manual</a:t>
            </a:r>
            <a:r>
              <a:rPr lang="en-US" sz="2000" dirty="0">
                <a:cs typeface="Courier New" panose="02070309020205020404" pitchFamily="49" charset="0"/>
              </a:rPr>
              <a:t>:</a:t>
            </a:r>
          </a:p>
          <a:p>
            <a:pPr algn="ctr">
              <a:lnSpc>
                <a:spcPct val="120000"/>
              </a:lnSpc>
              <a:spcBef>
                <a:spcPts val="0"/>
              </a:spcBef>
            </a:pPr>
            <a:r>
              <a:rPr lang="en-US" sz="2000" dirty="0">
                <a:cs typeface="Courier New" panose="02070309020205020404" pitchFamily="49" charset="0"/>
                <a:hlinkClick r:id="rId3"/>
              </a:rPr>
              <a:t>https://github.com/chipsec/chipsec/blob/master/chipsec-manual.pdf</a:t>
            </a:r>
            <a:endParaRPr lang="en-US" sz="2000" dirty="0">
              <a:cs typeface="Courier New" panose="02070309020205020404" pitchFamily="49" charset="0"/>
            </a:endParaRPr>
          </a:p>
          <a:p>
            <a:pPr>
              <a:lnSpc>
                <a:spcPct val="120000"/>
              </a:lnSpc>
              <a:spcBef>
                <a:spcPts val="0"/>
              </a:spcBef>
            </a:pPr>
            <a:endParaRPr lang="en-US" sz="2000" dirty="0">
              <a:solidFill>
                <a:srgbClr val="333333"/>
              </a:solidFill>
              <a:ea typeface="Times New Roman"/>
              <a:cs typeface="Times New Roman"/>
            </a:endParaRPr>
          </a:p>
        </p:txBody>
      </p:sp>
    </p:spTree>
    <p:extLst>
      <p:ext uri="{BB962C8B-B14F-4D97-AF65-F5344CB8AC3E}">
        <p14:creationId xmlns:p14="http://schemas.microsoft.com/office/powerpoint/2010/main" val="7075049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3.1 Access to Hardware Resources</a:t>
            </a:r>
          </a:p>
        </p:txBody>
      </p:sp>
    </p:spTree>
    <p:extLst>
      <p:ext uri="{BB962C8B-B14F-4D97-AF65-F5344CB8AC3E}">
        <p14:creationId xmlns:p14="http://schemas.microsoft.com/office/powerpoint/2010/main" val="2605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Hardware Configuration</a:t>
            </a:r>
          </a:p>
        </p:txBody>
      </p:sp>
      <p:sp>
        <p:nvSpPr>
          <p:cNvPr id="8" name="Content Placeholder 7"/>
          <p:cNvSpPr>
            <a:spLocks noGrp="1"/>
          </p:cNvSpPr>
          <p:nvPr>
            <p:ph idx="1"/>
          </p:nvPr>
        </p:nvSpPr>
        <p:spPr/>
        <p:txBody>
          <a:bodyPr>
            <a:normAutofit fontScale="85000" lnSpcReduction="20000"/>
          </a:bodyPr>
          <a:lstStyle/>
          <a:p>
            <a:r>
              <a:rPr lang="en-US" sz="2400" b="1" dirty="0"/>
              <a:t>CPU</a:t>
            </a:r>
          </a:p>
          <a:p>
            <a:pPr marL="457200" indent="-457200">
              <a:buFont typeface="+mj-lt"/>
              <a:buAutoNum type="arabicPeriod"/>
            </a:pPr>
            <a:r>
              <a:rPr lang="en-US" sz="2400" dirty="0"/>
              <a:t>x86 state: GPR (RAX, …), Control Registers (</a:t>
            </a:r>
            <a:r>
              <a:rPr lang="en-US" sz="2400" dirty="0" err="1"/>
              <a:t>CRx</a:t>
            </a:r>
            <a:r>
              <a:rPr lang="en-US" sz="2400" dirty="0"/>
              <a:t>), Debug Registers (</a:t>
            </a:r>
            <a:r>
              <a:rPr lang="en-US" sz="2400" dirty="0" err="1"/>
              <a:t>DRx</a:t>
            </a:r>
            <a:r>
              <a:rPr lang="en-US" sz="2400" dirty="0"/>
              <a:t>), etc.</a:t>
            </a:r>
          </a:p>
          <a:p>
            <a:pPr marL="457200" indent="-457200">
              <a:buFont typeface="+mj-lt"/>
              <a:buAutoNum type="arabicPeriod"/>
            </a:pPr>
            <a:r>
              <a:rPr lang="en-US" sz="2400" dirty="0"/>
              <a:t>CPU Model Specific Registers (MSR)</a:t>
            </a:r>
          </a:p>
          <a:p>
            <a:endParaRPr lang="en-US" sz="2400" dirty="0"/>
          </a:p>
          <a:p>
            <a:r>
              <a:rPr lang="en-US" sz="2400" b="1" dirty="0"/>
              <a:t>CPU and Chipset (</a:t>
            </a:r>
            <a:r>
              <a:rPr lang="en-US" sz="2400" b="1" dirty="0" err="1"/>
              <a:t>SoC</a:t>
            </a:r>
            <a:r>
              <a:rPr lang="en-US" sz="2400" b="1" dirty="0"/>
              <a:t>)</a:t>
            </a:r>
          </a:p>
          <a:p>
            <a:pPr marL="457200" indent="-457200">
              <a:buFont typeface="+mj-lt"/>
              <a:buAutoNum type="arabicPeriod"/>
            </a:pPr>
            <a:r>
              <a:rPr lang="en-US" sz="2400" dirty="0"/>
              <a:t>Processor I/O space: I/O ports and I/O BARs</a:t>
            </a:r>
          </a:p>
          <a:p>
            <a:pPr marL="457200" indent="-457200">
              <a:buFont typeface="+mj-lt"/>
              <a:buAutoNum type="arabicPeriod"/>
            </a:pPr>
            <a:r>
              <a:rPr lang="en-US" sz="2400" dirty="0" err="1"/>
              <a:t>PCIe</a:t>
            </a:r>
            <a:r>
              <a:rPr lang="en-US" sz="2400" dirty="0"/>
              <a:t> devices configuration space</a:t>
            </a:r>
          </a:p>
          <a:p>
            <a:pPr marL="457200" indent="-457200">
              <a:buFont typeface="+mj-lt"/>
              <a:buAutoNum type="arabicPeriod"/>
            </a:pPr>
            <a:r>
              <a:rPr lang="en-US" sz="2400" dirty="0"/>
              <a:t>Memory-mapped </a:t>
            </a:r>
            <a:r>
              <a:rPr lang="en-US" sz="2400" dirty="0" err="1"/>
              <a:t>PCIe</a:t>
            </a:r>
            <a:r>
              <a:rPr lang="en-US" sz="2400" dirty="0"/>
              <a:t> configuration access a.k.a. Enhanced Configuration Access Mechanism (ECAM)</a:t>
            </a:r>
          </a:p>
          <a:p>
            <a:pPr marL="457200" indent="-457200">
              <a:buFont typeface="+mj-lt"/>
              <a:buAutoNum type="arabicPeriod"/>
            </a:pPr>
            <a:r>
              <a:rPr lang="en-US" sz="2400" dirty="0"/>
              <a:t>Memory-mapped I/O ranges</a:t>
            </a:r>
          </a:p>
          <a:p>
            <a:pPr marL="457200" indent="-457200">
              <a:buFont typeface="+mj-lt"/>
              <a:buAutoNum type="arabicPeriod"/>
            </a:pPr>
            <a:r>
              <a:rPr lang="en-US" sz="2400" dirty="0"/>
              <a:t>IOSF Message Bus registers</a:t>
            </a:r>
          </a:p>
        </p:txBody>
      </p:sp>
    </p:spTree>
    <p:extLst>
      <p:ext uri="{BB962C8B-B14F-4D97-AF65-F5344CB8AC3E}">
        <p14:creationId xmlns:p14="http://schemas.microsoft.com/office/powerpoint/2010/main" val="24208303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Processor I/O Space: I/O Ports and BARs</a:t>
            </a:r>
          </a:p>
        </p:txBody>
      </p:sp>
      <p:sp>
        <p:nvSpPr>
          <p:cNvPr id="8" name="Content Placeholder 7"/>
          <p:cNvSpPr>
            <a:spLocks noGrp="1"/>
          </p:cNvSpPr>
          <p:nvPr>
            <p:ph idx="1"/>
          </p:nvPr>
        </p:nvSpPr>
        <p:spPr>
          <a:xfrm>
            <a:off x="457200" y="1427019"/>
            <a:ext cx="8229600" cy="5015346"/>
          </a:xfrm>
        </p:spPr>
        <p:txBody>
          <a:bodyPr>
            <a:normAutofit fontScale="92500" lnSpcReduction="20000"/>
          </a:bodyPr>
          <a:lstStyle/>
          <a:p>
            <a:pPr marL="342900" indent="-342900">
              <a:buFont typeface="Arial" panose="020B0604020202020204" pitchFamily="34" charset="0"/>
              <a:buChar char="•"/>
            </a:pPr>
            <a:r>
              <a:rPr lang="en-US" sz="2400" dirty="0"/>
              <a:t>Legacy I/O interface accessible via x86 IN and OUT assembly instructions</a:t>
            </a:r>
          </a:p>
          <a:p>
            <a:pPr marL="342900" indent="-342900">
              <a:buFont typeface="Arial" panose="020B0604020202020204" pitchFamily="34" charset="0"/>
              <a:buChar char="•"/>
            </a:pPr>
            <a:r>
              <a:rPr lang="en-US" sz="2400" dirty="0"/>
              <a:t>Offset in I/O space is </a:t>
            </a:r>
            <a:r>
              <a:rPr lang="en-US" sz="2400" i="1" dirty="0"/>
              <a:t>I/O register</a:t>
            </a:r>
            <a:r>
              <a:rPr lang="en-US" sz="2400" dirty="0"/>
              <a:t> or </a:t>
            </a:r>
            <a:r>
              <a:rPr lang="en-US" sz="2400" i="1" dirty="0"/>
              <a:t>I/O port.</a:t>
            </a:r>
            <a:r>
              <a:rPr lang="en-US" sz="2400" dirty="0"/>
              <a:t> I/O space contains multiple </a:t>
            </a:r>
            <a:r>
              <a:rPr lang="en-US" sz="2400" i="1" dirty="0"/>
              <a:t>ranges</a:t>
            </a:r>
            <a:r>
              <a:rPr lang="en-US" sz="2400" dirty="0"/>
              <a:t> assigned to some device or controller</a:t>
            </a:r>
            <a:endParaRPr lang="en-US" sz="2400" i="1" dirty="0"/>
          </a:p>
          <a:p>
            <a:pPr marL="342900" indent="-342900">
              <a:buFont typeface="Arial" panose="020B0604020202020204" pitchFamily="34" charset="0"/>
              <a:buChar char="•"/>
            </a:pPr>
            <a:r>
              <a:rPr lang="en-US" sz="2400" dirty="0"/>
              <a:t>I/O ranges can be </a:t>
            </a:r>
            <a:r>
              <a:rPr lang="en-US" sz="2400" i="1" dirty="0"/>
              <a:t>fixed</a:t>
            </a:r>
            <a:r>
              <a:rPr lang="en-US" sz="2400" dirty="0"/>
              <a:t>:</a:t>
            </a:r>
          </a:p>
          <a:p>
            <a:pPr lvl="2" indent="0">
              <a:buNone/>
            </a:pPr>
            <a:r>
              <a:rPr lang="en-US" dirty="0">
                <a:latin typeface="Courier New" panose="02070309020205020404" pitchFamily="49" charset="0"/>
                <a:cs typeface="Courier New" panose="02070309020205020404" pitchFamily="49" charset="0"/>
              </a:rPr>
              <a:t>60h/62h/64h/66h</a:t>
            </a:r>
            <a:r>
              <a:rPr lang="en-US" dirty="0"/>
              <a:t>: keyboard/embedded </a:t>
            </a:r>
            <a:r>
              <a:rPr lang="en-US" dirty="0" err="1"/>
              <a:t>uController</a:t>
            </a:r>
            <a:endParaRPr lang="en-US" dirty="0"/>
          </a:p>
          <a:p>
            <a:pPr lvl="2" indent="0">
              <a:buNone/>
            </a:pPr>
            <a:r>
              <a:rPr lang="en-US" dirty="0">
                <a:latin typeface="Courier New" panose="02070309020205020404" pitchFamily="49" charset="0"/>
                <a:cs typeface="Courier New" panose="02070309020205020404" pitchFamily="49" charset="0"/>
              </a:rPr>
              <a:t>CF8h/</a:t>
            </a:r>
            <a:r>
              <a:rPr lang="en-US" dirty="0" err="1">
                <a:latin typeface="Courier New" panose="02070309020205020404" pitchFamily="49" charset="0"/>
                <a:cs typeface="Courier New" panose="02070309020205020404" pitchFamily="49" charset="0"/>
              </a:rPr>
              <a:t>CFCh</a:t>
            </a:r>
            <a:r>
              <a:rPr lang="en-US" dirty="0"/>
              <a:t>: </a:t>
            </a:r>
            <a:r>
              <a:rPr lang="en-US" dirty="0" err="1"/>
              <a:t>PCIe</a:t>
            </a:r>
            <a:r>
              <a:rPr lang="en-US" dirty="0"/>
              <a:t> devices CFG access</a:t>
            </a:r>
          </a:p>
          <a:p>
            <a:pPr lvl="2" indent="0">
              <a:buNone/>
            </a:pPr>
            <a:r>
              <a:rPr lang="en-US" dirty="0">
                <a:latin typeface="Courier New" panose="02070309020205020404" pitchFamily="49" charset="0"/>
                <a:cs typeface="Courier New" panose="02070309020205020404" pitchFamily="49" charset="0"/>
              </a:rPr>
              <a:t>CF9h</a:t>
            </a:r>
            <a:r>
              <a:rPr lang="en-US" dirty="0"/>
              <a:t>: platform reset</a:t>
            </a:r>
          </a:p>
          <a:p>
            <a:pPr lvl="2" indent="0">
              <a:buNone/>
            </a:pPr>
            <a:r>
              <a:rPr lang="en-US" dirty="0">
                <a:latin typeface="Courier New" panose="02070309020205020404" pitchFamily="49" charset="0"/>
                <a:cs typeface="Courier New" panose="02070309020205020404" pitchFamily="49" charset="0"/>
              </a:rPr>
              <a:t>B2h/B3h</a:t>
            </a:r>
            <a:r>
              <a:rPr lang="en-US" dirty="0"/>
              <a:t>: APMC/SMI</a:t>
            </a:r>
          </a:p>
          <a:p>
            <a:pPr marL="342900" indent="-342900">
              <a:buFont typeface="Arial" panose="020B0604020202020204" pitchFamily="34" charset="0"/>
              <a:buChar char="•"/>
            </a:pPr>
            <a:r>
              <a:rPr lang="en-US" sz="2400" dirty="0"/>
              <a:t>Or </a:t>
            </a:r>
            <a:r>
              <a:rPr lang="en-US" sz="2400" i="1" dirty="0"/>
              <a:t>variable</a:t>
            </a:r>
            <a:r>
              <a:rPr lang="en-US" sz="2400" dirty="0"/>
              <a:t> (defined by I/O BAR registers)</a:t>
            </a:r>
          </a:p>
          <a:p>
            <a:pPr lvl="2" indent="0">
              <a:buNone/>
            </a:pPr>
            <a:r>
              <a:rPr lang="en-US" dirty="0" err="1"/>
              <a:t>SMBus</a:t>
            </a:r>
            <a:endParaRPr lang="en-US" dirty="0"/>
          </a:p>
          <a:p>
            <a:pPr lvl="2" indent="0">
              <a:buNone/>
            </a:pPr>
            <a:r>
              <a:rPr lang="en-US" dirty="0"/>
              <a:t>ACPI/PMBASE</a:t>
            </a:r>
          </a:p>
          <a:p>
            <a:pPr lvl="2" indent="0">
              <a:buNone/>
            </a:pPr>
            <a:r>
              <a:rPr lang="en-US" dirty="0"/>
              <a:t>GPIO</a:t>
            </a:r>
          </a:p>
          <a:p>
            <a:pPr lvl="2" indent="0">
              <a:buNone/>
            </a:pPr>
            <a:r>
              <a:rPr lang="en-US" dirty="0"/>
              <a:t>I/O Trap</a:t>
            </a:r>
            <a:endParaRPr lang="en-US" sz="2400" dirty="0"/>
          </a:p>
        </p:txBody>
      </p:sp>
    </p:spTree>
    <p:extLst>
      <p:ext uri="{BB962C8B-B14F-4D97-AF65-F5344CB8AC3E}">
        <p14:creationId xmlns:p14="http://schemas.microsoft.com/office/powerpoint/2010/main" val="37781068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Processor I/O Space: I/O Ports and BARs</a:t>
            </a:r>
          </a:p>
        </p:txBody>
      </p:sp>
      <p:sp>
        <p:nvSpPr>
          <p:cNvPr id="8" name="Content Placeholder 7"/>
          <p:cNvSpPr>
            <a:spLocks noGrp="1"/>
          </p:cNvSpPr>
          <p:nvPr>
            <p:ph idx="1"/>
          </p:nvPr>
        </p:nvSpPr>
        <p:spPr/>
        <p:txBody>
          <a:bodyPr>
            <a:normAutofit/>
          </a:bodyPr>
          <a:lstStyle/>
          <a:p>
            <a:r>
              <a:rPr lang="it-IT" sz="2400" b="1" dirty="0">
                <a:latin typeface="Courier New" panose="02070309020205020404" pitchFamily="49" charset="0"/>
                <a:cs typeface="Courier New" panose="02070309020205020404" pitchFamily="49" charset="0"/>
              </a:rPr>
              <a:t># chipsec_util io &lt;io_port&gt; &lt;width&gt; [value]</a:t>
            </a:r>
          </a:p>
          <a:p>
            <a:endParaRPr lang="it-IT" sz="2400" b="1" dirty="0">
              <a:latin typeface="Courier New" panose="02070309020205020404" pitchFamily="49" charset="0"/>
              <a:cs typeface="Courier New" panose="02070309020205020404" pitchFamily="49" charset="0"/>
            </a:endParaRPr>
          </a:p>
          <a:p>
            <a:r>
              <a:rPr lang="it-IT" sz="2000" dirty="0">
                <a:latin typeface="Courier New" panose="02070309020205020404" pitchFamily="49" charset="0"/>
                <a:cs typeface="Courier New" panose="02070309020205020404" pitchFamily="49" charset="0"/>
              </a:rPr>
              <a:t># chipsec_util.py io 0xcf8 dword 0x80000000</a:t>
            </a:r>
          </a:p>
          <a:p>
            <a:r>
              <a:rPr lang="en-US" sz="2000" dirty="0">
                <a:latin typeface="Courier New" panose="02070309020205020404" pitchFamily="49" charset="0"/>
                <a:cs typeface="Courier New" panose="02070309020205020404" pitchFamily="49" charset="0"/>
              </a:rPr>
              <a:t>[CHIPSEC] OUT 0x0CF8 &lt;- 0x80000000 (size = 0x04)</a:t>
            </a:r>
          </a:p>
          <a:p>
            <a:endParaRPr lang="it-IT" sz="2000" dirty="0">
              <a:latin typeface="Courier New" panose="02070309020205020404" pitchFamily="49" charset="0"/>
              <a:cs typeface="Courier New" panose="02070309020205020404" pitchFamily="49" charset="0"/>
            </a:endParaRPr>
          </a:p>
          <a:p>
            <a:r>
              <a:rPr lang="it-IT" sz="2000" dirty="0">
                <a:latin typeface="Courier New" panose="02070309020205020404" pitchFamily="49" charset="0"/>
                <a:cs typeface="Courier New" panose="02070309020205020404" pitchFamily="49" charset="0"/>
              </a:rPr>
              <a:t># chipsec_util.py io 0xcfc dword</a:t>
            </a:r>
          </a:p>
          <a:p>
            <a:r>
              <a:rPr lang="en-US" sz="2000" dirty="0">
                <a:latin typeface="Courier New" panose="02070309020205020404" pitchFamily="49" charset="0"/>
                <a:cs typeface="Courier New" panose="02070309020205020404" pitchFamily="49" charset="0"/>
              </a:rPr>
              <a:t>[CHIPSEC] IN 0x0CFC -&gt; 0x0A048086 (size = 0x04)</a:t>
            </a:r>
          </a:p>
          <a:p>
            <a:endParaRPr lang="it-IT"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60911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err="1"/>
              <a:t>PCIe</a:t>
            </a:r>
            <a:r>
              <a:rPr lang="en-US" dirty="0"/>
              <a:t> Configuration Space Access</a:t>
            </a:r>
          </a:p>
        </p:txBody>
      </p:sp>
      <p:sp>
        <p:nvSpPr>
          <p:cNvPr id="8" name="Content Placeholder 7"/>
          <p:cNvSpPr>
            <a:spLocks noGrp="1"/>
          </p:cNvSpPr>
          <p:nvPr>
            <p:ph idx="1"/>
          </p:nvPr>
        </p:nvSpPr>
        <p:spPr>
          <a:xfrm>
            <a:off x="381000" y="1265278"/>
            <a:ext cx="8638309" cy="4881541"/>
          </a:xfrm>
        </p:spPr>
        <p:txBody>
          <a:bodyPr>
            <a:normAutofit fontScale="92500" lnSpcReduction="10000"/>
          </a:bodyPr>
          <a:lstStyle/>
          <a:p>
            <a:r>
              <a:rPr lang="en-US" sz="2400" dirty="0"/>
              <a:t>SW uses one these mechanisms to access </a:t>
            </a:r>
            <a:r>
              <a:rPr lang="en-US" sz="2400" dirty="0" err="1"/>
              <a:t>config</a:t>
            </a:r>
            <a:r>
              <a:rPr lang="en-US" sz="2400" dirty="0"/>
              <a:t> space:</a:t>
            </a:r>
          </a:p>
          <a:p>
            <a:pPr marL="457200" indent="-457200">
              <a:buFont typeface="+mj-lt"/>
              <a:buAutoNum type="arabicPeriod"/>
            </a:pPr>
            <a:r>
              <a:rPr lang="en-US" sz="2400" dirty="0"/>
              <a:t>Legacy configuration access via </a:t>
            </a:r>
            <a:r>
              <a:rPr lang="en-US" sz="2400" i="1" dirty="0"/>
              <a:t>control</a:t>
            </a:r>
            <a:r>
              <a:rPr lang="en-US" sz="2400" dirty="0"/>
              <a:t> </a:t>
            </a:r>
            <a:r>
              <a:rPr lang="en-US" sz="2400" b="1" dirty="0">
                <a:latin typeface="Courier New" panose="02070309020205020404" pitchFamily="49" charset="0"/>
                <a:cs typeface="Courier New" panose="02070309020205020404" pitchFamily="49" charset="0"/>
              </a:rPr>
              <a:t>CF8h</a:t>
            </a:r>
            <a:r>
              <a:rPr lang="en-US" sz="2400" dirty="0"/>
              <a:t> &amp; </a:t>
            </a:r>
            <a:r>
              <a:rPr lang="en-US" sz="2400" i="1" dirty="0"/>
              <a:t>data</a:t>
            </a:r>
            <a:r>
              <a:rPr lang="en-US" sz="2400" dirty="0"/>
              <a:t> </a:t>
            </a:r>
            <a:r>
              <a:rPr lang="en-US" sz="2400" b="1" dirty="0" err="1">
                <a:latin typeface="Courier New" panose="02070309020205020404" pitchFamily="49" charset="0"/>
                <a:cs typeface="Courier New" panose="02070309020205020404" pitchFamily="49" charset="0"/>
              </a:rPr>
              <a:t>CFCh</a:t>
            </a:r>
            <a:r>
              <a:rPr lang="en-US" sz="2400" dirty="0"/>
              <a:t> processor I/O ports</a:t>
            </a:r>
          </a:p>
          <a:p>
            <a:pPr marL="1028700" lvl="2" indent="-457200"/>
            <a:r>
              <a:rPr lang="en-US" sz="2400" dirty="0">
                <a:latin typeface="+mj-lt"/>
                <a:cs typeface="Courier New" panose="02070309020205020404" pitchFamily="49" charset="0"/>
              </a:rPr>
              <a:t>PCI </a:t>
            </a:r>
            <a:r>
              <a:rPr lang="en-US" sz="2400" dirty="0" err="1">
                <a:latin typeface="+mj-lt"/>
                <a:cs typeface="Courier New" panose="02070309020205020404" pitchFamily="49" charset="0"/>
              </a:rPr>
              <a:t>config</a:t>
            </a:r>
            <a:r>
              <a:rPr lang="en-US" sz="2400" dirty="0">
                <a:latin typeface="+mj-lt"/>
                <a:cs typeface="Courier New" panose="02070309020205020404" pitchFamily="49" charset="0"/>
              </a:rPr>
              <a:t> register address</a:t>
            </a:r>
          </a:p>
          <a:p>
            <a:pPr marL="1028700" lvl="2" indent="-457200"/>
            <a:endParaRPr lang="en-US" sz="2400" dirty="0">
              <a:latin typeface="+mj-lt"/>
              <a:cs typeface="Courier New" panose="02070309020205020404" pitchFamily="49" charset="0"/>
            </a:endParaRPr>
          </a:p>
          <a:p>
            <a:pPr lvl="2" indent="0">
              <a:buNone/>
            </a:pPr>
            <a:r>
              <a:rPr lang="en-US" sz="2000" b="1" dirty="0">
                <a:latin typeface="Courier New" panose="02070309020205020404" pitchFamily="49" charset="0"/>
                <a:cs typeface="Courier New" panose="02070309020205020404" pitchFamily="49" charset="0"/>
                <a:sym typeface="Wingdings" panose="05000000000000000000" pitchFamily="2" charset="2"/>
              </a:rPr>
              <a:t>bus &lt;&lt; 16 | device &lt;&lt; 11 | function &lt;&lt; 8 | </a:t>
            </a:r>
            <a:r>
              <a:rPr lang="en-US" sz="2400" b="1" dirty="0">
                <a:latin typeface="Courier New" panose="02070309020205020404" pitchFamily="49" charset="0"/>
                <a:cs typeface="Courier New" panose="02070309020205020404" pitchFamily="49" charset="0"/>
                <a:sym typeface="Wingdings" panose="05000000000000000000" pitchFamily="2" charset="2"/>
              </a:rPr>
              <a:t>offset &amp; ~3</a:t>
            </a:r>
            <a:endParaRPr lang="en-US" sz="2400" dirty="0">
              <a:latin typeface="+mj-lt"/>
              <a:cs typeface="Courier New" panose="02070309020205020404" pitchFamily="49" charset="0"/>
            </a:endParaRPr>
          </a:p>
          <a:p>
            <a:pPr marL="1028700" lvl="2" indent="-457200"/>
            <a:endParaRPr lang="en-US" sz="2400" b="1" dirty="0">
              <a:latin typeface="Courier New" panose="02070309020205020404" pitchFamily="49" charset="0"/>
              <a:cs typeface="Courier New" panose="02070309020205020404" pitchFamily="49" charset="0"/>
            </a:endParaRPr>
          </a:p>
          <a:p>
            <a:pPr marL="1028700" lvl="2" indent="-457200"/>
            <a:endParaRPr lang="en-US" sz="2400" b="1" dirty="0">
              <a:latin typeface="Courier New" panose="02070309020205020404" pitchFamily="49" charset="0"/>
              <a:cs typeface="Courier New" panose="02070309020205020404" pitchFamily="49" charset="0"/>
            </a:endParaRPr>
          </a:p>
          <a:p>
            <a:pPr marL="1028700" lvl="2" indent="-457200"/>
            <a:r>
              <a:rPr lang="en-US" sz="2400" b="1" dirty="0">
                <a:latin typeface="Courier New" panose="02070309020205020404" pitchFamily="49" charset="0"/>
                <a:cs typeface="Courier New" panose="02070309020205020404" pitchFamily="49" charset="0"/>
              </a:rPr>
              <a:t>CF8h</a:t>
            </a:r>
            <a:r>
              <a:rPr lang="en-US" sz="2400" dirty="0"/>
              <a:t> </a:t>
            </a:r>
            <a:r>
              <a:rPr lang="en-US" sz="2400" dirty="0">
                <a:sym typeface="Wingdings" panose="05000000000000000000" pitchFamily="2" charset="2"/>
              </a:rPr>
              <a:t></a:t>
            </a:r>
            <a:r>
              <a:rPr lang="en-US" sz="2400" dirty="0"/>
              <a:t> </a:t>
            </a:r>
            <a:r>
              <a:rPr lang="en-US" sz="2000" b="1" dirty="0">
                <a:latin typeface="Courier New" panose="02070309020205020404" pitchFamily="49" charset="0"/>
                <a:cs typeface="Courier New" panose="02070309020205020404" pitchFamily="49" charset="0"/>
                <a:sym typeface="Wingdings" panose="05000000000000000000" pitchFamily="2" charset="2"/>
              </a:rPr>
              <a:t>1&lt;&lt;31 | </a:t>
            </a:r>
            <a:r>
              <a:rPr lang="en-US" sz="2000" b="1" dirty="0" err="1">
                <a:latin typeface="Courier New" panose="02070309020205020404" pitchFamily="49" charset="0"/>
                <a:cs typeface="Courier New" panose="02070309020205020404" pitchFamily="49" charset="0"/>
                <a:sym typeface="Wingdings" panose="05000000000000000000" pitchFamily="2" charset="2"/>
              </a:rPr>
              <a:t>bdf_address</a:t>
            </a:r>
            <a:endParaRPr lang="en-US" sz="1700" b="1" dirty="0">
              <a:latin typeface="Courier New" panose="02070309020205020404" pitchFamily="49" charset="0"/>
              <a:cs typeface="Courier New" panose="02070309020205020404" pitchFamily="49" charset="0"/>
              <a:sym typeface="Wingdings" panose="05000000000000000000" pitchFamily="2" charset="2"/>
            </a:endParaRPr>
          </a:p>
          <a:p>
            <a:pPr marL="1028700" lvl="2" indent="-457200"/>
            <a:r>
              <a:rPr lang="en-US" sz="2400" dirty="0">
                <a:sym typeface="Wingdings" panose="05000000000000000000" pitchFamily="2" charset="2"/>
              </a:rPr>
              <a:t>Read data from or write data to port (</a:t>
            </a:r>
            <a:r>
              <a:rPr lang="en-US" sz="2400" b="1" dirty="0" err="1">
                <a:latin typeface="Courier New" panose="02070309020205020404" pitchFamily="49" charset="0"/>
                <a:cs typeface="Courier New" panose="02070309020205020404" pitchFamily="49" charset="0"/>
                <a:sym typeface="Wingdings" panose="05000000000000000000" pitchFamily="2" charset="2"/>
              </a:rPr>
              <a:t>CFCh</a:t>
            </a:r>
            <a:r>
              <a:rPr lang="en-US" sz="2400" b="1" dirty="0">
                <a:latin typeface="Courier New" panose="02070309020205020404" pitchFamily="49" charset="0"/>
                <a:cs typeface="Courier New" panose="02070309020205020404" pitchFamily="49" charset="0"/>
                <a:sym typeface="Wingdings" panose="05000000000000000000" pitchFamily="2" charset="2"/>
              </a:rPr>
              <a:t> + off[1:0]</a:t>
            </a:r>
            <a:r>
              <a:rPr lang="en-US" sz="2400" dirty="0">
                <a:sym typeface="Wingdings" panose="05000000000000000000" pitchFamily="2" charset="2"/>
              </a:rPr>
              <a:t>)</a:t>
            </a:r>
          </a:p>
          <a:p>
            <a:pPr marL="1028700" lvl="2" indent="-457200"/>
            <a:endParaRPr lang="en-US" sz="2400" dirty="0"/>
          </a:p>
          <a:p>
            <a:pPr marL="457200" indent="-457200">
              <a:buFont typeface="+mj-lt"/>
              <a:buAutoNum type="arabicPeriod"/>
            </a:pPr>
            <a:r>
              <a:rPr lang="en-US" sz="2400" dirty="0"/>
              <a:t>Extended (memory-mapped) </a:t>
            </a:r>
            <a:r>
              <a:rPr lang="en-US" sz="2400" dirty="0" err="1"/>
              <a:t>config</a:t>
            </a:r>
            <a:r>
              <a:rPr lang="en-US" sz="2400" dirty="0"/>
              <a:t> access (see later)</a:t>
            </a:r>
          </a:p>
        </p:txBody>
      </p:sp>
      <p:sp>
        <p:nvSpPr>
          <p:cNvPr id="4" name="Oval Callout 3"/>
          <p:cNvSpPr/>
          <p:nvPr/>
        </p:nvSpPr>
        <p:spPr>
          <a:xfrm>
            <a:off x="6172200" y="3733800"/>
            <a:ext cx="2362200" cy="762000"/>
          </a:xfrm>
          <a:prstGeom prst="wedgeEllipseCallout">
            <a:avLst>
              <a:gd name="adj1" fmla="val -32039"/>
              <a:gd name="adj2" fmla="val -74869"/>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100h bytes of CFG header</a:t>
            </a:r>
          </a:p>
        </p:txBody>
      </p:sp>
      <p:sp>
        <p:nvSpPr>
          <p:cNvPr id="9" name="Oval Callout 8"/>
          <p:cNvSpPr/>
          <p:nvPr/>
        </p:nvSpPr>
        <p:spPr>
          <a:xfrm>
            <a:off x="4953000" y="2362200"/>
            <a:ext cx="1828800" cy="674090"/>
          </a:xfrm>
          <a:prstGeom prst="wedgeEllipseCallout">
            <a:avLst>
              <a:gd name="adj1" fmla="val -87301"/>
              <a:gd name="adj2" fmla="val 69433"/>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8 * 100h per device</a:t>
            </a:r>
          </a:p>
        </p:txBody>
      </p:sp>
      <p:sp>
        <p:nvSpPr>
          <p:cNvPr id="10" name="Oval Callout 9"/>
          <p:cNvSpPr/>
          <p:nvPr/>
        </p:nvSpPr>
        <p:spPr>
          <a:xfrm>
            <a:off x="190500" y="3733800"/>
            <a:ext cx="2095500" cy="623637"/>
          </a:xfrm>
          <a:prstGeom prst="wedgeEllipseCallout">
            <a:avLst>
              <a:gd name="adj1" fmla="val 38869"/>
              <a:gd name="adj2" fmla="val -84475"/>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32* 8 * 100h per bus</a:t>
            </a:r>
          </a:p>
        </p:txBody>
      </p:sp>
    </p:spTree>
    <p:extLst>
      <p:ext uri="{BB962C8B-B14F-4D97-AF65-F5344CB8AC3E}">
        <p14:creationId xmlns:p14="http://schemas.microsoft.com/office/powerpoint/2010/main" val="11101206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err="1"/>
              <a:t>PCIe</a:t>
            </a:r>
            <a:r>
              <a:rPr lang="en-US" dirty="0"/>
              <a:t> Configuration Space and Registers </a:t>
            </a:r>
          </a:p>
        </p:txBody>
      </p:sp>
      <p:sp>
        <p:nvSpPr>
          <p:cNvPr id="8" name="Content Placeholder 7"/>
          <p:cNvSpPr>
            <a:spLocks noGrp="1"/>
          </p:cNvSpPr>
          <p:nvPr>
            <p:ph idx="1"/>
          </p:nvPr>
        </p:nvSpPr>
        <p:spPr>
          <a:xfrm>
            <a:off x="457199" y="1357746"/>
            <a:ext cx="8562109" cy="4867586"/>
          </a:xfrm>
        </p:spPr>
        <p:txBody>
          <a:bodyPr>
            <a:normAutofit/>
          </a:bodyPr>
          <a:lstStyle/>
          <a:p>
            <a:pPr marL="342900" indent="-342900">
              <a:buFont typeface="Arial" panose="020B0604020202020204" pitchFamily="34" charset="0"/>
              <a:buChar char="•"/>
            </a:pPr>
            <a:r>
              <a:rPr lang="en-US" sz="2400" dirty="0"/>
              <a:t>Enumerate all available </a:t>
            </a:r>
            <a:r>
              <a:rPr lang="en-US" sz="2400" dirty="0" err="1"/>
              <a:t>PCIe</a:t>
            </a:r>
            <a:r>
              <a:rPr lang="en-US" sz="2400" dirty="0"/>
              <a:t> devices:</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chipsec_util</a:t>
            </a:r>
            <a:r>
              <a:rPr lang="en-US" sz="1400" b="1" dirty="0">
                <a:latin typeface="Courier New" panose="02070309020205020404" pitchFamily="49" charset="0"/>
                <a:cs typeface="Courier New" panose="02070309020205020404" pitchFamily="49" charset="0"/>
              </a:rPr>
              <a:t> pci enumerate</a:t>
            </a:r>
          </a:p>
          <a:p>
            <a:pPr>
              <a:spcBef>
                <a:spcPts val="0"/>
              </a:spcBef>
            </a:pPr>
            <a:r>
              <a:rPr lang="en-US" sz="1400" dirty="0">
                <a:latin typeface="Courier New" panose="02070309020205020404" pitchFamily="49" charset="0"/>
                <a:cs typeface="Courier New" panose="02070309020205020404" pitchFamily="49" charset="0"/>
              </a:rPr>
              <a:t>[CHIPSEC] Enumerating available </a:t>
            </a:r>
            <a:r>
              <a:rPr lang="en-US" sz="1400" dirty="0" err="1">
                <a:latin typeface="Courier New" panose="02070309020205020404" pitchFamily="49" charset="0"/>
                <a:cs typeface="Courier New" panose="02070309020205020404" pitchFamily="49" charset="0"/>
              </a:rPr>
              <a:t>PCIe</a:t>
            </a:r>
            <a:r>
              <a:rPr lang="en-US" sz="1400" dirty="0">
                <a:latin typeface="Courier New" panose="02070309020205020404" pitchFamily="49" charset="0"/>
                <a:cs typeface="Courier New" panose="02070309020205020404" pitchFamily="49" charset="0"/>
              </a:rPr>
              <a:t> devices..</a:t>
            </a:r>
          </a:p>
          <a:p>
            <a:pPr>
              <a:spcBef>
                <a:spcPts val="0"/>
              </a:spcBef>
            </a:pPr>
            <a:r>
              <a:rPr lang="en-US" sz="1400" dirty="0">
                <a:latin typeface="Courier New" panose="02070309020205020404" pitchFamily="49" charset="0"/>
                <a:cs typeface="Courier New" panose="02070309020205020404" pitchFamily="49" charset="0"/>
              </a:rPr>
              <a:t>BDF     | VID:DID   | Vendor                                   | Device</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latin typeface="Courier New" panose="02070309020205020404" pitchFamily="49" charset="0"/>
                <a:cs typeface="Courier New" panose="02070309020205020404" pitchFamily="49" charset="0"/>
              </a:rPr>
              <a:t>00:00.0 | 8086:0A04 | Intel Corporation                        | </a:t>
            </a:r>
          </a:p>
          <a:p>
            <a:pPr>
              <a:spcBef>
                <a:spcPts val="0"/>
              </a:spcBef>
            </a:pPr>
            <a:r>
              <a:rPr lang="en-US" sz="1400" dirty="0">
                <a:latin typeface="Courier New" panose="02070309020205020404" pitchFamily="49" charset="0"/>
                <a:cs typeface="Courier New" panose="02070309020205020404" pitchFamily="49" charset="0"/>
              </a:rPr>
              <a:t>00:02.0 | 8086:0A16 | Intel Corporation                        | </a:t>
            </a:r>
          </a:p>
          <a:p>
            <a:pPr>
              <a:spcBef>
                <a:spcPts val="0"/>
              </a:spcBef>
            </a:pPr>
            <a:endParaRPr lang="en-US" sz="1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t>Reading from/writing to </a:t>
            </a:r>
            <a:r>
              <a:rPr lang="en-US" sz="2400" dirty="0" err="1"/>
              <a:t>PCIe</a:t>
            </a:r>
            <a:r>
              <a:rPr lang="en-US" sz="2400" dirty="0"/>
              <a:t> device’s configuration space:</a:t>
            </a:r>
          </a:p>
          <a:p>
            <a:r>
              <a:rPr lang="en-US" sz="1800" b="1" dirty="0">
                <a:latin typeface="Courier New" panose="02070309020205020404" pitchFamily="49" charset="0"/>
                <a:cs typeface="Courier New" panose="02070309020205020404" pitchFamily="49" charset="0"/>
              </a:rPr>
              <a:t># chipsec_util.py pci &lt;bus&gt; &lt;</a:t>
            </a:r>
            <a:r>
              <a:rPr lang="en-US" sz="1800" b="1" dirty="0" err="1">
                <a:latin typeface="Courier New" panose="02070309020205020404" pitchFamily="49" charset="0"/>
                <a:cs typeface="Courier New" panose="02070309020205020404" pitchFamily="49" charset="0"/>
              </a:rPr>
              <a:t>dev</a:t>
            </a:r>
            <a:r>
              <a:rPr lang="en-US" sz="1800" b="1" dirty="0">
                <a:latin typeface="Courier New" panose="02070309020205020404" pitchFamily="49" charset="0"/>
                <a:cs typeface="Courier New" panose="02070309020205020404" pitchFamily="49" charset="0"/>
              </a:rPr>
              <a:t>&gt; &lt;fun&gt; &lt;off&gt; &lt;width&gt; [value]</a:t>
            </a:r>
          </a:p>
          <a:p>
            <a:r>
              <a:rPr lang="en-US" sz="1800" dirty="0">
                <a:latin typeface="Courier New" panose="02070309020205020404" pitchFamily="49" charset="0"/>
                <a:cs typeface="Courier New" panose="02070309020205020404" pitchFamily="49" charset="0"/>
              </a:rPr>
              <a:t># chipsec_util.py pci 0 0 0 0x0 </a:t>
            </a:r>
            <a:r>
              <a:rPr lang="en-US" sz="1800" dirty="0" err="1">
                <a:latin typeface="Courier New" panose="02070309020205020404" pitchFamily="49" charset="0"/>
                <a:cs typeface="Courier New" panose="02070309020205020404" pitchFamily="49" charset="0"/>
              </a:rPr>
              <a:t>dword</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[CHIPSEC] reading PCI B/D/F 0/0/0, off 0x00: 0xA048086</a:t>
            </a:r>
          </a:p>
          <a:p>
            <a:r>
              <a:rPr lang="en-US" sz="1800" dirty="0">
                <a:latin typeface="Courier New" panose="02070309020205020404" pitchFamily="49" charset="0"/>
                <a:cs typeface="Courier New" panose="02070309020205020404" pitchFamily="49" charset="0"/>
              </a:rPr>
              <a:t># chipsec_util.py pci 0 0x1F 0 0xDC byte</a:t>
            </a:r>
          </a:p>
          <a:p>
            <a:r>
              <a:rPr lang="en-US" sz="1800" dirty="0">
                <a:latin typeface="Courier New" panose="02070309020205020404" pitchFamily="49" charset="0"/>
                <a:cs typeface="Courier New" panose="02070309020205020404" pitchFamily="49" charset="0"/>
              </a:rPr>
              <a:t>[CHIPSEC] reading PCI B/D/F 0/31/0, off 0xDC: 0x2A</a:t>
            </a:r>
          </a:p>
        </p:txBody>
      </p:sp>
    </p:spTree>
    <p:extLst>
      <p:ext uri="{BB962C8B-B14F-4D97-AF65-F5344CB8AC3E}">
        <p14:creationId xmlns:p14="http://schemas.microsoft.com/office/powerpoint/2010/main" val="13193714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5241" y="244448"/>
            <a:ext cx="8148119" cy="988746"/>
          </a:xfrm>
        </p:spPr>
        <p:txBody>
          <a:bodyPr>
            <a:normAutofit/>
          </a:bodyPr>
          <a:lstStyle/>
          <a:p>
            <a:r>
              <a:rPr lang="en-US" dirty="0"/>
              <a:t>Extended </a:t>
            </a:r>
            <a:r>
              <a:rPr lang="en-US" dirty="0" err="1"/>
              <a:t>PCIe</a:t>
            </a:r>
            <a:r>
              <a:rPr lang="en-US" dirty="0"/>
              <a:t> Configuration</a:t>
            </a:r>
          </a:p>
        </p:txBody>
      </p:sp>
      <p:sp>
        <p:nvSpPr>
          <p:cNvPr id="8" name="Content Placeholder 7"/>
          <p:cNvSpPr>
            <a:spLocks noGrp="1"/>
          </p:cNvSpPr>
          <p:nvPr>
            <p:ph idx="1"/>
          </p:nvPr>
        </p:nvSpPr>
        <p:spPr>
          <a:xfrm>
            <a:off x="485241" y="1413164"/>
            <a:ext cx="8148119" cy="5140036"/>
          </a:xfrm>
        </p:spPr>
        <p:txBody>
          <a:bodyPr>
            <a:normAutofit fontScale="85000" lnSpcReduction="10000"/>
          </a:bodyPr>
          <a:lstStyle/>
          <a:p>
            <a:pPr marL="342900" indent="-342900">
              <a:buFont typeface="Arial" panose="020B0604020202020204" pitchFamily="34" charset="0"/>
              <a:buChar char="•"/>
            </a:pPr>
            <a:r>
              <a:rPr lang="en-US" sz="2400" dirty="0"/>
              <a:t>Enhanced Configuration Access Mechanism (ECAM) allows accessing </a:t>
            </a:r>
            <a:r>
              <a:rPr lang="en-US" sz="2400" dirty="0" err="1"/>
              <a:t>PCIe</a:t>
            </a:r>
            <a:r>
              <a:rPr lang="en-US" sz="2400" dirty="0"/>
              <a:t> extended configuration space (4kB) beyond PCI configuration space (256 bytes)</a:t>
            </a:r>
          </a:p>
          <a:p>
            <a:pPr marL="342900" indent="-342900">
              <a:buFont typeface="Arial" panose="020B0604020202020204" pitchFamily="34" charset="0"/>
              <a:buChar char="•"/>
            </a:pPr>
            <a:r>
              <a:rPr lang="en-US" sz="2400" dirty="0"/>
              <a:t>To access entire </a:t>
            </a:r>
            <a:r>
              <a:rPr lang="en-US" sz="2400" dirty="0" err="1"/>
              <a:t>PCIe</a:t>
            </a:r>
            <a:r>
              <a:rPr lang="en-US" sz="2400" dirty="0"/>
              <a:t> extended configuration space CPU reserves memory-mapped range in physical addressable memory (MMCFG)</a:t>
            </a:r>
          </a:p>
          <a:p>
            <a:pPr marL="914400" lvl="2" indent="-342900">
              <a:buFont typeface="Arial" panose="020B0604020202020204" pitchFamily="34" charset="0"/>
              <a:buChar char="•"/>
            </a:pPr>
            <a:r>
              <a:rPr lang="en-US" sz="2400" dirty="0"/>
              <a:t>Range is re-locatable (e.g. PCIEXBAR register in B.D:F 0.0:0 on Core/Xeon, ECBASE </a:t>
            </a:r>
            <a:r>
              <a:rPr lang="en-US" sz="2400" dirty="0" err="1"/>
              <a:t>msgbus</a:t>
            </a:r>
            <a:r>
              <a:rPr lang="en-US" sz="2400" dirty="0"/>
              <a:t> register on Atom, MSR on AMD APUs…)</a:t>
            </a:r>
          </a:p>
          <a:p>
            <a:pPr marL="342900" indent="-342900">
              <a:buFont typeface="Arial" panose="020B0604020202020204" pitchFamily="34" charset="0"/>
              <a:buChar char="•"/>
            </a:pPr>
            <a:r>
              <a:rPr lang="en-US" sz="2400" dirty="0"/>
              <a:t>All access to MMCFG range is mapped to PCI configuration cycles</a:t>
            </a:r>
          </a:p>
          <a:p>
            <a:pPr marL="342900" indent="-342900">
              <a:buFont typeface="Arial" panose="020B0604020202020204" pitchFamily="34" charset="0"/>
              <a:buChar char="•"/>
            </a:pPr>
            <a:r>
              <a:rPr lang="en-US" sz="2400" dirty="0"/>
              <a:t>MMCFG is split into consecutive 4kB large chunks, each is extended CFG header per bus/device/function</a:t>
            </a:r>
          </a:p>
          <a:p>
            <a:pPr marL="342900" indent="-342900">
              <a:buFont typeface="Arial" panose="020B0604020202020204" pitchFamily="34" charset="0"/>
              <a:buChar char="•"/>
            </a:pPr>
            <a:r>
              <a:rPr lang="en-US" sz="2400" dirty="0"/>
              <a:t>Access is done at memory offset within MMCFG range</a:t>
            </a:r>
          </a:p>
          <a:p>
            <a:pPr algn="ctr"/>
            <a:r>
              <a:rPr lang="en-US" dirty="0">
                <a:latin typeface="Courier New" panose="02070309020205020404" pitchFamily="49" charset="0"/>
                <a:cs typeface="Courier New" panose="02070309020205020404" pitchFamily="49" charset="0"/>
              </a:rPr>
              <a:t>MMCFG offset =</a:t>
            </a:r>
          </a:p>
          <a:p>
            <a:pPr algn="ctr"/>
            <a:r>
              <a:rPr lang="en-US" dirty="0">
                <a:latin typeface="Courier New" panose="02070309020205020404" pitchFamily="49" charset="0"/>
                <a:cs typeface="Courier New" panose="02070309020205020404" pitchFamily="49" charset="0"/>
              </a:rPr>
              <a:t>bus*32*8*1000h + </a:t>
            </a:r>
            <a:r>
              <a:rPr lang="en-US" dirty="0" err="1">
                <a:latin typeface="Courier New" panose="02070309020205020404" pitchFamily="49" charset="0"/>
                <a:cs typeface="Courier New" panose="02070309020205020404" pitchFamily="49" charset="0"/>
              </a:rPr>
              <a:t>dev</a:t>
            </a:r>
            <a:r>
              <a:rPr lang="en-US" dirty="0">
                <a:latin typeface="Courier New" panose="02070309020205020404" pitchFamily="49" charset="0"/>
                <a:cs typeface="Courier New" panose="02070309020205020404" pitchFamily="49" charset="0"/>
              </a:rPr>
              <a:t>*8*1000h + fun*1000h + offset</a:t>
            </a:r>
          </a:p>
        </p:txBody>
      </p:sp>
    </p:spTree>
    <p:extLst>
      <p:ext uri="{BB962C8B-B14F-4D97-AF65-F5344CB8AC3E}">
        <p14:creationId xmlns:p14="http://schemas.microsoft.com/office/powerpoint/2010/main" val="62000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20"/>
            <a:ext cx="8229600" cy="988746"/>
          </a:xfrm>
        </p:spPr>
        <p:txBody>
          <a:bodyPr>
            <a:normAutofit fontScale="90000"/>
          </a:bodyPr>
          <a:lstStyle/>
          <a:p>
            <a:r>
              <a:rPr lang="en-US" dirty="0"/>
              <a:t>Making System Unbootable (Bricking)</a:t>
            </a:r>
          </a:p>
        </p:txBody>
      </p:sp>
      <p:sp>
        <p:nvSpPr>
          <p:cNvPr id="4" name="Content Placeholder 3"/>
          <p:cNvSpPr>
            <a:spLocks noGrp="1"/>
          </p:cNvSpPr>
          <p:nvPr>
            <p:ph sz="half" idx="2"/>
          </p:nvPr>
        </p:nvSpPr>
        <p:spPr>
          <a:xfrm>
            <a:off x="457200" y="1689996"/>
            <a:ext cx="8229599" cy="4525963"/>
          </a:xfrm>
        </p:spPr>
        <p:txBody>
          <a:bodyPr>
            <a:normAutofit/>
          </a:bodyPr>
          <a:lstStyle/>
          <a:p>
            <a:pPr marL="342900" indent="-342900">
              <a:buFont typeface="Wingdings" panose="05000000000000000000" pitchFamily="2" charset="2"/>
              <a:buChar char="Ø"/>
            </a:pPr>
            <a:r>
              <a:rPr lang="en-US" sz="2800" dirty="0"/>
              <a:t>Corrupt firmware or</a:t>
            </a:r>
          </a:p>
          <a:p>
            <a:pPr marL="342900" indent="-342900">
              <a:buFont typeface="Wingdings" panose="05000000000000000000" pitchFamily="2" charset="2"/>
              <a:buChar char="Ø"/>
            </a:pPr>
            <a:r>
              <a:rPr lang="en-US" sz="2800" dirty="0"/>
              <a:t>Corrupt critical configuration</a:t>
            </a:r>
          </a:p>
          <a:p>
            <a:pPr marL="342900" indent="-342900">
              <a:buFont typeface="Wingdings" panose="05000000000000000000" pitchFamily="2" charset="2"/>
              <a:buChar char="Ø"/>
            </a:pPr>
            <a:r>
              <a:rPr lang="en-US" sz="2800" dirty="0"/>
              <a:t>Stored in flash “ROM” memory</a:t>
            </a:r>
          </a:p>
          <a:p>
            <a:pPr marL="342900" indent="-342900">
              <a:buFont typeface="Wingdings" panose="05000000000000000000" pitchFamily="2" charset="2"/>
              <a:buChar char="Ø"/>
            </a:pPr>
            <a:r>
              <a:rPr lang="en-US" sz="2800" dirty="0"/>
              <a:t>Of a device which is critical for system to boot or operate</a:t>
            </a:r>
          </a:p>
          <a:p>
            <a:endParaRPr lang="en-US" sz="2800" dirty="0"/>
          </a:p>
        </p:txBody>
      </p:sp>
      <p:sp>
        <p:nvSpPr>
          <p:cNvPr id="5" name="Slide Number Placeholder 4"/>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16</a:t>
            </a:fld>
            <a:endParaRPr lang="en-US" dirty="0"/>
          </a:p>
        </p:txBody>
      </p:sp>
    </p:spTree>
    <p:extLst>
      <p:ext uri="{BB962C8B-B14F-4D97-AF65-F5344CB8AC3E}">
        <p14:creationId xmlns:p14="http://schemas.microsoft.com/office/powerpoint/2010/main" val="22164521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5241" y="244448"/>
            <a:ext cx="8148119" cy="988746"/>
          </a:xfrm>
        </p:spPr>
        <p:txBody>
          <a:bodyPr>
            <a:normAutofit/>
          </a:bodyPr>
          <a:lstStyle/>
          <a:p>
            <a:r>
              <a:rPr lang="en-US" dirty="0"/>
              <a:t>ECAM (MMCFG) Address Mapping</a:t>
            </a:r>
          </a:p>
        </p:txBody>
      </p:sp>
      <p:graphicFrame>
        <p:nvGraphicFramePr>
          <p:cNvPr id="5" name="Table 4"/>
          <p:cNvGraphicFramePr>
            <a:graphicFrameLocks noGrp="1"/>
          </p:cNvGraphicFramePr>
          <p:nvPr>
            <p:extLst>
              <p:ext uri="{D42A27DB-BD31-4B8C-83A1-F6EECF244321}">
                <p14:modId xmlns:p14="http://schemas.microsoft.com/office/powerpoint/2010/main" val="3702869588"/>
              </p:ext>
            </p:extLst>
          </p:nvPr>
        </p:nvGraphicFramePr>
        <p:xfrm>
          <a:off x="174336" y="2438400"/>
          <a:ext cx="8769927" cy="2209800"/>
        </p:xfrm>
        <a:graphic>
          <a:graphicData uri="http://schemas.openxmlformats.org/drawingml/2006/table">
            <a:tbl>
              <a:tblPr firstRow="1" bandRow="1">
                <a:tableStyleId>{5C22544A-7EE6-4342-B048-85BDC9FD1C3A}</a:tableStyleId>
              </a:tblPr>
              <a:tblGrid>
                <a:gridCol w="2424545">
                  <a:extLst>
                    <a:ext uri="{9D8B030D-6E8A-4147-A177-3AD203B41FA5}">
                      <a16:colId xmlns:a16="http://schemas.microsoft.com/office/drawing/2014/main" xmlns="" val="20000"/>
                    </a:ext>
                  </a:extLst>
                </a:gridCol>
                <a:gridCol w="6345382">
                  <a:extLst>
                    <a:ext uri="{9D8B030D-6E8A-4147-A177-3AD203B41FA5}">
                      <a16:colId xmlns:a16="http://schemas.microsoft.com/office/drawing/2014/main" xmlns="" val="20001"/>
                    </a:ext>
                  </a:extLst>
                </a:gridCol>
              </a:tblGrid>
              <a:tr h="182880">
                <a:tc>
                  <a:txBody>
                    <a:bodyPr/>
                    <a:lstStyle/>
                    <a:p>
                      <a:r>
                        <a:rPr lang="en-US" sz="1600" dirty="0"/>
                        <a:t>Memory</a:t>
                      </a:r>
                      <a:r>
                        <a:rPr lang="en-US" sz="1600" baseline="0" dirty="0"/>
                        <a:t> Address</a:t>
                      </a:r>
                      <a:r>
                        <a:rPr lang="en-US" sz="1600" dirty="0"/>
                        <a:t> </a:t>
                      </a:r>
                    </a:p>
                  </a:txBody>
                  <a:tcPr/>
                </a:tc>
                <a:tc>
                  <a:txBody>
                    <a:bodyPr/>
                    <a:lstStyle/>
                    <a:p>
                      <a:r>
                        <a:rPr lang="en-US" sz="1600" dirty="0"/>
                        <a:t>PCI</a:t>
                      </a:r>
                      <a:r>
                        <a:rPr lang="en-US" sz="1600" baseline="0" dirty="0"/>
                        <a:t> Express Configuration Space </a:t>
                      </a:r>
                      <a:endParaRPr lang="en-US" sz="1600" dirty="0"/>
                    </a:p>
                  </a:txBody>
                  <a:tcPr/>
                </a:tc>
                <a:extLst>
                  <a:ext uri="{0D108BD9-81ED-4DB2-BD59-A6C34878D82A}">
                    <a16:rowId xmlns:a16="http://schemas.microsoft.com/office/drawing/2014/main" xmlns="" val="10000"/>
                  </a:ext>
                </a:extLst>
              </a:tr>
              <a:tr h="2604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A[(20+n-1):20]</a:t>
                      </a:r>
                    </a:p>
                  </a:txBody>
                  <a:tcPr/>
                </a:tc>
                <a:tc>
                  <a:txBody>
                    <a:bodyPr/>
                    <a:lstStyle/>
                    <a:p>
                      <a:r>
                        <a:rPr lang="en-US" sz="1400" dirty="0"/>
                        <a:t>Bus Numbers 1 ≤ n ≤ 8</a:t>
                      </a:r>
                    </a:p>
                  </a:txBody>
                  <a:tcPr/>
                </a:tc>
                <a:extLst>
                  <a:ext uri="{0D108BD9-81ED-4DB2-BD59-A6C34878D82A}">
                    <a16:rowId xmlns:a16="http://schemas.microsoft.com/office/drawing/2014/main" xmlns="" val="10001"/>
                  </a:ext>
                </a:extLst>
              </a:tr>
              <a:tr h="296883">
                <a:tc>
                  <a:txBody>
                    <a:bodyPr/>
                    <a:lstStyle/>
                    <a:p>
                      <a:r>
                        <a:rPr lang="en-US" sz="1400" dirty="0">
                          <a:latin typeface="Courier New" panose="02070309020205020404" pitchFamily="49" charset="0"/>
                          <a:cs typeface="Courier New" panose="02070309020205020404" pitchFamily="49" charset="0"/>
                        </a:rPr>
                        <a:t>A[19:15]</a:t>
                      </a:r>
                    </a:p>
                  </a:txBody>
                  <a:tcPr/>
                </a:tc>
                <a:tc>
                  <a:txBody>
                    <a:bodyPr/>
                    <a:lstStyle/>
                    <a:p>
                      <a:r>
                        <a:rPr lang="en-US" sz="1400" dirty="0"/>
                        <a:t>Device Number</a:t>
                      </a:r>
                    </a:p>
                  </a:txBody>
                  <a:tcPr/>
                </a:tc>
                <a:extLst>
                  <a:ext uri="{0D108BD9-81ED-4DB2-BD59-A6C34878D82A}">
                    <a16:rowId xmlns:a16="http://schemas.microsoft.com/office/drawing/2014/main" xmlns="" val="10002"/>
                  </a:ext>
                </a:extLst>
              </a:tr>
              <a:tr h="350520">
                <a:tc>
                  <a:txBody>
                    <a:bodyPr/>
                    <a:lstStyle/>
                    <a:p>
                      <a:r>
                        <a:rPr lang="en-US" sz="1400" dirty="0">
                          <a:latin typeface="Courier New" panose="02070309020205020404" pitchFamily="49" charset="0"/>
                          <a:cs typeface="Courier New" panose="02070309020205020404" pitchFamily="49" charset="0"/>
                        </a:rPr>
                        <a:t>A[14:12]</a:t>
                      </a:r>
                    </a:p>
                  </a:txBody>
                  <a:tcPr/>
                </a:tc>
                <a:tc>
                  <a:txBody>
                    <a:bodyPr/>
                    <a:lstStyle/>
                    <a:p>
                      <a:r>
                        <a:rPr lang="en-US" sz="1400" dirty="0"/>
                        <a:t>Function Number</a:t>
                      </a:r>
                    </a:p>
                  </a:txBody>
                  <a:tcPr/>
                </a:tc>
                <a:extLst>
                  <a:ext uri="{0D108BD9-81ED-4DB2-BD59-A6C34878D82A}">
                    <a16:rowId xmlns:a16="http://schemas.microsoft.com/office/drawing/2014/main" xmlns="" val="10003"/>
                  </a:ext>
                </a:extLst>
              </a:tr>
              <a:tr h="264424">
                <a:tc>
                  <a:txBody>
                    <a:bodyPr/>
                    <a:lstStyle/>
                    <a:p>
                      <a:r>
                        <a:rPr lang="en-US" sz="1400" dirty="0">
                          <a:latin typeface="Courier New" panose="02070309020205020404" pitchFamily="49" charset="0"/>
                          <a:cs typeface="Courier New" panose="02070309020205020404" pitchFamily="49" charset="0"/>
                        </a:rPr>
                        <a:t>A[11:8]</a:t>
                      </a:r>
                    </a:p>
                  </a:txBody>
                  <a:tcPr/>
                </a:tc>
                <a:tc>
                  <a:txBody>
                    <a:bodyPr/>
                    <a:lstStyle/>
                    <a:p>
                      <a:r>
                        <a:rPr lang="en-US" sz="1200" dirty="0"/>
                        <a:t>Extended</a:t>
                      </a:r>
                      <a:r>
                        <a:rPr lang="en-US" sz="1200" baseline="0" dirty="0"/>
                        <a:t> Register Number</a:t>
                      </a:r>
                      <a:endParaRPr lang="en-US" sz="1200" dirty="0"/>
                    </a:p>
                  </a:txBody>
                  <a:tcPr/>
                </a:tc>
                <a:extLst>
                  <a:ext uri="{0D108BD9-81ED-4DB2-BD59-A6C34878D82A}">
                    <a16:rowId xmlns:a16="http://schemas.microsoft.com/office/drawing/2014/main" xmlns="" val="10004"/>
                  </a:ext>
                </a:extLst>
              </a:tr>
              <a:tr h="285799">
                <a:tc>
                  <a:txBody>
                    <a:bodyPr/>
                    <a:lstStyle/>
                    <a:p>
                      <a:r>
                        <a:rPr lang="en-US" sz="1400" dirty="0">
                          <a:latin typeface="Courier New" panose="02070309020205020404" pitchFamily="49" charset="0"/>
                          <a:cs typeface="Courier New" panose="02070309020205020404" pitchFamily="49" charset="0"/>
                        </a:rPr>
                        <a:t>A[7:2] </a:t>
                      </a:r>
                    </a:p>
                  </a:txBody>
                  <a:tcPr/>
                </a:tc>
                <a:tc>
                  <a:txBody>
                    <a:bodyPr/>
                    <a:lstStyle/>
                    <a:p>
                      <a:r>
                        <a:rPr lang="en-US" sz="1200" dirty="0"/>
                        <a:t>Register Number</a:t>
                      </a:r>
                    </a:p>
                  </a:txBody>
                  <a:tcPr/>
                </a:tc>
                <a:extLst>
                  <a:ext uri="{0D108BD9-81ED-4DB2-BD59-A6C34878D82A}">
                    <a16:rowId xmlns:a16="http://schemas.microsoft.com/office/drawing/2014/main" xmlns="" val="10005"/>
                  </a:ext>
                </a:extLst>
              </a:tr>
              <a:tr h="247402">
                <a:tc>
                  <a:txBody>
                    <a:bodyPr/>
                    <a:lstStyle/>
                    <a:p>
                      <a:r>
                        <a:rPr lang="en-US" sz="1400" dirty="0">
                          <a:latin typeface="Courier New" panose="02070309020205020404" pitchFamily="49" charset="0"/>
                          <a:cs typeface="Courier New" panose="02070309020205020404" pitchFamily="49" charset="0"/>
                        </a:rPr>
                        <a:t>A[1:0]</a:t>
                      </a:r>
                    </a:p>
                  </a:txBody>
                  <a:tcPr/>
                </a:tc>
                <a:tc>
                  <a:txBody>
                    <a:bodyPr/>
                    <a:lstStyle/>
                    <a:p>
                      <a:r>
                        <a:rPr lang="en-US" sz="1400" dirty="0"/>
                        <a:t>Along with size of the access, used to</a:t>
                      </a:r>
                      <a:r>
                        <a:rPr lang="en-US" sz="1400" baseline="0" dirty="0"/>
                        <a:t> generate Byte Enable</a:t>
                      </a:r>
                      <a:endParaRPr lang="en-US" sz="1400"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2188830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5241" y="244448"/>
            <a:ext cx="8148119" cy="988746"/>
          </a:xfrm>
        </p:spPr>
        <p:txBody>
          <a:bodyPr>
            <a:normAutofit/>
          </a:bodyPr>
          <a:lstStyle/>
          <a:p>
            <a:r>
              <a:rPr lang="en-US" dirty="0"/>
              <a:t>Memory Mapped </a:t>
            </a:r>
            <a:r>
              <a:rPr lang="en-US" dirty="0" err="1"/>
              <a:t>PCIe</a:t>
            </a:r>
            <a:r>
              <a:rPr lang="en-US" dirty="0"/>
              <a:t> Configuration</a:t>
            </a:r>
          </a:p>
        </p:txBody>
      </p:sp>
      <p:sp>
        <p:nvSpPr>
          <p:cNvPr id="8" name="Content Placeholder 7"/>
          <p:cNvSpPr>
            <a:spLocks noGrp="1"/>
          </p:cNvSpPr>
          <p:nvPr>
            <p:ph idx="1"/>
          </p:nvPr>
        </p:nvSpPr>
        <p:spPr>
          <a:xfrm>
            <a:off x="221673" y="1233194"/>
            <a:ext cx="8922327" cy="5292297"/>
          </a:xfrm>
        </p:spPr>
        <p:txBody>
          <a:bodyPr>
            <a:normAutofit fontScale="62500" lnSpcReduction="20000"/>
          </a:bodyPr>
          <a:lstStyle/>
          <a:p>
            <a:r>
              <a:rPr lang="en-US" sz="2600" b="1" dirty="0">
                <a:latin typeface="Courier New" panose="02070309020205020404" pitchFamily="49" charset="0"/>
                <a:cs typeface="Courier New" panose="02070309020205020404" pitchFamily="49" charset="0"/>
              </a:rPr>
              <a:t>chipsec_util.py </a:t>
            </a:r>
            <a:r>
              <a:rPr lang="en-US" sz="2600" b="1" dirty="0" err="1">
                <a:latin typeface="Courier New" panose="02070309020205020404" pitchFamily="49" charset="0"/>
                <a:cs typeface="Courier New" panose="02070309020205020404" pitchFamily="49" charset="0"/>
              </a:rPr>
              <a:t>mmio</a:t>
            </a:r>
            <a:r>
              <a:rPr lang="en-US" sz="2600" b="1"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with ‘MMCFG’ BAR</a:t>
            </a:r>
          </a:p>
          <a:p>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mmio</a:t>
            </a:r>
            <a:r>
              <a:rPr lang="en-US" sz="2400" dirty="0">
                <a:latin typeface="Courier New" panose="02070309020205020404" pitchFamily="49" charset="0"/>
                <a:cs typeface="Courier New" panose="02070309020205020404" pitchFamily="49" charset="0"/>
              </a:rPr>
              <a:t> list</a:t>
            </a:r>
          </a:p>
          <a:p>
            <a:pPr>
              <a:spcBef>
                <a:spcPts val="0"/>
              </a:spcBef>
            </a:pPr>
            <a:r>
              <a:rPr lang="en-US" sz="2000" dirty="0">
                <a:latin typeface="Courier New" panose="02070309020205020404" pitchFamily="49" charset="0"/>
                <a:cs typeface="Courier New" panose="02070309020205020404" pitchFamily="49" charset="0"/>
              </a:rPr>
              <a:t>-------------------------------------------------------------------------------</a:t>
            </a:r>
          </a:p>
          <a:p>
            <a:pPr>
              <a:spcBef>
                <a:spcPts val="0"/>
              </a:spcBef>
            </a:pPr>
            <a:r>
              <a:rPr lang="en-US" sz="2000" dirty="0">
                <a:latin typeface="Courier New" panose="02070309020205020404" pitchFamily="49" charset="0"/>
                <a:cs typeface="Courier New" panose="02070309020205020404" pitchFamily="49" charset="0"/>
              </a:rPr>
              <a:t> MMIO Range   | BAR          | Base             | Size     | </a:t>
            </a:r>
            <a:r>
              <a:rPr lang="en-US" sz="2000" dirty="0" err="1">
                <a:latin typeface="Courier New" panose="02070309020205020404" pitchFamily="49" charset="0"/>
                <a:cs typeface="Courier New" panose="02070309020205020404" pitchFamily="49" charset="0"/>
              </a:rPr>
              <a:t>En</a:t>
            </a:r>
            <a:r>
              <a:rPr lang="en-US" sz="2000" dirty="0">
                <a:latin typeface="Courier New" panose="02070309020205020404" pitchFamily="49" charset="0"/>
                <a:cs typeface="Courier New" panose="02070309020205020404" pitchFamily="49" charset="0"/>
              </a:rPr>
              <a:t>? | Description</a:t>
            </a:r>
          </a:p>
          <a:p>
            <a:pPr>
              <a:spcBef>
                <a:spcPts val="0"/>
              </a:spcBef>
            </a:pPr>
            <a:r>
              <a:rPr lang="en-US" sz="2000" dirty="0">
                <a:latin typeface="Courier New" panose="02070309020205020404" pitchFamily="49" charset="0"/>
                <a:cs typeface="Courier New" panose="02070309020205020404" pitchFamily="49" charset="0"/>
              </a:rPr>
              <a:t>-------------------------------------------------------------------------------</a:t>
            </a:r>
          </a:p>
          <a:p>
            <a:pPr>
              <a:spcBef>
                <a:spcPts val="0"/>
              </a:spcBef>
            </a:pPr>
            <a:r>
              <a:rPr lang="en-US" sz="2000" dirty="0">
                <a:latin typeface="Courier New" panose="02070309020205020404" pitchFamily="49" charset="0"/>
                <a:cs typeface="Courier New" panose="02070309020205020404" pitchFamily="49" charset="0"/>
              </a:rPr>
              <a:t>...</a:t>
            </a:r>
          </a:p>
          <a:p>
            <a:pPr>
              <a:spcBef>
                <a:spcPts val="0"/>
              </a:spcBef>
            </a:pPr>
            <a:r>
              <a:rPr lang="en-US" sz="2000" dirty="0">
                <a:latin typeface="Courier New" panose="02070309020205020404" pitchFamily="49" charset="0"/>
                <a:cs typeface="Courier New" panose="02070309020205020404" pitchFamily="49" charset="0"/>
              </a:rPr>
              <a:t>MMCFG        | 00:00.0 + 60 | 00000000F8000000 | 00001000 | 1   | PCI Express Range</a:t>
            </a:r>
          </a:p>
          <a:p>
            <a:pPr>
              <a:spcBef>
                <a:spcPts val="0"/>
              </a:spcBef>
            </a:pPr>
            <a:r>
              <a:rPr lang="en-US" sz="2000" dirty="0">
                <a:latin typeface="Courier New" panose="02070309020205020404" pitchFamily="49" charset="0"/>
                <a:cs typeface="Courier New" panose="02070309020205020404" pitchFamily="49" charset="0"/>
              </a:rPr>
              <a:t>...</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mmio</a:t>
            </a:r>
            <a:r>
              <a:rPr lang="en-US" sz="2400" dirty="0">
                <a:latin typeface="Courier New" panose="02070309020205020404" pitchFamily="49" charset="0"/>
                <a:cs typeface="Courier New" panose="02070309020205020404" pitchFamily="49" charset="0"/>
              </a:rPr>
              <a:t> read MMCFG 0x0 0x4</a:t>
            </a:r>
            <a:endParaRPr lang="en-US" sz="2400" dirty="0"/>
          </a:p>
          <a:p>
            <a:pPr>
              <a:spcBef>
                <a:spcPts val="0"/>
              </a:spcBef>
            </a:pPr>
            <a:r>
              <a:rPr lang="en-US" sz="2400" dirty="0">
                <a:latin typeface="Courier New" panose="02070309020205020404" pitchFamily="49" charset="0"/>
                <a:cs typeface="Courier New" panose="02070309020205020404" pitchFamily="49" charset="0"/>
              </a:rPr>
              <a:t>[CHIPSEC] Read MMCFG + 0x0: 0x0A048086</a:t>
            </a:r>
          </a:p>
          <a:p>
            <a:endParaRPr lang="en-US" sz="2400" dirty="0">
              <a:latin typeface="Courier New" panose="02070309020205020404" pitchFamily="49" charset="0"/>
              <a:cs typeface="Courier New" panose="02070309020205020404" pitchFamily="49" charset="0"/>
            </a:endParaRPr>
          </a:p>
          <a:p>
            <a:r>
              <a:rPr lang="en-US" sz="2600" b="1" dirty="0">
                <a:latin typeface="Courier New" panose="02070309020205020404" pitchFamily="49" charset="0"/>
                <a:cs typeface="Courier New" panose="02070309020205020404" pitchFamily="49" charset="0"/>
              </a:rPr>
              <a:t># chipsec_util.py </a:t>
            </a:r>
            <a:r>
              <a:rPr lang="en-US" sz="2600" b="1" dirty="0" err="1">
                <a:latin typeface="Courier New" panose="02070309020205020404" pitchFamily="49" charset="0"/>
                <a:cs typeface="Courier New" panose="02070309020205020404" pitchFamily="49" charset="0"/>
              </a:rPr>
              <a:t>mmcfg</a:t>
            </a:r>
            <a:r>
              <a:rPr lang="en-US" sz="2600" b="1" dirty="0">
                <a:latin typeface="Courier New" panose="02070309020205020404" pitchFamily="49" charset="0"/>
                <a:cs typeface="Courier New" panose="02070309020205020404" pitchFamily="49" charset="0"/>
              </a:rPr>
              <a:t> &lt;b&gt; &lt;d&gt; &lt;f&gt; &lt;off&gt; &lt;width&gt; [value]</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mmcfg</a:t>
            </a: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[CHIPSEC] Memory Mapped </a:t>
            </a:r>
            <a:r>
              <a:rPr lang="en-US" sz="2400" dirty="0" err="1">
                <a:latin typeface="Courier New" panose="02070309020205020404" pitchFamily="49" charset="0"/>
                <a:cs typeface="Courier New" panose="02070309020205020404" pitchFamily="49" charset="0"/>
              </a:rPr>
              <a:t>Config</a:t>
            </a:r>
            <a:r>
              <a:rPr lang="en-US" sz="2400" dirty="0">
                <a:latin typeface="Courier New" panose="02070309020205020404" pitchFamily="49" charset="0"/>
                <a:cs typeface="Courier New" panose="02070309020205020404" pitchFamily="49" charset="0"/>
              </a:rPr>
              <a:t> Base: 0x00000000F8000000</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mmcfg</a:t>
            </a:r>
            <a:r>
              <a:rPr lang="en-US" sz="2400" dirty="0">
                <a:latin typeface="Courier New" panose="02070309020205020404" pitchFamily="49" charset="0"/>
                <a:cs typeface="Courier New" panose="02070309020205020404" pitchFamily="49" charset="0"/>
              </a:rPr>
              <a:t> 0 0 0 0x0 </a:t>
            </a:r>
            <a:r>
              <a:rPr lang="en-US" sz="2400" dirty="0" err="1">
                <a:latin typeface="Courier New" panose="02070309020205020404" pitchFamily="49" charset="0"/>
                <a:cs typeface="Courier New" panose="02070309020205020404" pitchFamily="49" charset="0"/>
              </a:rPr>
              <a:t>dword</a:t>
            </a: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[CHIPSEC] reading MMCFG register (00:00.0 + 0x00): 0xA048086</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mmcfg</a:t>
            </a:r>
            <a:r>
              <a:rPr lang="en-US" sz="2400" dirty="0">
                <a:latin typeface="Courier New" panose="02070309020205020404" pitchFamily="49" charset="0"/>
                <a:cs typeface="Courier New" panose="02070309020205020404" pitchFamily="49" charset="0"/>
              </a:rPr>
              <a:t> 0 0 0 0xF80DC byte</a:t>
            </a:r>
          </a:p>
          <a:p>
            <a:pPr>
              <a:spcBef>
                <a:spcPts val="0"/>
              </a:spcBef>
            </a:pPr>
            <a:r>
              <a:rPr lang="en-US" sz="2400" dirty="0">
                <a:latin typeface="Courier New" panose="02070309020205020404" pitchFamily="49" charset="0"/>
                <a:cs typeface="Courier New" panose="02070309020205020404" pitchFamily="49" charset="0"/>
              </a:rPr>
              <a:t>[CHIPSEC] reading MMCFG register (00:00.0 + 0xF80DC): 0x2A</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mj-lt"/>
                <a:cs typeface="Courier New" panose="02070309020205020404" pitchFamily="49" charset="0"/>
              </a:rPr>
              <a:t>It doesn’t work at </a:t>
            </a:r>
            <a:r>
              <a:rPr lang="en-US" sz="2400" dirty="0" err="1">
                <a:latin typeface="+mj-lt"/>
                <a:cs typeface="Courier New" panose="02070309020205020404" pitchFamily="49" charset="0"/>
              </a:rPr>
              <a:t>MinnowBoard</a:t>
            </a:r>
            <a:r>
              <a:rPr lang="en-US" sz="2400" dirty="0">
                <a:latin typeface="+mj-lt"/>
                <a:cs typeface="Courier New" panose="02070309020205020404" pitchFamily="49" charset="0"/>
              </a:rPr>
              <a:t>, because Bay Trail has different interface for </a:t>
            </a:r>
            <a:r>
              <a:rPr lang="en-US" sz="2400" dirty="0">
                <a:latin typeface="Courier New" panose="02070309020205020404" pitchFamily="49" charset="0"/>
                <a:cs typeface="Courier New" panose="02070309020205020404" pitchFamily="49" charset="0"/>
              </a:rPr>
              <a:t>MMCFG (</a:t>
            </a:r>
            <a:r>
              <a:rPr lang="en-US" sz="2400" dirty="0">
                <a:latin typeface="+mj-lt"/>
                <a:cs typeface="Courier New" panose="02070309020205020404" pitchFamily="49" charset="0"/>
              </a:rPr>
              <a:t>use address</a:t>
            </a:r>
            <a:r>
              <a:rPr lang="en-US" sz="2400" dirty="0">
                <a:latin typeface="Courier New" panose="02070309020205020404" pitchFamily="49" charset="0"/>
                <a:cs typeface="Courier New" panose="02070309020205020404" pitchFamily="49" charset="0"/>
              </a:rPr>
              <a:t> </a:t>
            </a:r>
            <a:r>
              <a:rPr lang="en-US" sz="2400">
                <a:latin typeface="Courier New" panose="02070309020205020404" pitchFamily="49" charset="0"/>
                <a:cs typeface="Courier New" panose="02070309020205020404" pitchFamily="49" charset="0"/>
              </a:rPr>
              <a:t>0xE0000000 </a:t>
            </a:r>
            <a:r>
              <a:rPr lang="en-US" sz="2400">
                <a:latin typeface="+mj-lt"/>
                <a:cs typeface="Courier New" panose="02070309020205020404" pitchFamily="49" charset="0"/>
              </a:rPr>
              <a:t>as </a:t>
            </a:r>
            <a:r>
              <a:rPr lang="en-US" sz="2400">
                <a:latin typeface="Courier New" panose="02070309020205020404" pitchFamily="49" charset="0"/>
                <a:cs typeface="Courier New" panose="02070309020205020404" pitchFamily="49" charset="0"/>
              </a:rPr>
              <a:t>MMCFG</a:t>
            </a:r>
            <a:r>
              <a:rPr lang="en-US" sz="2400" dirty="0">
                <a:latin typeface="Courier New" panose="02070309020205020404" pitchFamily="49" charset="0"/>
                <a:cs typeface="Courier New" panose="02070309020205020404" pitchFamily="49" charset="0"/>
              </a:rPr>
              <a:t>)</a:t>
            </a:r>
          </a:p>
          <a:p>
            <a:pPr>
              <a:spcBef>
                <a:spcPts val="0"/>
              </a:spcBef>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60335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Memory Mapped I/O Registers</a:t>
            </a:r>
          </a:p>
        </p:txBody>
      </p:sp>
      <p:sp>
        <p:nvSpPr>
          <p:cNvPr id="8" name="Content Placeholder 7"/>
          <p:cNvSpPr>
            <a:spLocks noGrp="1"/>
          </p:cNvSpPr>
          <p:nvPr>
            <p:ph idx="1"/>
          </p:nvPr>
        </p:nvSpPr>
        <p:spPr>
          <a:xfrm>
            <a:off x="457200" y="1233194"/>
            <a:ext cx="8229600" cy="5347715"/>
          </a:xfrm>
        </p:spPr>
        <p:txBody>
          <a:bodyPr>
            <a:normAutofit fontScale="55000" lnSpcReduction="20000"/>
          </a:bodyPr>
          <a:lstStyle/>
          <a:p>
            <a:pPr marL="342900" indent="-342900">
              <a:buFont typeface="Arial" panose="020B0604020202020204" pitchFamily="34" charset="0"/>
              <a:buChar char="•"/>
            </a:pPr>
            <a:r>
              <a:rPr lang="en-US" sz="3300" dirty="0"/>
              <a:t>Devices may have more registers than I/O and </a:t>
            </a:r>
            <a:r>
              <a:rPr lang="en-US" sz="3300" dirty="0" err="1"/>
              <a:t>PCIe</a:t>
            </a:r>
            <a:r>
              <a:rPr lang="en-US" sz="3300" dirty="0"/>
              <a:t> CFG spaces can fit so BIOS may reserve physical address ranges for devices</a:t>
            </a:r>
          </a:p>
          <a:p>
            <a:pPr marL="342900" indent="-342900">
              <a:buFont typeface="Arial" panose="020B0604020202020204" pitchFamily="34" charset="0"/>
              <a:buChar char="•"/>
            </a:pPr>
            <a:r>
              <a:rPr lang="en-US" sz="3300" dirty="0"/>
              <a:t>Ranges are defined by Base Address Registers (BAR). MMIO registers are offsets off of base of MMIO ranges</a:t>
            </a:r>
          </a:p>
          <a:p>
            <a:pPr marL="342900" indent="-342900">
              <a:buFont typeface="Arial" panose="020B0604020202020204" pitchFamily="34" charset="0"/>
              <a:buChar char="•"/>
            </a:pPr>
            <a:r>
              <a:rPr lang="en-US" sz="3300" dirty="0"/>
              <a:t>Any access to such MMIO range is forwarded to the device which owns this range (local in the CPU or over a system bus to chipset) rather than decoded to DRAM</a:t>
            </a:r>
          </a:p>
          <a:p>
            <a:pPr marL="342900" indent="-342900">
              <a:buFont typeface="Arial" panose="020B0604020202020204" pitchFamily="34" charset="0"/>
              <a:buChar char="•"/>
            </a:pPr>
            <a:r>
              <a:rPr lang="en-US" sz="3300" dirty="0" err="1">
                <a:latin typeface="Courier New" panose="02070309020205020404" pitchFamily="49" charset="0"/>
                <a:cs typeface="Courier New" panose="02070309020205020404" pitchFamily="49" charset="0"/>
              </a:rPr>
              <a:t>mmio</a:t>
            </a:r>
            <a:r>
              <a:rPr lang="en-US" sz="3300" i="1" dirty="0"/>
              <a:t> </a:t>
            </a:r>
            <a:r>
              <a:rPr lang="en-US" sz="3300" dirty="0"/>
              <a:t>command in CHIPSEC can be used to list predefined MMIO BARs, dump entire BAR, and read/write MMIO registers</a:t>
            </a:r>
          </a:p>
          <a:p>
            <a:r>
              <a:rPr lang="en-US" sz="2400" b="1" dirty="0">
                <a:latin typeface="Courier New" panose="02070309020205020404" pitchFamily="49" charset="0"/>
                <a:cs typeface="Courier New" panose="02070309020205020404" pitchFamily="49" charset="0"/>
              </a:rPr>
              <a:t># chipsec_util.py </a:t>
            </a:r>
            <a:r>
              <a:rPr lang="en-US" sz="2400" b="1" dirty="0" err="1">
                <a:latin typeface="Courier New" panose="02070309020205020404" pitchFamily="49" charset="0"/>
                <a:cs typeface="Courier New" panose="02070309020205020404" pitchFamily="49" charset="0"/>
              </a:rPr>
              <a:t>mmio</a:t>
            </a:r>
            <a:r>
              <a:rPr lang="en-US" sz="2400" b="1" dirty="0">
                <a:latin typeface="Courier New" panose="02070309020205020404" pitchFamily="49" charset="0"/>
                <a:cs typeface="Courier New" panose="02070309020205020404" pitchFamily="49" charset="0"/>
              </a:rPr>
              <a:t> list</a:t>
            </a:r>
            <a:endParaRPr lang="en-US" sz="24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 MMIO Range   | BAR          | Base             | Size     | </a:t>
            </a:r>
            <a:r>
              <a:rPr lang="en-US" sz="1800" dirty="0" err="1">
                <a:latin typeface="Courier New" panose="02070309020205020404" pitchFamily="49" charset="0"/>
                <a:cs typeface="Courier New" panose="02070309020205020404" pitchFamily="49" charset="0"/>
              </a:rPr>
              <a:t>En</a:t>
            </a:r>
            <a:r>
              <a:rPr lang="en-US" sz="1800" dirty="0">
                <a:latin typeface="Courier New" panose="02070309020205020404" pitchFamily="49" charset="0"/>
                <a:cs typeface="Courier New" panose="02070309020205020404" pitchFamily="49" charset="0"/>
              </a:rPr>
              <a:t>? | Description</a:t>
            </a:r>
          </a:p>
          <a:p>
            <a:pPr>
              <a:spcBef>
                <a:spcPts val="0"/>
              </a:spcBef>
            </a:pPr>
            <a:r>
              <a:rPr lang="en-US" sz="1800" dirty="0">
                <a:latin typeface="Courier New" panose="02070309020205020404" pitchFamily="49" charset="0"/>
                <a:cs typeface="Courier New" panose="02070309020205020404" pitchFamily="49" charset="0"/>
              </a:rPr>
              <a:t>-------------------------------------------------------------------------------</a:t>
            </a:r>
          </a:p>
          <a:p>
            <a:pPr>
              <a:spcBef>
                <a:spcPts val="0"/>
              </a:spcBef>
            </a:pPr>
            <a:r>
              <a:rPr lang="en-US" sz="1800" dirty="0">
                <a:latin typeface="Courier New" panose="02070309020205020404" pitchFamily="49" charset="0"/>
                <a:cs typeface="Courier New" panose="02070309020205020404" pitchFamily="49" charset="0"/>
              </a:rPr>
              <a:t> GTTMMADR     | 00:02.0 + 10 | 00000000F0000000 | 00001000 | 1   | Graphics Translation Table Range</a:t>
            </a:r>
          </a:p>
          <a:p>
            <a:pPr>
              <a:spcBef>
                <a:spcPts val="0"/>
              </a:spcBef>
            </a:pPr>
            <a:r>
              <a:rPr lang="en-US" sz="1800" dirty="0">
                <a:latin typeface="Courier New" panose="02070309020205020404" pitchFamily="49" charset="0"/>
                <a:cs typeface="Courier New" panose="02070309020205020404" pitchFamily="49" charset="0"/>
              </a:rPr>
              <a:t> SPIBAR       | 00:1F.0 + F0 | 00000000FED1F800 | 00000200 | 1   | SPI Controller Register Range</a:t>
            </a:r>
          </a:p>
          <a:p>
            <a:pPr>
              <a:spcBef>
                <a:spcPts val="0"/>
              </a:spcBef>
            </a:pPr>
            <a:r>
              <a:rPr lang="en-US" sz="1800" dirty="0">
                <a:latin typeface="Courier New" panose="02070309020205020404" pitchFamily="49" charset="0"/>
                <a:cs typeface="Courier New" panose="02070309020205020404" pitchFamily="49" charset="0"/>
              </a:rPr>
              <a:t> HDABAR       | 00:03.0 + 10 | 0000007FFFFFF000 | 00001000 | 1   | HD Audio Controller Register Range</a:t>
            </a:r>
          </a:p>
          <a:p>
            <a:pPr>
              <a:spcBef>
                <a:spcPts val="0"/>
              </a:spcBef>
            </a:pPr>
            <a:r>
              <a:rPr lang="en-US" sz="1800" dirty="0">
                <a:latin typeface="Courier New" panose="02070309020205020404" pitchFamily="49" charset="0"/>
                <a:cs typeface="Courier New" panose="02070309020205020404" pitchFamily="49" charset="0"/>
              </a:rPr>
              <a:t> GMADR        | 00:02.0 + 18 | 00000000E0000000 | 00001000 | 1   | Graphics Memory Range</a:t>
            </a:r>
          </a:p>
          <a:p>
            <a:pPr>
              <a:spcBef>
                <a:spcPts val="0"/>
              </a:spcBef>
            </a:pPr>
            <a:r>
              <a:rPr lang="en-US" sz="1800" dirty="0">
                <a:latin typeface="Courier New" panose="02070309020205020404" pitchFamily="49" charset="0"/>
                <a:cs typeface="Courier New" panose="02070309020205020404" pitchFamily="49" charset="0"/>
              </a:rPr>
              <a:t> DMIBAR       | 00:00.0 + 68 | 00000000FED18000 | 00001000 | 1   | Root Complex Register Range</a:t>
            </a:r>
          </a:p>
          <a:p>
            <a:pPr>
              <a:spcBef>
                <a:spcPts val="0"/>
              </a:spcBef>
            </a:pPr>
            <a:r>
              <a:rPr lang="en-US" sz="1800" dirty="0">
                <a:latin typeface="Courier New" panose="02070309020205020404" pitchFamily="49" charset="0"/>
                <a:cs typeface="Courier New" panose="02070309020205020404" pitchFamily="49" charset="0"/>
              </a:rPr>
              <a:t> MMCFG        | 00:00.0 + 60 | 00000000F8000000 | 00001000 | 1   | PCI Express Register Range</a:t>
            </a:r>
          </a:p>
          <a:p>
            <a:pPr>
              <a:spcBef>
                <a:spcPts val="0"/>
              </a:spcBef>
            </a:pPr>
            <a:r>
              <a:rPr lang="en-US" sz="1800" dirty="0">
                <a:latin typeface="Courier New" panose="02070309020205020404" pitchFamily="49" charset="0"/>
                <a:cs typeface="Courier New" panose="02070309020205020404" pitchFamily="49" charset="0"/>
              </a:rPr>
              <a:t> RCBA         | 00:1F.0 + F0 | 00000000FED1C000 | 00004000 | 1   | PCH Root Complex Register Range</a:t>
            </a:r>
          </a:p>
          <a:p>
            <a:pPr>
              <a:spcBef>
                <a:spcPts val="0"/>
              </a:spcBef>
            </a:pPr>
            <a:r>
              <a:rPr lang="en-US" sz="1800" dirty="0">
                <a:latin typeface="Courier New" panose="02070309020205020404" pitchFamily="49" charset="0"/>
                <a:cs typeface="Courier New" panose="02070309020205020404" pitchFamily="49" charset="0"/>
              </a:rPr>
              <a:t> MCHBAR       | 00:00.0 + 48 | 00000000FED10000 | 00008000 | 1   | Host Memory Mapped Register Range</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b="1" dirty="0">
                <a:latin typeface="Courier New" panose="02070309020205020404" pitchFamily="49" charset="0"/>
                <a:cs typeface="Courier New" panose="02070309020205020404" pitchFamily="49" charset="0"/>
              </a:rPr>
              <a:t># chipsec_util.py </a:t>
            </a:r>
            <a:r>
              <a:rPr lang="en-US" sz="2400" b="1" dirty="0" err="1">
                <a:latin typeface="Courier New" panose="02070309020205020404" pitchFamily="49" charset="0"/>
                <a:cs typeface="Courier New" panose="02070309020205020404" pitchFamily="49" charset="0"/>
              </a:rPr>
              <a:t>mmio</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read|write|dump</a:t>
            </a:r>
            <a:r>
              <a:rPr lang="en-US" sz="2400" b="1" dirty="0">
                <a:latin typeface="Courier New" panose="02070309020205020404" pitchFamily="49" charset="0"/>
                <a:cs typeface="Courier New" panose="02070309020205020404" pitchFamily="49" charset="0"/>
              </a:rPr>
              <a:t> &lt;</a:t>
            </a:r>
            <a:r>
              <a:rPr lang="en-US" sz="2400" b="1" dirty="0" err="1">
                <a:latin typeface="Courier New" panose="02070309020205020404" pitchFamily="49" charset="0"/>
                <a:cs typeface="Courier New" panose="02070309020205020404" pitchFamily="49" charset="0"/>
              </a:rPr>
              <a:t>BAR_name</a:t>
            </a:r>
            <a:r>
              <a:rPr lang="en-US" sz="2400" b="1" dirty="0">
                <a:latin typeface="Courier New" panose="02070309020205020404" pitchFamily="49" charset="0"/>
                <a:cs typeface="Courier New" panose="02070309020205020404" pitchFamily="49" charset="0"/>
              </a:rPr>
              <a:t>&gt; &lt;off&gt; &lt;width&gt; [value]</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chipsec_util.py </a:t>
            </a:r>
            <a:r>
              <a:rPr lang="en-US" sz="2400" dirty="0" err="1">
                <a:latin typeface="Courier New" panose="02070309020205020404" pitchFamily="49" charset="0"/>
                <a:cs typeface="Courier New" panose="02070309020205020404" pitchFamily="49" charset="0"/>
              </a:rPr>
              <a:t>mmio</a:t>
            </a:r>
            <a:r>
              <a:rPr lang="en-US" sz="2400" dirty="0">
                <a:latin typeface="Courier New" panose="02070309020205020404" pitchFamily="49" charset="0"/>
                <a:cs typeface="Courier New" panose="02070309020205020404" pitchFamily="49" charset="0"/>
              </a:rPr>
              <a:t> read SPIBAR 0x78 4</a:t>
            </a:r>
          </a:p>
          <a:p>
            <a:pPr>
              <a:spcBef>
                <a:spcPts val="0"/>
              </a:spcBef>
            </a:pPr>
            <a:r>
              <a:rPr lang="en-US" sz="2400" dirty="0">
                <a:latin typeface="Courier New" panose="02070309020205020404" pitchFamily="49" charset="0"/>
                <a:cs typeface="Courier New" panose="02070309020205020404" pitchFamily="49" charset="0"/>
              </a:rPr>
              <a:t>[CHIPSEC] Read SPIBAR + 0x78: 0x8FFF0F40</a:t>
            </a:r>
          </a:p>
        </p:txBody>
      </p:sp>
    </p:spTree>
    <p:extLst>
      <p:ext uri="{BB962C8B-B14F-4D97-AF65-F5344CB8AC3E}">
        <p14:creationId xmlns:p14="http://schemas.microsoft.com/office/powerpoint/2010/main" val="4880271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CPU Model Specific Registers (MSR)</a:t>
            </a:r>
          </a:p>
        </p:txBody>
      </p:sp>
      <p:sp>
        <p:nvSpPr>
          <p:cNvPr id="8" name="Content Placeholder 7"/>
          <p:cNvSpPr>
            <a:spLocks noGrp="1"/>
          </p:cNvSpPr>
          <p:nvPr>
            <p:ph idx="1"/>
          </p:nvPr>
        </p:nvSpPr>
        <p:spPr>
          <a:xfrm>
            <a:off x="457200" y="1546964"/>
            <a:ext cx="8229600" cy="4853832"/>
          </a:xfrm>
        </p:spPr>
        <p:txBody>
          <a:bodyPr>
            <a:normAutofit fontScale="92500" lnSpcReduction="10000"/>
          </a:bodyPr>
          <a:lstStyle/>
          <a:p>
            <a:pPr marL="342900" indent="-342900">
              <a:buFont typeface="Arial" panose="020B0604020202020204" pitchFamily="34" charset="0"/>
              <a:buChar char="•"/>
            </a:pPr>
            <a:r>
              <a:rPr lang="en-US" sz="2400" dirty="0"/>
              <a:t>CPU contains many Model Specific Registers (MSR) to enable/disable/configure various features &amp; read statuses</a:t>
            </a:r>
          </a:p>
          <a:p>
            <a:pPr marL="342900" indent="-342900">
              <a:buFont typeface="Arial" panose="020B0604020202020204" pitchFamily="34" charset="0"/>
              <a:buChar char="•"/>
            </a:pPr>
            <a:r>
              <a:rPr lang="en-US" sz="2400" dirty="0"/>
              <a:t>MSRs can be architectural (e.g. IA32_APIC_BASE) and specific to some CPU models (e.g. LBR_TO/FROM_MSR)</a:t>
            </a:r>
          </a:p>
          <a:p>
            <a:pPr marL="342900" indent="-342900">
              <a:buFont typeface="Arial" panose="020B0604020202020204" pitchFamily="34" charset="0"/>
              <a:buChar char="•"/>
            </a:pPr>
            <a:r>
              <a:rPr lang="en-US" sz="2400" dirty="0"/>
              <a:t>MSRs can be per logical CPU, core or entire CPU package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Reading from / writing to CPU MSRs:</a:t>
            </a:r>
          </a:p>
          <a:p>
            <a:r>
              <a:rPr lang="en-US" sz="2000" dirty="0">
                <a:latin typeface="Courier New" panose="02070309020205020404" pitchFamily="49" charset="0"/>
                <a:cs typeface="Courier New" panose="02070309020205020404" pitchFamily="49" charset="0"/>
              </a:rPr>
              <a:t># chipsec_util.py </a:t>
            </a:r>
            <a:r>
              <a:rPr lang="en-US" sz="2000" dirty="0" err="1">
                <a:latin typeface="Courier New" panose="02070309020205020404" pitchFamily="49" charset="0"/>
                <a:cs typeface="Courier New" panose="02070309020205020404" pitchFamily="49" charset="0"/>
              </a:rPr>
              <a:t>msr</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msr</a:t>
            </a: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eax</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edx</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cpu_id</a:t>
            </a:r>
            <a:r>
              <a:rPr lang="en-US" sz="20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sz="2400" dirty="0"/>
              <a:t>Specifying </a:t>
            </a:r>
            <a:r>
              <a:rPr lang="en-US" sz="2400" dirty="0" err="1">
                <a:latin typeface="Courier New" panose="02070309020205020404" pitchFamily="49" charset="0"/>
                <a:cs typeface="Courier New" panose="02070309020205020404" pitchFamily="49" charset="0"/>
              </a:rPr>
              <a:t>cpu_id</a:t>
            </a:r>
            <a:r>
              <a:rPr lang="en-US" sz="2400" dirty="0"/>
              <a:t> allows access to MSRs of specific logical CPU</a:t>
            </a:r>
          </a:p>
          <a:p>
            <a:pPr marL="568325" lvl="1" indent="-342900">
              <a:buFont typeface="Arial" panose="020B0604020202020204" pitchFamily="34" charset="0"/>
              <a:buChar char="•"/>
            </a:pPr>
            <a:r>
              <a:rPr lang="en-US" sz="2400" dirty="0"/>
              <a:t>When omitted the command reads/writes MSR for all logical CPU in the package</a:t>
            </a:r>
          </a:p>
        </p:txBody>
      </p:sp>
    </p:spTree>
    <p:extLst>
      <p:ext uri="{BB962C8B-B14F-4D97-AF65-F5344CB8AC3E}">
        <p14:creationId xmlns:p14="http://schemas.microsoft.com/office/powerpoint/2010/main" val="5888124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IA-32 Control Registers (CR)</a:t>
            </a:r>
          </a:p>
        </p:txBody>
      </p:sp>
      <p:sp>
        <p:nvSpPr>
          <p:cNvPr id="8" name="Content Placeholder 7"/>
          <p:cNvSpPr>
            <a:spLocks noGrp="1"/>
          </p:cNvSpPr>
          <p:nvPr>
            <p:ph idx="1"/>
          </p:nvPr>
        </p:nvSpPr>
        <p:spPr>
          <a:xfrm>
            <a:off x="457200" y="1510144"/>
            <a:ext cx="8229600" cy="5029201"/>
          </a:xfrm>
        </p:spPr>
        <p:txBody>
          <a:bodyPr>
            <a:normAutofit/>
          </a:bodyPr>
          <a:lstStyle/>
          <a:p>
            <a:pPr marL="342900" indent="-342900">
              <a:buFont typeface="Arial" panose="020B0604020202020204" pitchFamily="34" charset="0"/>
              <a:buChar char="•"/>
            </a:pPr>
            <a:r>
              <a:rPr lang="en-US" sz="2400" dirty="0"/>
              <a:t>x86 CPU CRs control behavior/state of the logical CPU</a:t>
            </a:r>
          </a:p>
          <a:p>
            <a:pPr marL="342900" indent="-342900">
              <a:buFont typeface="Arial" panose="020B0604020202020204" pitchFamily="34" charset="0"/>
              <a:buChar char="•"/>
            </a:pPr>
            <a:r>
              <a:rPr lang="en-US" sz="2400" dirty="0"/>
              <a:t>Example:</a:t>
            </a:r>
          </a:p>
          <a:p>
            <a:pPr marL="568325" lvl="1" indent="-342900">
              <a:spcBef>
                <a:spcPts val="0"/>
              </a:spcBef>
              <a:buFont typeface="Arial" panose="020B0604020202020204" pitchFamily="34" charset="0"/>
              <a:buChar char="•"/>
            </a:pPr>
            <a:r>
              <a:rPr lang="en-US" sz="2400" dirty="0"/>
              <a:t>CR0.PG - paging enabled</a:t>
            </a:r>
          </a:p>
          <a:p>
            <a:pPr marL="568325" lvl="1" indent="-342900">
              <a:spcBef>
                <a:spcPts val="0"/>
              </a:spcBef>
              <a:buFont typeface="Arial" panose="020B0604020202020204" pitchFamily="34" charset="0"/>
              <a:buChar char="•"/>
            </a:pPr>
            <a:r>
              <a:rPr lang="en-US" sz="2400" dirty="0"/>
              <a:t>CR0.PE - protection enabled</a:t>
            </a:r>
          </a:p>
          <a:p>
            <a:pPr marL="568325" lvl="1" indent="-342900">
              <a:spcBef>
                <a:spcPts val="0"/>
              </a:spcBef>
              <a:buFont typeface="Arial" panose="020B0604020202020204" pitchFamily="34" charset="0"/>
              <a:buChar char="•"/>
            </a:pPr>
            <a:r>
              <a:rPr lang="en-US" sz="2400" dirty="0"/>
              <a:t>CR3 (PDBR) - physical address of page directory</a:t>
            </a:r>
          </a:p>
          <a:p>
            <a:pPr marL="568325" lvl="1" indent="-342900">
              <a:spcBef>
                <a:spcPts val="0"/>
              </a:spcBef>
              <a:buFont typeface="Arial" panose="020B0604020202020204" pitchFamily="34" charset="0"/>
              <a:buChar char="•"/>
            </a:pPr>
            <a:r>
              <a:rPr lang="en-US" sz="2400" dirty="0"/>
              <a:t>CR4.SMEP / CR4.SMAP</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Reading from / writing to CRs:</a:t>
            </a:r>
          </a:p>
          <a:p>
            <a:r>
              <a:rPr lang="en-US" sz="2000" dirty="0">
                <a:latin typeface="Courier New" panose="02070309020205020404" pitchFamily="49" charset="0"/>
                <a:cs typeface="Courier New" panose="02070309020205020404" pitchFamily="49" charset="0"/>
              </a:rPr>
              <a:t># chipsec_util.py </a:t>
            </a:r>
            <a:r>
              <a:rPr lang="en-US" sz="2000" dirty="0" err="1">
                <a:latin typeface="Courier New" panose="02070309020205020404" pitchFamily="49" charset="0"/>
                <a:cs typeface="Courier New" panose="02070309020205020404" pitchFamily="49" charset="0"/>
              </a:rPr>
              <a:t>cpu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cr</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cpu_id</a:t>
            </a:r>
            <a:r>
              <a:rPr lang="en-US" sz="2000" dirty="0">
                <a:latin typeface="Courier New" panose="02070309020205020404" pitchFamily="49" charset="0"/>
                <a:cs typeface="Courier New" panose="02070309020205020404" pitchFamily="49" charset="0"/>
              </a:rPr>
              <a:t>&gt; &lt;</a:t>
            </a:r>
            <a:r>
              <a:rPr lang="en-US" sz="2000" dirty="0" err="1">
                <a:latin typeface="Courier New" panose="02070309020205020404" pitchFamily="49" charset="0"/>
                <a:cs typeface="Courier New" panose="02070309020205020404" pitchFamily="49" charset="0"/>
              </a:rPr>
              <a:t>cr_number</a:t>
            </a:r>
            <a:r>
              <a:rPr lang="en-US" sz="2000" dirty="0">
                <a:latin typeface="Courier New" panose="02070309020205020404" pitchFamily="49" charset="0"/>
                <a:cs typeface="Courier New" panose="02070309020205020404" pitchFamily="49" charset="0"/>
              </a:rPr>
              <a:t>&gt; [value]</a:t>
            </a:r>
          </a:p>
          <a:p>
            <a:pPr marL="342900" indent="-342900">
              <a:buFont typeface="Arial" panose="020B0604020202020204" pitchFamily="34" charset="0"/>
              <a:buChar char="•"/>
            </a:pPr>
            <a:r>
              <a:rPr lang="en-US" sz="2400" dirty="0"/>
              <a:t>Access to CRs is per logical CPU, you need to specify the # of the logical CPU (</a:t>
            </a:r>
            <a:r>
              <a:rPr lang="en-US" sz="2400" dirty="0" err="1"/>
              <a:t>cpu_id</a:t>
            </a:r>
            <a:r>
              <a:rPr lang="en-US" sz="2400" dirty="0"/>
              <a:t>) in CHIPSEC</a:t>
            </a:r>
          </a:p>
          <a:p>
            <a:endParaRPr lang="en-US" sz="2400" dirty="0"/>
          </a:p>
        </p:txBody>
      </p:sp>
    </p:spTree>
    <p:extLst>
      <p:ext uri="{BB962C8B-B14F-4D97-AF65-F5344CB8AC3E}">
        <p14:creationId xmlns:p14="http://schemas.microsoft.com/office/powerpoint/2010/main" val="10765889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lstStyle/>
          <a:p>
            <a:r>
              <a:rPr lang="en-US" dirty="0"/>
              <a:t>Read BIOS/SPI Security Configuration</a:t>
            </a:r>
          </a:p>
        </p:txBody>
      </p:sp>
      <p:sp>
        <p:nvSpPr>
          <p:cNvPr id="2" name="Title 1"/>
          <p:cNvSpPr>
            <a:spLocks noGrp="1"/>
          </p:cNvSpPr>
          <p:nvPr>
            <p:ph type="title"/>
          </p:nvPr>
        </p:nvSpPr>
        <p:spPr/>
        <p:txBody>
          <a:bodyPr/>
          <a:lstStyle/>
          <a:p>
            <a:r>
              <a:rPr lang="en-US" dirty="0">
                <a:latin typeface="Neo Sans Intel" panose="020B0504020202020204" pitchFamily="34" charset="0"/>
              </a:rPr>
              <a:t>Exercise 3.1</a:t>
            </a:r>
            <a:endParaRPr lang="en-US" dirty="0">
              <a:latin typeface="+mn-lt"/>
            </a:endParaRPr>
          </a:p>
        </p:txBody>
      </p:sp>
    </p:spTree>
    <p:extLst>
      <p:ext uri="{BB962C8B-B14F-4D97-AF65-F5344CB8AC3E}">
        <p14:creationId xmlns:p14="http://schemas.microsoft.com/office/powerpoint/2010/main" val="8777935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Access Hardware Resources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3.2</a:t>
            </a:r>
          </a:p>
        </p:txBody>
      </p:sp>
    </p:spTree>
    <p:extLst>
      <p:ext uri="{BB962C8B-B14F-4D97-AF65-F5344CB8AC3E}">
        <p14:creationId xmlns:p14="http://schemas.microsoft.com/office/powerpoint/2010/main" val="21768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3.2 Overview of Open Source CHIPSEC Framework</a:t>
            </a:r>
          </a:p>
        </p:txBody>
      </p:sp>
    </p:spTree>
    <p:extLst>
      <p:ext uri="{BB962C8B-B14F-4D97-AF65-F5344CB8AC3E}">
        <p14:creationId xmlns:p14="http://schemas.microsoft.com/office/powerpoint/2010/main" val="77392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858" y="1179953"/>
            <a:ext cx="7367542" cy="4242915"/>
          </a:xfrm>
          <a:prstGeom prst="rect">
            <a:avLst/>
          </a:prstGeom>
          <a:solidFill>
            <a:schemeClr val="bg1"/>
          </a:solidFill>
          <a:ln w="31750">
            <a:solidFill>
              <a:schemeClr val="tx1"/>
            </a:solidFill>
          </a:ln>
          <a:effectLst>
            <a:glow rad="469900">
              <a:schemeClr val="accent1">
                <a:satMod val="175000"/>
                <a:alpha val="40000"/>
              </a:schemeClr>
            </a:glow>
          </a:effectLst>
        </p:spPr>
      </p:pic>
      <p:sp>
        <p:nvSpPr>
          <p:cNvPr id="3" name="Rectangle 2"/>
          <p:cNvSpPr/>
          <p:nvPr/>
        </p:nvSpPr>
        <p:spPr>
          <a:xfrm>
            <a:off x="2224585" y="6099406"/>
            <a:ext cx="4992643" cy="246221"/>
          </a:xfrm>
          <a:prstGeom prst="rect">
            <a:avLst/>
          </a:prstGeom>
        </p:spPr>
        <p:txBody>
          <a:bodyPr wrap="square">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*Other names and brands may be claimed as the property of others.</a:t>
            </a:r>
          </a:p>
        </p:txBody>
      </p:sp>
    </p:spTree>
    <p:extLst>
      <p:ext uri="{BB962C8B-B14F-4D97-AF65-F5344CB8AC3E}">
        <p14:creationId xmlns:p14="http://schemas.microsoft.com/office/powerpoint/2010/main" val="37426419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r>
              <a:rPr lang="en-US" b="1" dirty="0">
                <a:latin typeface="Courier New" panose="02070309020205020404" pitchFamily="49" charset="0"/>
                <a:cs typeface="Courier New" panose="02070309020205020404" pitchFamily="49" charset="0"/>
              </a:rPr>
              <a:t>chipsec_main.py</a:t>
            </a:r>
            <a:r>
              <a:rPr lang="en-US" dirty="0"/>
              <a:t>	runs modules (see modules </a:t>
            </a:r>
            <a:r>
              <a:rPr lang="en-US" dirty="0" err="1"/>
              <a:t>dir</a:t>
            </a:r>
            <a:r>
              <a:rPr lang="en-US" dirty="0"/>
              <a:t> below)</a:t>
            </a:r>
          </a:p>
          <a:p>
            <a:r>
              <a:rPr lang="en-US" b="1" dirty="0">
                <a:latin typeface="Courier New" panose="02070309020205020404" pitchFamily="49" charset="0"/>
                <a:cs typeface="Courier New" panose="02070309020205020404" pitchFamily="49" charset="0"/>
              </a:rPr>
              <a:t>chipsec_util.py</a:t>
            </a:r>
            <a:r>
              <a:rPr lang="en-US" dirty="0"/>
              <a:t>	runs manual utilities (see </a:t>
            </a:r>
            <a:r>
              <a:rPr lang="en-US" dirty="0" err="1"/>
              <a:t>utilcmd</a:t>
            </a:r>
            <a:r>
              <a:rPr lang="en-US" dirty="0"/>
              <a:t> </a:t>
            </a:r>
            <a:r>
              <a:rPr lang="en-US" dirty="0" err="1"/>
              <a:t>dir</a:t>
            </a:r>
            <a:r>
              <a:rPr lang="en-US" dirty="0"/>
              <a:t> below)</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chipsec</a:t>
            </a:r>
            <a:endParaRPr lang="en-US" b="1"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cfg</a:t>
            </a:r>
            <a:r>
              <a:rPr lang="en-US" b="1" dirty="0"/>
              <a:t>	</a:t>
            </a:r>
            <a:r>
              <a:rPr lang="en-US" dirty="0"/>
              <a:t>		platform specific configuration</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hal</a:t>
            </a:r>
            <a:r>
              <a:rPr lang="en-US" dirty="0"/>
              <a:t>			all the HW stuff you can interact with</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/helper</a:t>
            </a:r>
            <a:r>
              <a:rPr lang="en-US" dirty="0"/>
              <a:t>		support for OS/environments</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/modules</a:t>
            </a:r>
            <a:r>
              <a:rPr lang="en-US" dirty="0"/>
              <a:t>		</a:t>
            </a:r>
            <a:r>
              <a:rPr lang="en-US" dirty="0" err="1"/>
              <a:t>modules</a:t>
            </a:r>
            <a:r>
              <a:rPr lang="en-US" dirty="0"/>
              <a:t> (tests/tools/</a:t>
            </a:r>
            <a:r>
              <a:rPr lang="en-US" dirty="0" err="1"/>
              <a:t>PoCs</a:t>
            </a:r>
            <a:r>
              <a:rPr lang="en-US" dirty="0"/>
              <a:t>) go here</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utilcmd</a:t>
            </a:r>
            <a:r>
              <a:rPr lang="en-US" dirty="0"/>
              <a:t>		utility commands for </a:t>
            </a:r>
            <a:r>
              <a:rPr lang="en-US" dirty="0" err="1"/>
              <a:t>chipsec_util</a:t>
            </a:r>
            <a:endParaRPr lang="en-US" dirty="0"/>
          </a:p>
        </p:txBody>
      </p:sp>
    </p:spTree>
    <p:extLst>
      <p:ext uri="{BB962C8B-B14F-4D97-AF65-F5344CB8AC3E}">
        <p14:creationId xmlns:p14="http://schemas.microsoft.com/office/powerpoint/2010/main" val="2227484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215720"/>
            <a:ext cx="7772400" cy="1362075"/>
          </a:xfrm>
        </p:spPr>
        <p:txBody>
          <a:bodyPr/>
          <a:lstStyle/>
          <a:p>
            <a:r>
              <a:rPr lang="en-US" dirty="0"/>
              <a:t>References</a:t>
            </a:r>
          </a:p>
        </p:txBody>
      </p:sp>
    </p:spTree>
    <p:extLst>
      <p:ext uri="{BB962C8B-B14F-4D97-AF65-F5344CB8AC3E}">
        <p14:creationId xmlns:p14="http://schemas.microsoft.com/office/powerpoint/2010/main" val="38810046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OS/Environment Specific Helpers</a:t>
            </a:r>
          </a:p>
        </p:txBody>
      </p:sp>
      <p:sp>
        <p:nvSpPr>
          <p:cNvPr id="8" name="Content Placeholder 7"/>
          <p:cNvSpPr>
            <a:spLocks noGrp="1"/>
          </p:cNvSpPr>
          <p:nvPr>
            <p:ph idx="1"/>
          </p:nvPr>
        </p:nvSpPr>
        <p:spPr>
          <a:xfrm>
            <a:off x="457200" y="1699368"/>
            <a:ext cx="8229600" cy="4525963"/>
          </a:xfrm>
        </p:spPr>
        <p:txBody>
          <a:bodyPr>
            <a:normAutofit fontScale="92500" lnSpcReduction="10000"/>
          </a:bodyPr>
          <a:lstStyle/>
          <a:p>
            <a:r>
              <a:rPr lang="en-US" sz="2400" dirty="0"/>
              <a:t>CHIPSEC supports Windows, Linux and UEFI shell environment. </a:t>
            </a:r>
          </a:p>
          <a:p>
            <a:r>
              <a:rPr lang="en-US" sz="2400" dirty="0"/>
              <a:t>OS/environment specific helpers for:</a:t>
            </a:r>
          </a:p>
          <a:p>
            <a:pPr marL="342900" indent="-342900">
              <a:buFont typeface="Arial" panose="020B0604020202020204" pitchFamily="34" charset="0"/>
              <a:buChar char="•"/>
            </a:pPr>
            <a:r>
              <a:rPr lang="en-US" sz="2400" dirty="0"/>
              <a:t>Windows	: </a:t>
            </a:r>
            <a:r>
              <a:rPr lang="en-US" sz="2400" dirty="0">
                <a:latin typeface="Courier New" panose="02070309020205020404" pitchFamily="49" charset="0"/>
                <a:cs typeface="Courier New" panose="02070309020205020404" pitchFamily="49" charset="0"/>
              </a:rPr>
              <a:t>helper\win\win32helper.py</a:t>
            </a:r>
          </a:p>
          <a:p>
            <a:pPr marL="342900" indent="-342900">
              <a:buFont typeface="Arial" panose="020B0604020202020204" pitchFamily="34" charset="0"/>
              <a:buChar char="•"/>
            </a:pPr>
            <a:r>
              <a:rPr lang="en-US" sz="2400" dirty="0"/>
              <a:t>Linux		: </a:t>
            </a:r>
            <a:r>
              <a:rPr lang="en-US" sz="2400" dirty="0">
                <a:latin typeface="Courier New" panose="02070309020205020404" pitchFamily="49" charset="0"/>
                <a:cs typeface="Courier New" panose="02070309020205020404" pitchFamily="49" charset="0"/>
              </a:rPr>
              <a:t>helper\linux\helper.py</a:t>
            </a:r>
          </a:p>
          <a:p>
            <a:pPr marL="342900" indent="-342900">
              <a:buFont typeface="Arial" panose="020B0604020202020204" pitchFamily="34" charset="0"/>
              <a:buChar char="•"/>
            </a:pPr>
            <a:r>
              <a:rPr lang="en-US" sz="2400" dirty="0"/>
              <a:t>UEFI (shell)	: </a:t>
            </a:r>
            <a:r>
              <a:rPr lang="en-US" sz="2400" dirty="0">
                <a:latin typeface="Courier New" panose="02070309020205020404" pitchFamily="49" charset="0"/>
                <a:cs typeface="Courier New" panose="02070309020205020404" pitchFamily="49" charset="0"/>
              </a:rPr>
              <a:t>helper\efi\efihelper.py</a:t>
            </a:r>
            <a:r>
              <a:rPr lang="en-US" sz="2400" dirty="0"/>
              <a:t> </a:t>
            </a:r>
          </a:p>
          <a:p>
            <a:r>
              <a:rPr lang="en-US" sz="2400" dirty="0"/>
              <a:t>Abstracts for support various OS/environments, wrapper around platform specific code that invokes kernel driver implemented in:</a:t>
            </a:r>
            <a:r>
              <a:rPr lang="en-US" sz="2400" dirty="0">
                <a:latin typeface="Courier New" panose="02070309020205020404" pitchFamily="49" charset="0"/>
                <a:cs typeface="Courier New" panose="02070309020205020404" pitchFamily="49" charset="0"/>
              </a:rPr>
              <a:t> helper/oshelper.py</a:t>
            </a:r>
          </a:p>
          <a:p>
            <a:r>
              <a:rPr lang="en-US" sz="2400" dirty="0"/>
              <a:t>Call path:</a:t>
            </a:r>
          </a:p>
          <a:p>
            <a:r>
              <a:rPr lang="en-US" dirty="0">
                <a:latin typeface="Courier New" panose="02070309020205020404" pitchFamily="49" charset="0"/>
                <a:cs typeface="Courier New" panose="02070309020205020404" pitchFamily="49" charset="0"/>
              </a:rPr>
              <a:t>Module (or </a:t>
            </a:r>
            <a:r>
              <a:rPr lang="en-US" dirty="0" err="1">
                <a:latin typeface="Courier New" panose="02070309020205020404" pitchFamily="49" charset="0"/>
                <a:cs typeface="Courier New" panose="02070309020205020404" pitchFamily="49" charset="0"/>
              </a:rPr>
              <a:t>util</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a:latin typeface="Courier New" panose="02070309020205020404" pitchFamily="49" charset="0"/>
                <a:cs typeface="Courier New" panose="02070309020205020404" pitchFamily="49" charset="0"/>
              </a:rPr>
              <a:t>HAL component </a:t>
            </a:r>
            <a:r>
              <a:rPr lang="en-US" dirty="0">
                <a:latin typeface="Courier New" panose="02070309020205020404" pitchFamily="49" charset="0"/>
                <a:cs typeface="Courier New" panose="02070309020205020404" pitchFamily="49" charset="0"/>
                <a:sym typeface="Wingdings" panose="05000000000000000000" pitchFamily="2" charset="2"/>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oshelper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sym typeface="Wingdings" panose="05000000000000000000" pitchFamily="2" charset="2"/>
              </a:rPr>
              <a:t></a:t>
            </a:r>
            <a:r>
              <a:rPr lang="en-US" dirty="0">
                <a:latin typeface="Courier New" panose="02070309020205020404" pitchFamily="49" charset="0"/>
                <a:cs typeface="Courier New" panose="02070309020205020404" pitchFamily="49" charset="0"/>
              </a:rPr>
              <a:t> helper [Linux] </a:t>
            </a:r>
            <a:r>
              <a:rPr lang="en-US" dirty="0">
                <a:latin typeface="Courier New" panose="02070309020205020404" pitchFamily="49" charset="0"/>
                <a:cs typeface="Courier New" panose="02070309020205020404" pitchFamily="49" charset="0"/>
                <a:sym typeface="Wingdings" panose="05000000000000000000" pitchFamily="2" charset="2"/>
              </a:rPr>
              <a:t></a:t>
            </a:r>
            <a:r>
              <a:rPr lang="en-US" dirty="0">
                <a:latin typeface="Courier New" panose="02070309020205020404" pitchFamily="49" charset="0"/>
                <a:cs typeface="Courier New" panose="02070309020205020404" pitchFamily="49" charset="0"/>
              </a:rPr>
              <a:t> OS native code [LKM]</a:t>
            </a:r>
          </a:p>
          <a:p>
            <a:endParaRPr lang="en-US" sz="2400" dirty="0"/>
          </a:p>
        </p:txBody>
      </p:sp>
    </p:spTree>
    <p:extLst>
      <p:ext uri="{BB962C8B-B14F-4D97-AF65-F5344CB8AC3E}">
        <p14:creationId xmlns:p14="http://schemas.microsoft.com/office/powerpoint/2010/main" val="10458119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Helper Code Example</a:t>
            </a:r>
          </a:p>
        </p:txBody>
      </p:sp>
      <p:sp>
        <p:nvSpPr>
          <p:cNvPr id="6" name="Content Placeholder 5"/>
          <p:cNvSpPr>
            <a:spLocks noGrp="1"/>
          </p:cNvSpPr>
          <p:nvPr>
            <p:ph idx="1"/>
          </p:nvPr>
        </p:nvSpPr>
        <p:spPr>
          <a:xfrm>
            <a:off x="562998" y="857234"/>
            <a:ext cx="8229600" cy="5765239"/>
          </a:xfrm>
        </p:spPr>
        <p:txBody>
          <a:bodyPr>
            <a:noAutofit/>
          </a:bodyPr>
          <a:lstStyle/>
          <a:p>
            <a:pPr>
              <a:lnSpc>
                <a:spcPct val="115000"/>
              </a:lnSpc>
              <a:spcBef>
                <a:spcPts val="0"/>
              </a:spcBef>
            </a:pPr>
            <a:r>
              <a:rPr lang="en-US" sz="1400" b="1" dirty="0">
                <a:latin typeface="Courier New" panose="02070309020205020404" pitchFamily="49" charset="0"/>
                <a:cs typeface="Courier New" panose="02070309020205020404" pitchFamily="49" charset="0"/>
              </a:rPr>
              <a:t>helper/oshelper.py</a:t>
            </a:r>
            <a:endParaRPr lang="en-US" sz="1200" b="1" dirty="0">
              <a:solidFill>
                <a:srgbClr val="000000"/>
              </a:solidFill>
              <a:latin typeface="Courier New"/>
              <a:ea typeface="Times New Roman"/>
              <a:cs typeface="Times New Roman"/>
            </a:endParaRPr>
          </a:p>
          <a:p>
            <a:pPr>
              <a:lnSpc>
                <a:spcPct val="115000"/>
              </a:lnSpc>
              <a:spcBef>
                <a:spcPts val="0"/>
              </a:spcBef>
            </a:pPr>
            <a:endParaRPr lang="en-US" sz="1200" dirty="0">
              <a:solidFill>
                <a:srgbClr val="000000"/>
              </a:solidFill>
              <a:latin typeface="Courier New"/>
              <a:ea typeface="Times New Roman"/>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 Read/Write CR registers</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err="1">
                <a:solidFill>
                  <a:srgbClr val="FF00FF"/>
                </a:solidFill>
                <a:latin typeface="Courier New"/>
                <a:ea typeface="Times New Roman"/>
                <a:cs typeface="Times New Roman"/>
              </a:rPr>
              <a:t>read_cr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cpu_thread_id</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cr_number</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helper</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read_cr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cpu_thread_id</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cr_number</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Times New Roman"/>
              <a:cs typeface="Times New Roman"/>
            </a:endParaRPr>
          </a:p>
          <a:p>
            <a:pPr>
              <a:lnSpc>
                <a:spcPct val="115000"/>
              </a:lnSpc>
              <a:spcBef>
                <a:spcPts val="0"/>
              </a:spcBef>
              <a:spcAft>
                <a:spcPts val="1000"/>
              </a:spcAft>
            </a:pPr>
            <a:endParaRPr lang="en-US" sz="1200" dirty="0">
              <a:latin typeface="Courier New" panose="02070309020205020404" pitchFamily="49" charset="0"/>
              <a:cs typeface="Courier New" panose="02070309020205020404" pitchFamily="49" charset="0"/>
            </a:endParaRPr>
          </a:p>
          <a:p>
            <a:pPr>
              <a:lnSpc>
                <a:spcPct val="115000"/>
              </a:lnSpc>
              <a:spcBef>
                <a:spcPts val="0"/>
              </a:spcBef>
              <a:spcAft>
                <a:spcPts val="1000"/>
              </a:spcAft>
            </a:pPr>
            <a:endParaRPr lang="en-US" sz="1200" dirty="0">
              <a:latin typeface="Courier New" panose="02070309020205020404" pitchFamily="49" charset="0"/>
              <a:cs typeface="Courier New" panose="02070309020205020404" pitchFamily="49" charset="0"/>
            </a:endParaRPr>
          </a:p>
          <a:p>
            <a:pPr>
              <a:lnSpc>
                <a:spcPct val="115000"/>
              </a:lnSpc>
              <a:spcBef>
                <a:spcPts val="0"/>
              </a:spcBef>
              <a:spcAft>
                <a:spcPts val="1000"/>
              </a:spcAft>
            </a:pPr>
            <a:r>
              <a:rPr lang="en-US" sz="1400" b="1" dirty="0">
                <a:latin typeface="Courier New" panose="02070309020205020404" pitchFamily="49" charset="0"/>
                <a:cs typeface="Courier New" panose="02070309020205020404" pitchFamily="49" charset="0"/>
              </a:rPr>
              <a:t>helper\linux\helper.py</a:t>
            </a:r>
            <a:endParaRPr lang="en-US" sz="1800" b="1" dirty="0">
              <a:latin typeface="Calibri"/>
              <a:ea typeface="Calibri"/>
              <a:cs typeface="Times New Roman"/>
            </a:endParaRPr>
          </a:p>
          <a:p>
            <a:pPr>
              <a:lnSpc>
                <a:spcPct val="115000"/>
              </a:lnSpc>
              <a:spcBef>
                <a:spcPts val="0"/>
              </a:spcBef>
            </a:pP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a:solidFill>
                  <a:srgbClr val="FF00FF"/>
                </a:solidFill>
                <a:latin typeface="Courier New"/>
                <a:ea typeface="Times New Roman"/>
                <a:cs typeface="Times New Roman"/>
              </a:rPr>
              <a:t>IOCTL_RDCR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_IOCTL_BASE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FF0000"/>
                </a:solidFill>
                <a:latin typeface="Courier New"/>
                <a:ea typeface="Times New Roman"/>
                <a:cs typeface="Times New Roman"/>
              </a:rPr>
              <a:t>0x10</a:t>
            </a:r>
            <a:endParaRPr lang="en-US" sz="1600" dirty="0">
              <a:latin typeface="Calibri"/>
              <a:ea typeface="Calibri"/>
              <a:cs typeface="Times New Roman"/>
            </a:endParaRPr>
          </a:p>
          <a:p>
            <a:pPr>
              <a:lnSpc>
                <a:spcPct val="115000"/>
              </a:lnSpc>
              <a:spcBef>
                <a:spcPts val="0"/>
              </a:spcBef>
            </a:pP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b="1" dirty="0">
                <a:solidFill>
                  <a:srgbClr val="0000FF"/>
                </a:solidFill>
                <a:latin typeface="Courier New"/>
                <a:ea typeface="Times New Roman"/>
                <a:cs typeface="Times New Roman"/>
              </a:rPr>
              <a:t>class</a:t>
            </a:r>
            <a:r>
              <a:rPr lang="en-US" sz="1200" dirty="0">
                <a:solidFill>
                  <a:srgbClr val="000000"/>
                </a:solidFill>
                <a:latin typeface="Courier New"/>
                <a:ea typeface="Times New Roman"/>
                <a:cs typeface="Times New Roman"/>
              </a:rPr>
              <a:t> </a:t>
            </a:r>
            <a:r>
              <a:rPr lang="en-US" sz="1200" b="1" dirty="0" err="1">
                <a:solidFill>
                  <a:srgbClr val="000000"/>
                </a:solidFill>
                <a:latin typeface="Courier New"/>
                <a:ea typeface="Times New Roman"/>
                <a:cs typeface="Times New Roman"/>
              </a:rPr>
              <a:t>LinuxHelper</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a:solidFill>
                  <a:srgbClr val="FF00FF"/>
                </a:solidFill>
                <a:latin typeface="Courier New"/>
                <a:ea typeface="Times New Roman"/>
                <a:cs typeface="Times New Roman"/>
              </a:rPr>
              <a:t>__</a:t>
            </a:r>
            <a:r>
              <a:rPr lang="en-US" sz="1200" dirty="0" err="1">
                <a:solidFill>
                  <a:srgbClr val="FF00FF"/>
                </a:solidFill>
                <a:latin typeface="Courier New"/>
                <a:ea typeface="Times New Roman"/>
                <a:cs typeface="Times New Roman"/>
              </a:rPr>
              <a:t>init</a:t>
            </a:r>
            <a:r>
              <a:rPr lang="en-US" sz="1200" dirty="0">
                <a:solidFill>
                  <a:srgbClr val="FF00FF"/>
                </a:solidFill>
                <a:latin typeface="Courier New"/>
                <a:ea typeface="Times New Roman"/>
                <a:cs typeface="Times New Roman"/>
              </a:rPr>
              <a:t>__</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import</a:t>
            </a:r>
            <a:r>
              <a:rPr lang="en-US" sz="1200" dirty="0">
                <a:solidFill>
                  <a:srgbClr val="000000"/>
                </a:solidFill>
                <a:latin typeface="Courier New"/>
                <a:ea typeface="Times New Roman"/>
                <a:cs typeface="Times New Roman"/>
              </a:rPr>
              <a:t> platform</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os_system</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platform</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system</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os_machine</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platform</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machine</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 .</a:t>
            </a: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init</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err="1">
                <a:solidFill>
                  <a:srgbClr val="FF00FF"/>
                </a:solidFill>
                <a:latin typeface="Courier New"/>
                <a:ea typeface="Times New Roman"/>
                <a:cs typeface="Times New Roman"/>
              </a:rPr>
              <a:t>read_cr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cpu_thread_id</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cr_number</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set_affinity</a:t>
            </a:r>
            <a:r>
              <a:rPr lang="en-US" sz="1200" b="1" dirty="0">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cpu_thread_id</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FF0000"/>
                </a:solidFill>
                <a:latin typeface="Courier New"/>
                <a:ea typeface="Times New Roman"/>
                <a:cs typeface="Times New Roman"/>
              </a:rPr>
              <a:t>0</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in_buf</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struct</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pack</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808080"/>
                </a:solidFill>
                <a:latin typeface="Courier New"/>
                <a:ea typeface="Times New Roman"/>
                <a:cs typeface="Times New Roman"/>
              </a:rPr>
              <a:t>"3"</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_PACK</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cpu_thread_id</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cr_number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cr</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unbuf</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struct</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unpack</a:t>
            </a:r>
            <a:r>
              <a:rPr lang="en-US" sz="1200" b="1" dirty="0">
                <a:solidFill>
                  <a:srgbClr val="000080"/>
                </a:solidFill>
                <a:latin typeface="Courier New"/>
                <a:ea typeface="Times New Roman"/>
                <a:cs typeface="Times New Roman"/>
              </a:rPr>
              <a:t>(</a:t>
            </a:r>
            <a:r>
              <a:rPr lang="en-US" sz="1200" dirty="0">
                <a:solidFill>
                  <a:srgbClr val="808080"/>
                </a:solidFill>
                <a:latin typeface="Courier New"/>
                <a:ea typeface="Times New Roman"/>
                <a:cs typeface="Times New Roman"/>
              </a:rPr>
              <a:t>"3"</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_PACK</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fcntl</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ioctl</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_DEV_FH</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IOCTL_RDCR</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in_buf</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unbuf</a:t>
            </a:r>
            <a:r>
              <a:rPr lang="en-US" sz="1200" b="1" dirty="0">
                <a:solidFill>
                  <a:srgbClr val="000080"/>
                </a:solidFill>
                <a:latin typeface="Courier New"/>
                <a:ea typeface="Times New Roman"/>
                <a:cs typeface="Times New Roman"/>
              </a:rPr>
              <a:t>[</a:t>
            </a:r>
            <a:r>
              <a:rPr lang="en-US" sz="1200" dirty="0">
                <a:solidFill>
                  <a:srgbClr val="FF0000"/>
                </a:solidFill>
                <a:latin typeface="Courier New"/>
                <a:ea typeface="Times New Roman"/>
                <a:cs typeface="Times New Roman"/>
              </a:rPr>
              <a:t>2</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spcAft>
                <a:spcPts val="1000"/>
              </a:spcAft>
            </a:pPr>
            <a:r>
              <a:rPr lang="en-US" sz="1600" dirty="0">
                <a:latin typeface="Calibri"/>
                <a:ea typeface="Calibri"/>
                <a:cs typeface="Times New Roman"/>
              </a:rPr>
              <a:t> </a:t>
            </a:r>
          </a:p>
          <a:p>
            <a:pPr>
              <a:lnSpc>
                <a:spcPct val="115000"/>
              </a:lnSpc>
              <a:spcBef>
                <a:spcPts val="0"/>
              </a:spcBef>
              <a:spcAft>
                <a:spcPts val="1000"/>
              </a:spcAft>
            </a:pPr>
            <a:endParaRPr lang="en-US" sz="1200" dirty="0">
              <a:latin typeface="Courier New" panose="02070309020205020404" pitchFamily="49" charset="0"/>
              <a:cs typeface="Courier New" panose="02070309020205020404" pitchFamily="49" charset="0"/>
            </a:endParaRPr>
          </a:p>
          <a:p>
            <a:pPr>
              <a:lnSpc>
                <a:spcPct val="115000"/>
              </a:lnSpc>
              <a:spcBef>
                <a:spcPts val="0"/>
              </a:spcBef>
              <a:spcAft>
                <a:spcPts val="1000"/>
              </a:spcAft>
            </a:pPr>
            <a:endParaRPr lang="en-US" sz="1200" dirty="0">
              <a:latin typeface="Courier New" panose="02070309020205020404" pitchFamily="49" charset="0"/>
              <a:cs typeface="Courier New" panose="02070309020205020404" pitchFamily="49" charset="0"/>
            </a:endParaRPr>
          </a:p>
        </p:txBody>
      </p:sp>
      <p:sp>
        <p:nvSpPr>
          <p:cNvPr id="3" name="Rectangular Callout 2"/>
          <p:cNvSpPr/>
          <p:nvPr/>
        </p:nvSpPr>
        <p:spPr>
          <a:xfrm>
            <a:off x="6110690" y="4596411"/>
            <a:ext cx="2496065" cy="1019450"/>
          </a:xfrm>
          <a:prstGeom prst="wedgeRectCallout">
            <a:avLst>
              <a:gd name="adj1" fmla="val -91699"/>
              <a:gd name="adj2" fmla="val 953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read_cr</a:t>
            </a:r>
            <a:r>
              <a:rPr lang="en-US" sz="1600" dirty="0">
                <a:solidFill>
                  <a:prstClr val="black"/>
                </a:solidFill>
              </a:rPr>
              <a:t> function in Linux helper invokes IOCTL within the kernel module</a:t>
            </a:r>
          </a:p>
        </p:txBody>
      </p:sp>
      <p:sp>
        <p:nvSpPr>
          <p:cNvPr id="8" name="Rectangular Callout 7"/>
          <p:cNvSpPr/>
          <p:nvPr/>
        </p:nvSpPr>
        <p:spPr>
          <a:xfrm>
            <a:off x="6000449" y="3613584"/>
            <a:ext cx="2606306" cy="628499"/>
          </a:xfrm>
          <a:prstGeom prst="wedgeRectCallout">
            <a:avLst>
              <a:gd name="adj1" fmla="val -182521"/>
              <a:gd name="adj2" fmla="val -6774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OS specific (Linux) helper class specific to each OS</a:t>
            </a:r>
          </a:p>
        </p:txBody>
      </p:sp>
      <p:sp>
        <p:nvSpPr>
          <p:cNvPr id="13" name="Rectangular Callout 12"/>
          <p:cNvSpPr/>
          <p:nvPr/>
        </p:nvSpPr>
        <p:spPr>
          <a:xfrm>
            <a:off x="5898295" y="2339838"/>
            <a:ext cx="2708460" cy="609600"/>
          </a:xfrm>
          <a:prstGeom prst="wedgeRectCallout">
            <a:avLst>
              <a:gd name="adj1" fmla="val -89728"/>
              <a:gd name="adj2" fmla="val 6525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IOCTL invoking handler in the kernel module (“read CR”)</a:t>
            </a:r>
          </a:p>
        </p:txBody>
      </p:sp>
      <p:sp>
        <p:nvSpPr>
          <p:cNvPr id="14" name="Rectangular Callout 13"/>
          <p:cNvSpPr/>
          <p:nvPr/>
        </p:nvSpPr>
        <p:spPr>
          <a:xfrm>
            <a:off x="5898295" y="792686"/>
            <a:ext cx="2708460" cy="789062"/>
          </a:xfrm>
          <a:prstGeom prst="wedgeRectCallout">
            <a:avLst>
              <a:gd name="adj1" fmla="val -79645"/>
              <a:gd name="adj2" fmla="val 54352"/>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OS independent function which all HAL components invoke (</a:t>
            </a:r>
            <a:r>
              <a:rPr lang="en-US" sz="1600" dirty="0" err="1">
                <a:solidFill>
                  <a:prstClr val="black"/>
                </a:solidFill>
              </a:rPr>
              <a:t>read_cr</a:t>
            </a:r>
            <a:r>
              <a:rPr lang="en-US" sz="1600" dirty="0">
                <a:solidFill>
                  <a:prstClr val="black"/>
                </a:solidFill>
              </a:rPr>
              <a:t>)</a:t>
            </a:r>
          </a:p>
        </p:txBody>
      </p:sp>
    </p:spTree>
    <p:extLst>
      <p:ext uri="{BB962C8B-B14F-4D97-AF65-F5344CB8AC3E}">
        <p14:creationId xmlns:p14="http://schemas.microsoft.com/office/powerpoint/2010/main" val="3701227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Detecting the Platform</a:t>
            </a:r>
          </a:p>
        </p:txBody>
      </p:sp>
      <p:sp>
        <p:nvSpPr>
          <p:cNvPr id="8" name="Content Placeholder 7"/>
          <p:cNvSpPr>
            <a:spLocks noGrp="1"/>
          </p:cNvSpPr>
          <p:nvPr>
            <p:ph idx="1"/>
          </p:nvPr>
        </p:nvSpPr>
        <p:spPr>
          <a:xfrm>
            <a:off x="457199" y="1233194"/>
            <a:ext cx="8229601" cy="5278441"/>
          </a:xfrm>
        </p:spPr>
        <p:txBody>
          <a:bodyPr>
            <a:normAutofit fontScale="92500" lnSpcReduction="10000"/>
          </a:bodyPr>
          <a:lstStyle/>
          <a:p>
            <a:pPr marL="342900" indent="-342900">
              <a:buFont typeface="Arial" panose="020B0604020202020204" pitchFamily="34" charset="0"/>
              <a:buChar char="•"/>
            </a:pPr>
            <a:r>
              <a:rPr lang="en-US" sz="2400" dirty="0"/>
              <a:t>Each platform supports its own set of hardware resources (interfaces, configuration registers)</a:t>
            </a:r>
          </a:p>
          <a:p>
            <a:pPr marL="342900" indent="-342900">
              <a:buFont typeface="Arial" panose="020B0604020202020204" pitchFamily="34" charset="0"/>
              <a:buChar char="•"/>
            </a:pPr>
            <a:r>
              <a:rPr lang="en-US" sz="2400" dirty="0"/>
              <a:t>Different modules may be applicable to only specific platforms or family of platforms</a:t>
            </a:r>
          </a:p>
          <a:p>
            <a:pPr marL="342900" indent="-342900">
              <a:buFont typeface="Arial" panose="020B0604020202020204" pitchFamily="34" charset="0"/>
              <a:buChar char="•"/>
            </a:pPr>
            <a:r>
              <a:rPr lang="en-US" sz="2400" dirty="0"/>
              <a:t>To support above, CHIPSEC detects the platform it’s running on</a:t>
            </a:r>
          </a:p>
          <a:p>
            <a:pPr marL="342900" indent="-342900">
              <a:buFont typeface="Arial" panose="020B0604020202020204" pitchFamily="34" charset="0"/>
              <a:buChar char="•"/>
            </a:pPr>
            <a:r>
              <a:rPr lang="en-US" sz="2400" dirty="0"/>
              <a:t>Detection is done using Host Controller Device ID (</a:t>
            </a:r>
            <a:r>
              <a:rPr lang="en-US" sz="2400" dirty="0" err="1"/>
              <a:t>b.d:f</a:t>
            </a:r>
            <a:r>
              <a:rPr lang="en-US" sz="2400" dirty="0"/>
              <a:t> 00.00:0). Supported DIDs are in </a:t>
            </a:r>
            <a:r>
              <a:rPr lang="en-US" sz="2400" dirty="0">
                <a:latin typeface="Courier New" panose="02070309020205020404" pitchFamily="49" charset="0"/>
                <a:cs typeface="Courier New" panose="02070309020205020404" pitchFamily="49" charset="0"/>
              </a:rPr>
              <a:t>chipsec/chipset.py</a:t>
            </a:r>
          </a:p>
          <a:p>
            <a:pPr marL="914400" lvl="2" indent="-342900">
              <a:buFont typeface="Arial" panose="020B0604020202020204" pitchFamily="34" charset="0"/>
              <a:buChar char="•"/>
            </a:pPr>
            <a:r>
              <a:rPr lang="en-US" sz="2400" b="1" dirty="0"/>
              <a:t>Tip:</a:t>
            </a:r>
            <a:r>
              <a:rPr lang="en-US" sz="2400" dirty="0"/>
              <a:t> to add support of a new platform, add its description in </a:t>
            </a:r>
            <a:r>
              <a:rPr lang="en-US" sz="2400" dirty="0" err="1">
                <a:latin typeface="Courier New" panose="02070309020205020404" pitchFamily="49" charset="0"/>
                <a:cs typeface="Courier New" panose="02070309020205020404" pitchFamily="49" charset="0"/>
              </a:rPr>
              <a:t>Chipset_Dictionary</a:t>
            </a:r>
            <a:r>
              <a:rPr lang="en-US" sz="2400" dirty="0">
                <a:latin typeface="Courier New" panose="02070309020205020404" pitchFamily="49" charset="0"/>
                <a:cs typeface="Courier New" panose="02070309020205020404" pitchFamily="49" charset="0"/>
              </a:rPr>
              <a:t>. </a:t>
            </a:r>
            <a:r>
              <a:rPr lang="en-US" sz="2400" dirty="0">
                <a:latin typeface="+mn-lt"/>
                <a:cs typeface="Courier New" panose="02070309020205020404" pitchFamily="49" charset="0"/>
              </a:rPr>
              <a:t>Alternatively, </a:t>
            </a:r>
            <a:r>
              <a:rPr lang="en-US" sz="2400" dirty="0"/>
              <a:t>create custom_chipsets.py, add </a:t>
            </a:r>
            <a:r>
              <a:rPr lang="en-US" sz="2400" dirty="0" err="1">
                <a:latin typeface="Courier New" panose="02070309020205020404" pitchFamily="49" charset="0"/>
                <a:cs typeface="Courier New" panose="02070309020205020404" pitchFamily="49" charset="0"/>
              </a:rPr>
              <a:t>my_dict</a:t>
            </a:r>
            <a:r>
              <a:rPr lang="en-US" sz="2400" dirty="0"/>
              <a:t> with additional DIDs and add them to the main dictionary using </a:t>
            </a:r>
            <a:r>
              <a:rPr lang="en-US" sz="2400" dirty="0" err="1">
                <a:latin typeface="Courier New" panose="02070309020205020404" pitchFamily="49" charset="0"/>
                <a:cs typeface="Courier New" panose="02070309020205020404" pitchFamily="49" charset="0"/>
              </a:rPr>
              <a:t>chipset.Chipset_Dictionary.update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my_dict</a:t>
            </a:r>
            <a:r>
              <a:rPr lang="en-US" sz="24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sz="2400" dirty="0"/>
              <a:t>After detection, configuration (XMLs) for the detected platform is initialized (</a:t>
            </a:r>
            <a:r>
              <a:rPr lang="en-US" sz="2400" dirty="0" err="1">
                <a:latin typeface="Courier New" panose="02070309020205020404" pitchFamily="49" charset="0"/>
                <a:cs typeface="Courier New" panose="02070309020205020404" pitchFamily="49" charset="0"/>
              </a:rPr>
              <a:t>chipset.init_xml_configuration</a:t>
            </a:r>
            <a:r>
              <a:rPr lang="en-US" sz="2400" dirty="0"/>
              <a:t>)</a:t>
            </a:r>
          </a:p>
        </p:txBody>
      </p:sp>
    </p:spTree>
    <p:extLst>
      <p:ext uri="{BB962C8B-B14F-4D97-AF65-F5344CB8AC3E}">
        <p14:creationId xmlns:p14="http://schemas.microsoft.com/office/powerpoint/2010/main" val="21323469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Detecting the Platform</a:t>
            </a:r>
          </a:p>
        </p:txBody>
      </p:sp>
      <p:sp>
        <p:nvSpPr>
          <p:cNvPr id="2" name="Content Placeholder 1"/>
          <p:cNvSpPr>
            <a:spLocks noGrp="1"/>
          </p:cNvSpPr>
          <p:nvPr>
            <p:ph idx="1"/>
          </p:nvPr>
        </p:nvSpPr>
        <p:spPr>
          <a:xfrm>
            <a:off x="457200" y="1274610"/>
            <a:ext cx="8478982" cy="5250881"/>
          </a:xfrm>
        </p:spPr>
        <p:txBody>
          <a:bodyPr>
            <a:normAutofit fontScale="62500" lnSpcReduction="20000"/>
          </a:bodyPr>
          <a:lstStyle/>
          <a:p>
            <a:pPr>
              <a:spcBef>
                <a:spcPts val="0"/>
              </a:spcBef>
            </a:pPr>
            <a:r>
              <a:rPr lang="en-US" sz="2600" b="1" dirty="0">
                <a:latin typeface="Courier New" panose="02070309020205020404" pitchFamily="49" charset="0"/>
                <a:cs typeface="Courier New" panose="02070309020205020404" pitchFamily="49" charset="0"/>
              </a:rPr>
              <a:t># chipsec_util.py platform</a:t>
            </a:r>
          </a:p>
          <a:p>
            <a:pPr>
              <a:spcBef>
                <a:spcPts val="0"/>
              </a:spcBef>
            </a:pPr>
            <a:endParaRPr lang="en-US" sz="2600" b="1" dirty="0">
              <a:latin typeface="Courier New" panose="02070309020205020404" pitchFamily="49" charset="0"/>
              <a:cs typeface="Courier New" panose="02070309020205020404" pitchFamily="49" charset="0"/>
            </a:endParaRP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Supported platforms:</a:t>
            </a:r>
          </a:p>
          <a:p>
            <a:pPr>
              <a:spcBef>
                <a:spcPts val="0"/>
              </a:spcBef>
            </a:pPr>
            <a:endParaRPr lang="en-US" sz="16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DID     | Name           | Code   | Long Name</a:t>
            </a:r>
          </a:p>
          <a:p>
            <a:pPr>
              <a:spcBef>
                <a:spcPts val="0"/>
              </a:spcBef>
            </a:pPr>
            <a:r>
              <a:rPr lang="en-US" sz="1600" dirty="0">
                <a:latin typeface="Courier New" panose="02070309020205020404" pitchFamily="49" charset="0"/>
                <a:cs typeface="Courier New" panose="02070309020205020404" pitchFamily="49" charset="0"/>
              </a:rPr>
              <a:t>-------------------------------------------------------------------------------------</a:t>
            </a:r>
          </a:p>
          <a:p>
            <a:pPr>
              <a:spcBef>
                <a:spcPts val="0"/>
              </a:spcBef>
            </a:pPr>
            <a:r>
              <a:rPr lang="en-US" sz="1600" dirty="0">
                <a:latin typeface="Courier New" panose="02070309020205020404" pitchFamily="49" charset="0"/>
                <a:cs typeface="Courier New" panose="02070309020205020404" pitchFamily="49" charset="0"/>
              </a:rPr>
              <a:t>...</a:t>
            </a:r>
          </a:p>
          <a:p>
            <a:pPr>
              <a:spcBef>
                <a:spcPts val="0"/>
              </a:spcBef>
            </a:pPr>
            <a:r>
              <a:rPr lang="en-US" sz="1600" dirty="0">
                <a:latin typeface="Courier New" panose="02070309020205020404" pitchFamily="49" charset="0"/>
                <a:cs typeface="Courier New" panose="02070309020205020404" pitchFamily="49" charset="0"/>
              </a:rPr>
              <a:t> 0xa04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U/Y)</a:t>
            </a:r>
          </a:p>
          <a:p>
            <a:pPr>
              <a:spcBef>
                <a:spcPts val="0"/>
              </a:spcBef>
            </a:pPr>
            <a:r>
              <a:rPr lang="en-US" sz="1600" dirty="0">
                <a:latin typeface="Courier New" panose="02070309020205020404" pitchFamily="49" charset="0"/>
                <a:cs typeface="Courier New" panose="02070309020205020404" pitchFamily="49" charset="0"/>
              </a:rPr>
              <a:t> 0xc08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Intel Xeon Processor E3-1200 v3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CPU, C220 Series PCH)</a:t>
            </a:r>
          </a:p>
          <a:p>
            <a:pPr>
              <a:spcBef>
                <a:spcPts val="0"/>
              </a:spcBef>
            </a:pPr>
            <a:r>
              <a:rPr lang="en-US" sz="1600" dirty="0">
                <a:latin typeface="Courier New" panose="02070309020205020404" pitchFamily="49" charset="0"/>
                <a:cs typeface="Courier New" panose="02070309020205020404" pitchFamily="49" charset="0"/>
              </a:rPr>
              <a:t> 0xa08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U/Y)</a:t>
            </a:r>
          </a:p>
          <a:p>
            <a:pPr>
              <a:spcBef>
                <a:spcPts val="0"/>
              </a:spcBef>
            </a:pPr>
            <a:r>
              <a:rPr lang="en-US" sz="1600" dirty="0">
                <a:latin typeface="Courier New" panose="02070309020205020404" pitchFamily="49" charset="0"/>
                <a:cs typeface="Courier New" panose="02070309020205020404" pitchFamily="49" charset="0"/>
              </a:rPr>
              <a:t> 0xa00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U/Y)</a:t>
            </a:r>
          </a:p>
          <a:p>
            <a:pPr>
              <a:spcBef>
                <a:spcPts val="0"/>
              </a:spcBef>
            </a:pPr>
            <a:r>
              <a:rPr lang="en-US" sz="1600" dirty="0">
                <a:latin typeface="Courier New" panose="02070309020205020404" pitchFamily="49" charset="0"/>
                <a:cs typeface="Courier New" panose="02070309020205020404" pitchFamily="49" charset="0"/>
              </a:rPr>
              <a:t> 0xc00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Desktop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CPU / Lynx Point PCH)</a:t>
            </a:r>
          </a:p>
          <a:p>
            <a:pPr>
              <a:spcBef>
                <a:spcPts val="0"/>
              </a:spcBef>
            </a:pPr>
            <a:r>
              <a:rPr lang="en-US" sz="1600" dirty="0">
                <a:latin typeface="Courier New" panose="02070309020205020404" pitchFamily="49" charset="0"/>
                <a:cs typeface="Courier New" panose="02070309020205020404" pitchFamily="49" charset="0"/>
              </a:rPr>
              <a:t> 0xc04  |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hsw</a:t>
            </a:r>
            <a:r>
              <a:rPr lang="en-US" sz="1600" dirty="0">
                <a:latin typeface="Courier New" panose="02070309020205020404" pitchFamily="49" charset="0"/>
                <a:cs typeface="Courier New" panose="02070309020205020404" pitchFamily="49" charset="0"/>
              </a:rPr>
              <a:t>    | Mobile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M/H / Lynx Point PCH)</a:t>
            </a:r>
          </a:p>
          <a:p>
            <a:pPr>
              <a:spcBef>
                <a:spcPts val="0"/>
              </a:spcBef>
            </a:pPr>
            <a:r>
              <a:rPr lang="en-US" sz="1600" dirty="0">
                <a:latin typeface="Courier New" panose="02070309020205020404" pitchFamily="49" charset="0"/>
                <a:cs typeface="Courier New" panose="02070309020205020404" pitchFamily="49" charset="0"/>
              </a:rPr>
              <a:t> 0x158  | Ivy Bridge     | </a:t>
            </a:r>
            <a:r>
              <a:rPr lang="en-US" sz="1600" dirty="0" err="1">
                <a:latin typeface="Courier New" panose="02070309020205020404" pitchFamily="49" charset="0"/>
                <a:cs typeface="Courier New" panose="02070309020205020404" pitchFamily="49" charset="0"/>
              </a:rPr>
              <a:t>ivb</a:t>
            </a:r>
            <a:r>
              <a:rPr lang="en-US" sz="1600" dirty="0">
                <a:latin typeface="Courier New" panose="02070309020205020404" pitchFamily="49" charset="0"/>
                <a:cs typeface="Courier New" panose="02070309020205020404" pitchFamily="49" charset="0"/>
              </a:rPr>
              <a:t>    | Intel Xeon Processor E3-1200 v2 (Ivy Bridge CPU, C200/C216 Series PCH)</a:t>
            </a:r>
          </a:p>
          <a:p>
            <a:pPr>
              <a:spcBef>
                <a:spcPts val="0"/>
              </a:spcBef>
            </a:pPr>
            <a:r>
              <a:rPr lang="en-US" sz="1600" dirty="0">
                <a:latin typeface="Courier New" panose="02070309020205020404" pitchFamily="49" charset="0"/>
                <a:cs typeface="Courier New" panose="02070309020205020404" pitchFamily="49" charset="0"/>
              </a:rPr>
              <a:t> 0x150  | Ivy Bridge     | </a:t>
            </a:r>
            <a:r>
              <a:rPr lang="en-US" sz="1600" dirty="0" err="1">
                <a:latin typeface="Courier New" panose="02070309020205020404" pitchFamily="49" charset="0"/>
                <a:cs typeface="Courier New" panose="02070309020205020404" pitchFamily="49" charset="0"/>
              </a:rPr>
              <a:t>ivb</a:t>
            </a:r>
            <a:r>
              <a:rPr lang="en-US" sz="1600" dirty="0">
                <a:latin typeface="Courier New" panose="02070309020205020404" pitchFamily="49" charset="0"/>
                <a:cs typeface="Courier New" panose="02070309020205020404" pitchFamily="49" charset="0"/>
              </a:rPr>
              <a:t>    | Desktop 3rd Generation Core Processor (Ivy Bridge CPU / Panther Point PCH)</a:t>
            </a:r>
          </a:p>
          <a:p>
            <a:pPr>
              <a:spcBef>
                <a:spcPts val="0"/>
              </a:spcBef>
            </a:pPr>
            <a:r>
              <a:rPr lang="en-US" sz="1600" dirty="0">
                <a:latin typeface="Courier New" panose="02070309020205020404" pitchFamily="49" charset="0"/>
                <a:cs typeface="Courier New" panose="02070309020205020404" pitchFamily="49" charset="0"/>
              </a:rPr>
              <a:t> 0x154  | Ivy Bridge     | </a:t>
            </a:r>
            <a:r>
              <a:rPr lang="en-US" sz="1600" dirty="0" err="1">
                <a:latin typeface="Courier New" panose="02070309020205020404" pitchFamily="49" charset="0"/>
                <a:cs typeface="Courier New" panose="02070309020205020404" pitchFamily="49" charset="0"/>
              </a:rPr>
              <a:t>ivb</a:t>
            </a:r>
            <a:r>
              <a:rPr lang="en-US" sz="1600" dirty="0">
                <a:latin typeface="Courier New" panose="02070309020205020404" pitchFamily="49" charset="0"/>
                <a:cs typeface="Courier New" panose="02070309020205020404" pitchFamily="49" charset="0"/>
              </a:rPr>
              <a:t>    | Mobile 3rd Generation Core Processor (Ivy Bridge CPU / Panther Point PCH)</a:t>
            </a:r>
          </a:p>
          <a:p>
            <a:pPr>
              <a:spcBef>
                <a:spcPts val="0"/>
              </a:spcBef>
            </a:pPr>
            <a:r>
              <a:rPr lang="en-US" sz="1600" dirty="0">
                <a:latin typeface="Courier New" panose="02070309020205020404" pitchFamily="49" charset="0"/>
                <a:cs typeface="Courier New" panose="02070309020205020404" pitchFamily="49" charset="0"/>
              </a:rPr>
              <a:t>...</a:t>
            </a:r>
          </a:p>
          <a:p>
            <a:pPr>
              <a:spcBef>
                <a:spcPts val="0"/>
              </a:spcBef>
            </a:pPr>
            <a:endParaRPr lang="en-US" sz="16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Platform: 4th Generation Core Processor (</a:t>
            </a:r>
            <a:r>
              <a:rPr lang="en-US" sz="1600" dirty="0" err="1">
                <a:latin typeface="Courier New" panose="02070309020205020404" pitchFamily="49" charset="0"/>
                <a:cs typeface="Courier New" panose="02070309020205020404" pitchFamily="49" charset="0"/>
              </a:rPr>
              <a:t>Haswell</a:t>
            </a:r>
            <a:r>
              <a:rPr lang="en-US" sz="1600" dirty="0">
                <a:latin typeface="Courier New" panose="02070309020205020404" pitchFamily="49" charset="0"/>
                <a:cs typeface="Courier New" panose="02070309020205020404" pitchFamily="49" charset="0"/>
              </a:rPr>
              <a:t> U/Y)</a:t>
            </a:r>
          </a:p>
          <a:p>
            <a:pPr>
              <a:spcBef>
                <a:spcPts val="0"/>
              </a:spcBef>
            </a:pPr>
            <a:r>
              <a:rPr lang="en-US" sz="1600" dirty="0">
                <a:latin typeface="Courier New" panose="02070309020205020404" pitchFamily="49" charset="0"/>
                <a:cs typeface="Courier New" panose="02070309020205020404" pitchFamily="49" charset="0"/>
              </a:rPr>
              <a:t>          VID: 8086</a:t>
            </a:r>
          </a:p>
          <a:p>
            <a:pPr>
              <a:spcBef>
                <a:spcPts val="0"/>
              </a:spcBef>
            </a:pPr>
            <a:r>
              <a:rPr lang="en-US" sz="1600" dirty="0">
                <a:latin typeface="Courier New" panose="02070309020205020404" pitchFamily="49" charset="0"/>
                <a:cs typeface="Courier New" panose="02070309020205020404" pitchFamily="49" charset="0"/>
              </a:rPr>
              <a:t>          DID: 0A04</a:t>
            </a:r>
          </a:p>
          <a:p>
            <a:pPr>
              <a:spcBef>
                <a:spcPts val="0"/>
              </a:spcBef>
            </a:pPr>
            <a:endParaRPr lang="en-US" sz="105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endParaRPr lang="en-US" sz="3300" dirty="0"/>
          </a:p>
          <a:p>
            <a:pPr marL="342900" indent="-342900">
              <a:buFont typeface="Arial" panose="020B0604020202020204" pitchFamily="34" charset="0"/>
              <a:buChar char="•"/>
            </a:pPr>
            <a:r>
              <a:rPr lang="en-US" sz="3300" dirty="0"/>
              <a:t>Additional command-line options:</a:t>
            </a:r>
          </a:p>
          <a:p>
            <a:pPr marL="914400" lvl="2" indent="-342900">
              <a:buFont typeface="Arial" panose="020B0604020202020204" pitchFamily="34" charset="0"/>
              <a:buChar char="•"/>
            </a:pPr>
            <a:r>
              <a:rPr lang="en-US" sz="3300" dirty="0">
                <a:latin typeface="Courier New" panose="02070309020205020404" pitchFamily="49" charset="0"/>
                <a:cs typeface="Courier New" panose="02070309020205020404" pitchFamily="49" charset="0"/>
              </a:rPr>
              <a:t>--platform (-p)</a:t>
            </a:r>
            <a:r>
              <a:rPr lang="en-US" sz="3300" dirty="0"/>
              <a:t>: use it if you know the platform but CHIPSEC doesn’t auto detect the platform</a:t>
            </a:r>
          </a:p>
          <a:p>
            <a:pPr marL="914400" lvl="2" indent="-342900">
              <a:buFont typeface="Arial" panose="020B0604020202020204" pitchFamily="34" charset="0"/>
              <a:buChar char="•"/>
            </a:pPr>
            <a:r>
              <a:rPr lang="en-US" sz="3300" dirty="0">
                <a:latin typeface="Courier New" panose="02070309020205020404" pitchFamily="49" charset="0"/>
                <a:cs typeface="Courier New" panose="02070309020205020404" pitchFamily="49" charset="0"/>
              </a:rPr>
              <a:t>--</a:t>
            </a:r>
            <a:r>
              <a:rPr lang="en-US" sz="3300" dirty="0" err="1">
                <a:latin typeface="Courier New" panose="02070309020205020404" pitchFamily="49" charset="0"/>
                <a:cs typeface="Courier New" panose="02070309020205020404" pitchFamily="49" charset="0"/>
              </a:rPr>
              <a:t>ignore_platform</a:t>
            </a:r>
            <a:r>
              <a:rPr lang="en-US" sz="3300" dirty="0">
                <a:latin typeface="Courier New" panose="02070309020205020404" pitchFamily="49" charset="0"/>
                <a:cs typeface="Courier New" panose="02070309020205020404" pitchFamily="49" charset="0"/>
              </a:rPr>
              <a:t> (-i)</a:t>
            </a:r>
            <a:r>
              <a:rPr lang="en-US" sz="3300" dirty="0"/>
              <a:t>: avoid platform detection when using platform agnostic functionality (e.g. access to UEFI variables)</a:t>
            </a:r>
            <a:endParaRPr lang="en-US" sz="3300" dirty="0">
              <a:latin typeface="Courier New" panose="02070309020205020404" pitchFamily="49" charset="0"/>
              <a:cs typeface="Courier New" panose="02070309020205020404" pitchFamily="49" charset="0"/>
            </a:endParaRPr>
          </a:p>
          <a:p>
            <a:pPr>
              <a:spcBef>
                <a:spcPts val="0"/>
              </a:spcBef>
            </a:pPr>
            <a:endParaRPr lang="en-US" sz="1050" dirty="0"/>
          </a:p>
        </p:txBody>
      </p:sp>
    </p:spTree>
    <p:extLst>
      <p:ext uri="{BB962C8B-B14F-4D97-AF65-F5344CB8AC3E}">
        <p14:creationId xmlns:p14="http://schemas.microsoft.com/office/powerpoint/2010/main" val="29848484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HW Abstraction Layer (HAL)</a:t>
            </a:r>
          </a:p>
        </p:txBody>
      </p:sp>
      <p:sp>
        <p:nvSpPr>
          <p:cNvPr id="8" name="Content Placeholder 7"/>
          <p:cNvSpPr>
            <a:spLocks noGrp="1"/>
          </p:cNvSpPr>
          <p:nvPr>
            <p:ph idx="1"/>
          </p:nvPr>
        </p:nvSpPr>
        <p:spPr>
          <a:xfrm>
            <a:off x="457200" y="1496291"/>
            <a:ext cx="8229600" cy="4729041"/>
          </a:xfrm>
        </p:spPr>
        <p:txBody>
          <a:bodyPr>
            <a:normAutofit fontScale="92500" lnSpcReduction="10000"/>
          </a:bodyPr>
          <a:lstStyle/>
          <a:p>
            <a:pPr marL="342900" indent="-342900">
              <a:buFont typeface="Arial" panose="020B0604020202020204" pitchFamily="34" charset="0"/>
              <a:buChar char="•"/>
            </a:pPr>
            <a:r>
              <a:rPr lang="en-US" sz="2400" dirty="0"/>
              <a:t>HAL is the set of components providing access to various hardware resources on the platform</a:t>
            </a:r>
          </a:p>
          <a:p>
            <a:pPr marL="342900" indent="-342900">
              <a:buFont typeface="Arial" panose="020B0604020202020204" pitchFamily="34" charset="0"/>
              <a:buChar char="•"/>
            </a:pPr>
            <a:r>
              <a:rPr lang="en-US" sz="2400" dirty="0"/>
              <a:t>HAL components abstract HW access specific to OS environment and expose it via a set of common APIs consumed by all modules in any OS environment</a:t>
            </a:r>
          </a:p>
          <a:p>
            <a:pPr marL="342900" indent="-342900">
              <a:buFont typeface="Arial" panose="020B0604020202020204" pitchFamily="34" charset="0"/>
              <a:buChar char="•"/>
            </a:pPr>
            <a:r>
              <a:rPr lang="en-US" sz="2400" dirty="0"/>
              <a:t>HAL components are OS unaware and invoke common helper functions from OS agnostic </a:t>
            </a:r>
            <a:r>
              <a:rPr lang="en-US" sz="2400" dirty="0">
                <a:latin typeface="Courier New" panose="02070309020205020404" pitchFamily="49" charset="0"/>
                <a:cs typeface="Courier New" panose="02070309020205020404" pitchFamily="49" charset="0"/>
              </a:rPr>
              <a:t>oshelper.py</a:t>
            </a:r>
          </a:p>
          <a:p>
            <a:pPr marL="342900" indent="-342900">
              <a:buFont typeface="Arial" panose="020B0604020202020204" pitchFamily="34" charset="0"/>
              <a:buChar char="•"/>
            </a:pPr>
            <a:r>
              <a:rPr lang="en-US" sz="2400" dirty="0"/>
              <a:t>HAL components can be </a:t>
            </a:r>
            <a:r>
              <a:rPr lang="en-US" sz="2400" i="1" dirty="0"/>
              <a:t>basic primitives</a:t>
            </a:r>
            <a:r>
              <a:rPr lang="en-US" sz="2400" dirty="0"/>
              <a:t> or </a:t>
            </a:r>
            <a:r>
              <a:rPr lang="en-US" sz="2400" i="1" dirty="0"/>
              <a:t>complex</a:t>
            </a:r>
          </a:p>
          <a:p>
            <a:pPr marL="568325" lvl="1" indent="-342900">
              <a:buFont typeface="Arial" panose="020B0604020202020204" pitchFamily="34" charset="0"/>
              <a:buChar char="•"/>
            </a:pPr>
            <a:r>
              <a:rPr lang="en-US" sz="2400" dirty="0"/>
              <a:t>Basic primitive HAL components provide access to basic HW resource (Example: CPU I/O, MMIO, etc.)</a:t>
            </a:r>
          </a:p>
          <a:p>
            <a:pPr marL="568325" lvl="1" indent="-342900">
              <a:buFont typeface="Arial" panose="020B0604020202020204" pitchFamily="34" charset="0"/>
              <a:buChar char="•"/>
            </a:pPr>
            <a:r>
              <a:rPr lang="en-US" sz="2400" dirty="0"/>
              <a:t>Complex HAL components use basic primitive HAL to implement access to higher level HW resources (Example: SPI access is implemented via MMIO access)</a:t>
            </a:r>
          </a:p>
          <a:p>
            <a:endParaRPr lang="en-US" sz="2400" dirty="0"/>
          </a:p>
        </p:txBody>
      </p:sp>
    </p:spTree>
    <p:extLst>
      <p:ext uri="{BB962C8B-B14F-4D97-AF65-F5344CB8AC3E}">
        <p14:creationId xmlns:p14="http://schemas.microsoft.com/office/powerpoint/2010/main" val="17003198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49448"/>
            <a:ext cx="8229600" cy="988746"/>
          </a:xfrm>
        </p:spPr>
        <p:txBody>
          <a:bodyPr>
            <a:normAutofit/>
          </a:bodyPr>
          <a:lstStyle/>
          <a:p>
            <a:r>
              <a:rPr lang="en-US" dirty="0"/>
              <a:t>HW Abstraction Layer (HAL)</a:t>
            </a:r>
          </a:p>
        </p:txBody>
      </p:sp>
      <p:graphicFrame>
        <p:nvGraphicFramePr>
          <p:cNvPr id="4" name="Table 3"/>
          <p:cNvGraphicFramePr>
            <a:graphicFrameLocks noGrp="1"/>
          </p:cNvGraphicFramePr>
          <p:nvPr>
            <p:extLst>
              <p:ext uri="{D42A27DB-BD31-4B8C-83A1-F6EECF244321}">
                <p14:modId xmlns:p14="http://schemas.microsoft.com/office/powerpoint/2010/main" val="3064107886"/>
              </p:ext>
            </p:extLst>
          </p:nvPr>
        </p:nvGraphicFramePr>
        <p:xfrm>
          <a:off x="193964" y="858993"/>
          <a:ext cx="8769927" cy="5659667"/>
        </p:xfrm>
        <a:graphic>
          <a:graphicData uri="http://schemas.openxmlformats.org/drawingml/2006/table">
            <a:tbl>
              <a:tblPr firstRow="1" bandRow="1">
                <a:tableStyleId>{5C22544A-7EE6-4342-B048-85BDC9FD1C3A}</a:tableStyleId>
              </a:tblPr>
              <a:tblGrid>
                <a:gridCol w="2424545">
                  <a:extLst>
                    <a:ext uri="{9D8B030D-6E8A-4147-A177-3AD203B41FA5}">
                      <a16:colId xmlns:a16="http://schemas.microsoft.com/office/drawing/2014/main" xmlns="" val="20000"/>
                    </a:ext>
                  </a:extLst>
                </a:gridCol>
                <a:gridCol w="6345382">
                  <a:extLst>
                    <a:ext uri="{9D8B030D-6E8A-4147-A177-3AD203B41FA5}">
                      <a16:colId xmlns:a16="http://schemas.microsoft.com/office/drawing/2014/main" xmlns="" val="20001"/>
                    </a:ext>
                  </a:extLst>
                </a:gridCol>
              </a:tblGrid>
              <a:tr h="308754">
                <a:tc>
                  <a:txBody>
                    <a:bodyPr/>
                    <a:lstStyle/>
                    <a:p>
                      <a:r>
                        <a:rPr lang="en-US" sz="1600" dirty="0"/>
                        <a:t>File name </a:t>
                      </a:r>
                    </a:p>
                  </a:txBody>
                  <a:tcPr/>
                </a:tc>
                <a:tc>
                  <a:txBody>
                    <a:bodyPr/>
                    <a:lstStyle/>
                    <a:p>
                      <a:r>
                        <a:rPr lang="en-US" sz="1600" dirty="0"/>
                        <a:t>Description</a:t>
                      </a:r>
                      <a:r>
                        <a:rPr lang="en-US" sz="1600" baseline="0" dirty="0"/>
                        <a:t> </a:t>
                      </a:r>
                      <a:endParaRPr lang="en-US" sz="1600" dirty="0"/>
                    </a:p>
                  </a:txBody>
                  <a:tcPr/>
                </a:tc>
                <a:extLst>
                  <a:ext uri="{0D108BD9-81ED-4DB2-BD59-A6C34878D82A}">
                    <a16:rowId xmlns:a16="http://schemas.microsoft.com/office/drawing/2014/main" xmlns="" val="10000"/>
                  </a:ext>
                </a:extLst>
              </a:tr>
              <a:tr h="2604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hal/pci.py</a:t>
                      </a:r>
                    </a:p>
                  </a:txBody>
                  <a:tcPr/>
                </a:tc>
                <a:tc>
                  <a:txBody>
                    <a:bodyPr/>
                    <a:lstStyle/>
                    <a:p>
                      <a:r>
                        <a:rPr lang="en-US" sz="1400" dirty="0"/>
                        <a:t>Access to </a:t>
                      </a:r>
                      <a:r>
                        <a:rPr lang="en-US" sz="1400" dirty="0" err="1"/>
                        <a:t>PCIe</a:t>
                      </a:r>
                      <a:r>
                        <a:rPr lang="en-US" sz="1400" dirty="0"/>
                        <a:t> configuration space</a:t>
                      </a:r>
                    </a:p>
                  </a:txBody>
                  <a:tcPr/>
                </a:tc>
                <a:extLst>
                  <a:ext uri="{0D108BD9-81ED-4DB2-BD59-A6C34878D82A}">
                    <a16:rowId xmlns:a16="http://schemas.microsoft.com/office/drawing/2014/main" xmlns="" val="10001"/>
                  </a:ext>
                </a:extLst>
              </a:tr>
              <a:tr h="296883">
                <a:tc>
                  <a:txBody>
                    <a:bodyPr/>
                    <a:lstStyle/>
                    <a:p>
                      <a:r>
                        <a:rPr lang="en-US" sz="1400" dirty="0">
                          <a:latin typeface="Courier New" panose="02070309020205020404" pitchFamily="49" charset="0"/>
                          <a:cs typeface="Courier New" panose="02070309020205020404" pitchFamily="49" charset="0"/>
                        </a:rPr>
                        <a:t>hal/physmem.py</a:t>
                      </a:r>
                    </a:p>
                  </a:txBody>
                  <a:tcPr/>
                </a:tc>
                <a:tc>
                  <a:txBody>
                    <a:bodyPr/>
                    <a:lstStyle/>
                    <a:p>
                      <a:r>
                        <a:rPr lang="en-US" sz="1400" dirty="0"/>
                        <a:t>Access to physical memory</a:t>
                      </a:r>
                    </a:p>
                  </a:txBody>
                  <a:tcPr/>
                </a:tc>
                <a:extLst>
                  <a:ext uri="{0D108BD9-81ED-4DB2-BD59-A6C34878D82A}">
                    <a16:rowId xmlns:a16="http://schemas.microsoft.com/office/drawing/2014/main" xmlns="" val="10002"/>
                  </a:ext>
                </a:extLst>
              </a:tr>
              <a:tr h="467096">
                <a:tc>
                  <a:txBody>
                    <a:bodyPr/>
                    <a:lstStyle/>
                    <a:p>
                      <a:r>
                        <a:rPr lang="en-US" sz="1400" dirty="0">
                          <a:latin typeface="Courier New" panose="02070309020205020404" pitchFamily="49" charset="0"/>
                          <a:cs typeface="Courier New" panose="02070309020205020404" pitchFamily="49" charset="0"/>
                        </a:rPr>
                        <a:t>hal/msr.py</a:t>
                      </a:r>
                    </a:p>
                  </a:txBody>
                  <a:tcPr/>
                </a:tc>
                <a:tc>
                  <a:txBody>
                    <a:bodyPr/>
                    <a:lstStyle/>
                    <a:p>
                      <a:r>
                        <a:rPr lang="en-US" sz="1400" dirty="0"/>
                        <a:t>Access to CPU resources (for each CPU thread): Model Specific Registers (MSR), IDT/GDT</a:t>
                      </a:r>
                    </a:p>
                  </a:txBody>
                  <a:tcPr/>
                </a:tc>
                <a:extLst>
                  <a:ext uri="{0D108BD9-81ED-4DB2-BD59-A6C34878D82A}">
                    <a16:rowId xmlns:a16="http://schemas.microsoft.com/office/drawing/2014/main" xmlns="" val="10003"/>
                  </a:ext>
                </a:extLst>
              </a:tr>
              <a:tr h="495201">
                <a:tc>
                  <a:txBody>
                    <a:bodyPr/>
                    <a:lstStyle/>
                    <a:p>
                      <a:r>
                        <a:rPr lang="en-US" sz="1600" b="0" i="0" u="none" strike="noStrike" kern="1200" baseline="0" dirty="0">
                          <a:solidFill>
                            <a:schemeClr val="dk1"/>
                          </a:solidFill>
                          <a:latin typeface="Courier New" panose="02070309020205020404" pitchFamily="49" charset="0"/>
                          <a:ea typeface="+mn-ea"/>
                          <a:cs typeface="Courier New" panose="02070309020205020404" pitchFamily="49" charset="0"/>
                        </a:rPr>
                        <a:t>hal/mmio.py</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b="0" i="0" u="none" strike="noStrike" kern="1200" baseline="0" dirty="0">
                          <a:solidFill>
                            <a:schemeClr val="dk1"/>
                          </a:solidFill>
                          <a:latin typeface="+mn-lt"/>
                          <a:ea typeface="+mn-ea"/>
                          <a:cs typeface="+mn-cs"/>
                        </a:rPr>
                        <a:t>Access to MMIO (Memory Mapped IO)</a:t>
                      </a:r>
                    </a:p>
                    <a:p>
                      <a:r>
                        <a:rPr lang="en-US" sz="1400" b="0" i="0" u="none" strike="noStrike" kern="1200" baseline="0" dirty="0">
                          <a:solidFill>
                            <a:schemeClr val="dk1"/>
                          </a:solidFill>
                          <a:latin typeface="+mn-lt"/>
                          <a:ea typeface="+mn-ea"/>
                          <a:cs typeface="+mn-cs"/>
                        </a:rPr>
                        <a:t>BARs and Memory-Mapped PCI Configuration Space (MMCFG)</a:t>
                      </a:r>
                      <a:endParaRPr lang="en-US" sz="1200" dirty="0"/>
                    </a:p>
                  </a:txBody>
                  <a:tcPr/>
                </a:tc>
                <a:extLst>
                  <a:ext uri="{0D108BD9-81ED-4DB2-BD59-A6C34878D82A}">
                    <a16:rowId xmlns:a16="http://schemas.microsoft.com/office/drawing/2014/main" xmlns="" val="10004"/>
                  </a:ext>
                </a:extLst>
              </a:tr>
              <a:tr h="285799">
                <a:tc>
                  <a:txBody>
                    <a:bodyPr/>
                    <a:lstStyle/>
                    <a:p>
                      <a:r>
                        <a:rPr lang="en-US" sz="1600" b="0" i="0" u="none" strike="noStrike" kern="1200" baseline="0" dirty="0">
                          <a:solidFill>
                            <a:schemeClr val="dk1"/>
                          </a:solidFill>
                          <a:latin typeface="Courier New" panose="02070309020205020404" pitchFamily="49" charset="0"/>
                          <a:ea typeface="+mn-ea"/>
                          <a:cs typeface="Courier New" panose="02070309020205020404" pitchFamily="49" charset="0"/>
                        </a:rPr>
                        <a:t>hal/spi.py</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b="0" i="0" u="none" strike="noStrike" kern="1200" baseline="0" dirty="0">
                          <a:solidFill>
                            <a:schemeClr val="dk1"/>
                          </a:solidFill>
                          <a:latin typeface="+mn-lt"/>
                          <a:ea typeface="+mn-ea"/>
                          <a:cs typeface="+mn-cs"/>
                        </a:rPr>
                        <a:t>Access to SPI Flash parts</a:t>
                      </a:r>
                      <a:endParaRPr lang="en-US" sz="1200" dirty="0"/>
                    </a:p>
                  </a:txBody>
                  <a:tcPr/>
                </a:tc>
                <a:extLst>
                  <a:ext uri="{0D108BD9-81ED-4DB2-BD59-A6C34878D82A}">
                    <a16:rowId xmlns:a16="http://schemas.microsoft.com/office/drawing/2014/main" xmlns="" val="10005"/>
                  </a:ext>
                </a:extLst>
              </a:tr>
              <a:tr h="247402">
                <a:tc>
                  <a:txBody>
                    <a:bodyPr/>
                    <a:lstStyle/>
                    <a:p>
                      <a:r>
                        <a:rPr lang="en-US" sz="1600" b="0" i="0" u="none" strike="noStrike" kern="1200" baseline="0" dirty="0">
                          <a:solidFill>
                            <a:schemeClr val="dk1"/>
                          </a:solidFill>
                          <a:latin typeface="Courier New" panose="02070309020205020404" pitchFamily="49" charset="0"/>
                          <a:ea typeface="+mn-ea"/>
                          <a:cs typeface="Courier New" panose="02070309020205020404" pitchFamily="49" charset="0"/>
                        </a:rPr>
                        <a:t>hal/ucode.py</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b="0" i="0" u="none" strike="noStrike" kern="1200" baseline="0" dirty="0">
                          <a:solidFill>
                            <a:schemeClr val="dk1"/>
                          </a:solidFill>
                          <a:latin typeface="+mn-lt"/>
                          <a:ea typeface="+mn-ea"/>
                          <a:cs typeface="+mn-cs"/>
                        </a:rPr>
                        <a:t>Microcode update specific functionality</a:t>
                      </a:r>
                      <a:endParaRPr lang="en-US" sz="1400" dirty="0"/>
                    </a:p>
                  </a:txBody>
                  <a:tcPr/>
                </a:tc>
                <a:extLst>
                  <a:ext uri="{0D108BD9-81ED-4DB2-BD59-A6C34878D82A}">
                    <a16:rowId xmlns:a16="http://schemas.microsoft.com/office/drawing/2014/main" xmlns="" val="10006"/>
                  </a:ext>
                </a:extLst>
              </a:tr>
              <a:tr h="304008">
                <a:tc>
                  <a:txBody>
                    <a:bodyPr/>
                    <a:lstStyle/>
                    <a:p>
                      <a:r>
                        <a:rPr lang="en-US" sz="1400" dirty="0">
                          <a:latin typeface="Courier New" panose="02070309020205020404" pitchFamily="49" charset="0"/>
                          <a:cs typeface="Courier New" panose="02070309020205020404" pitchFamily="49" charset="0"/>
                        </a:rPr>
                        <a:t>hal/io.py</a:t>
                      </a:r>
                    </a:p>
                  </a:txBody>
                  <a:tcPr/>
                </a:tc>
                <a:tc>
                  <a:txBody>
                    <a:bodyPr/>
                    <a:lstStyle/>
                    <a:p>
                      <a:r>
                        <a:rPr lang="en-US" sz="1400" dirty="0"/>
                        <a:t>Access to Port I/O Space</a:t>
                      </a:r>
                    </a:p>
                  </a:txBody>
                  <a:tcPr/>
                </a:tc>
                <a:extLst>
                  <a:ext uri="{0D108BD9-81ED-4DB2-BD59-A6C34878D82A}">
                    <a16:rowId xmlns:a16="http://schemas.microsoft.com/office/drawing/2014/main" xmlns="" val="10007"/>
                  </a:ext>
                </a:extLst>
              </a:tr>
              <a:tr h="272340">
                <a:tc>
                  <a:txBody>
                    <a:bodyPr/>
                    <a:lstStyle/>
                    <a:p>
                      <a:r>
                        <a:rPr lang="en-US" sz="1400" dirty="0">
                          <a:latin typeface="Courier New" panose="02070309020205020404" pitchFamily="49" charset="0"/>
                          <a:cs typeface="Courier New" panose="02070309020205020404" pitchFamily="49" charset="0"/>
                        </a:rPr>
                        <a:t>hal/smbus.py</a:t>
                      </a:r>
                    </a:p>
                  </a:txBody>
                  <a:tcPr/>
                </a:tc>
                <a:tc>
                  <a:txBody>
                    <a:bodyPr/>
                    <a:lstStyle/>
                    <a:p>
                      <a:pPr marL="0" indent="0">
                        <a:buFont typeface="Arial" panose="020B0604020202020204" pitchFamily="34" charset="0"/>
                        <a:buNone/>
                      </a:pPr>
                      <a:r>
                        <a:rPr lang="en-US" sz="1400" dirty="0"/>
                        <a:t>Access to </a:t>
                      </a:r>
                      <a:r>
                        <a:rPr lang="en-US" sz="1400" dirty="0" err="1"/>
                        <a:t>SMBus</a:t>
                      </a:r>
                      <a:r>
                        <a:rPr lang="en-US" sz="1400" dirty="0"/>
                        <a:t> Controller in the PCH</a:t>
                      </a:r>
                    </a:p>
                  </a:txBody>
                  <a:tcPr/>
                </a:tc>
                <a:extLst>
                  <a:ext uri="{0D108BD9-81ED-4DB2-BD59-A6C34878D82A}">
                    <a16:rowId xmlns:a16="http://schemas.microsoft.com/office/drawing/2014/main" xmlns="" val="10008"/>
                  </a:ext>
                </a:extLst>
              </a:tr>
              <a:tr h="311919">
                <a:tc>
                  <a:txBody>
                    <a:bodyPr/>
                    <a:lstStyle/>
                    <a:p>
                      <a:r>
                        <a:rPr lang="en-US" sz="1400" dirty="0">
                          <a:latin typeface="Courier New" panose="02070309020205020404" pitchFamily="49" charset="0"/>
                          <a:cs typeface="Courier New" panose="02070309020205020404" pitchFamily="49" charset="0"/>
                        </a:rPr>
                        <a:t>hal/uefi.py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Main UEFI component using platform specific and common UEFI functionality</a:t>
                      </a:r>
                    </a:p>
                  </a:txBody>
                  <a:tcPr/>
                </a:tc>
                <a:extLst>
                  <a:ext uri="{0D108BD9-81ED-4DB2-BD59-A6C34878D82A}">
                    <a16:rowId xmlns:a16="http://schemas.microsoft.com/office/drawing/2014/main" xmlns="" val="10009"/>
                  </a:ext>
                </a:extLst>
              </a:tr>
              <a:tr h="298129">
                <a:tc>
                  <a:txBody>
                    <a:bodyPr/>
                    <a:lstStyle/>
                    <a:p>
                      <a:r>
                        <a:rPr lang="en-US" sz="1400" dirty="0">
                          <a:latin typeface="Courier New" panose="02070309020205020404" pitchFamily="49" charset="0"/>
                          <a:cs typeface="Courier New" panose="02070309020205020404" pitchFamily="49" charset="0"/>
                        </a:rPr>
                        <a:t>hal/uefi_common.py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Common UEFI functionality (EFI variables, </a:t>
                      </a:r>
                      <a:r>
                        <a:rPr lang="en-US" sz="1400" dirty="0" err="1"/>
                        <a:t>db</a:t>
                      </a:r>
                      <a:r>
                        <a:rPr lang="en-US" sz="1400" dirty="0"/>
                        <a:t>/</a:t>
                      </a:r>
                      <a:r>
                        <a:rPr lang="en-US" sz="1400" dirty="0" err="1"/>
                        <a:t>dbx</a:t>
                      </a:r>
                      <a:r>
                        <a:rPr lang="en-US" sz="1400" dirty="0"/>
                        <a:t> decode, etc.)</a:t>
                      </a:r>
                    </a:p>
                  </a:txBody>
                  <a:tcPr/>
                </a:tc>
                <a:extLst>
                  <a:ext uri="{0D108BD9-81ED-4DB2-BD59-A6C34878D82A}">
                    <a16:rowId xmlns:a16="http://schemas.microsoft.com/office/drawing/2014/main" xmlns="" val="10010"/>
                  </a:ext>
                </a:extLst>
              </a:tr>
              <a:tr h="531857">
                <a:tc>
                  <a:txBody>
                    <a:bodyPr/>
                    <a:lstStyle/>
                    <a:p>
                      <a:r>
                        <a:rPr lang="en-US" sz="1400" dirty="0">
                          <a:latin typeface="Courier New" panose="02070309020205020404" pitchFamily="49" charset="0"/>
                          <a:cs typeface="Courier New" panose="02070309020205020404" pitchFamily="49" charset="0"/>
                        </a:rPr>
                        <a:t>hal/uefi_platform.py</a:t>
                      </a:r>
                    </a:p>
                  </a:txBody>
                  <a:tcPr/>
                </a:tc>
                <a:tc>
                  <a:txBody>
                    <a:bodyPr/>
                    <a:lstStyle/>
                    <a:p>
                      <a:r>
                        <a:rPr lang="en-US" sz="1400" dirty="0"/>
                        <a:t>Platform specific UEFI functionality (parsing platform specific EFI NVRAM, capsules, etc.)</a:t>
                      </a:r>
                    </a:p>
                  </a:txBody>
                  <a:tcPr/>
                </a:tc>
                <a:extLst>
                  <a:ext uri="{0D108BD9-81ED-4DB2-BD59-A6C34878D82A}">
                    <a16:rowId xmlns:a16="http://schemas.microsoft.com/office/drawing/2014/main" xmlns="" val="10011"/>
                  </a:ext>
                </a:extLst>
              </a:tr>
              <a:tr h="293684">
                <a:tc>
                  <a:txBody>
                    <a:bodyPr/>
                    <a:lstStyle/>
                    <a:p>
                      <a:r>
                        <a:rPr lang="en-US" sz="1400" dirty="0">
                          <a:latin typeface="Courier New" panose="02070309020205020404" pitchFamily="49" charset="0"/>
                          <a:cs typeface="Courier New" panose="02070309020205020404" pitchFamily="49" charset="0"/>
                        </a:rPr>
                        <a:t>hal/interrupts.py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CPU Interrupts specific functions (SMI, NMI)</a:t>
                      </a:r>
                    </a:p>
                  </a:txBody>
                  <a:tcPr/>
                </a:tc>
                <a:extLst>
                  <a:ext uri="{0D108BD9-81ED-4DB2-BD59-A6C34878D82A}">
                    <a16:rowId xmlns:a16="http://schemas.microsoft.com/office/drawing/2014/main" xmlns="" val="10012"/>
                  </a:ext>
                </a:extLst>
              </a:tr>
              <a:tr h="289905">
                <a:tc>
                  <a:txBody>
                    <a:bodyPr/>
                    <a:lstStyle/>
                    <a:p>
                      <a:r>
                        <a:rPr lang="en-US" sz="1400" dirty="0">
                          <a:latin typeface="Courier New" panose="02070309020205020404" pitchFamily="49" charset="0"/>
                          <a:cs typeface="Courier New" panose="02070309020205020404" pitchFamily="49" charset="0"/>
                        </a:rPr>
                        <a:t>hal/cmos.py</a:t>
                      </a:r>
                    </a:p>
                  </a:txBody>
                  <a:tcPr/>
                </a:tc>
                <a:tc>
                  <a:txBody>
                    <a:bodyPr/>
                    <a:lstStyle/>
                    <a:p>
                      <a:pPr marL="0" indent="0">
                        <a:buFont typeface="Arial" panose="020B0604020202020204" pitchFamily="34" charset="0"/>
                        <a:buNone/>
                      </a:pPr>
                      <a:r>
                        <a:rPr lang="en-US" sz="1400" dirty="0"/>
                        <a:t>CMOS memory specific functions (dump, read/write)</a:t>
                      </a:r>
                    </a:p>
                  </a:txBody>
                  <a:tcPr/>
                </a:tc>
                <a:extLst>
                  <a:ext uri="{0D108BD9-81ED-4DB2-BD59-A6C34878D82A}">
                    <a16:rowId xmlns:a16="http://schemas.microsoft.com/office/drawing/2014/main" xmlns="" val="10013"/>
                  </a:ext>
                </a:extLst>
              </a:tr>
              <a:tr h="271706">
                <a:tc>
                  <a:txBody>
                    <a:bodyPr/>
                    <a:lstStyle/>
                    <a:p>
                      <a:r>
                        <a:rPr lang="en-US" sz="1400" dirty="0">
                          <a:latin typeface="Courier New" panose="02070309020205020404" pitchFamily="49" charset="0"/>
                          <a:cs typeface="Courier New" panose="02070309020205020404" pitchFamily="49" charset="0"/>
                        </a:rPr>
                        <a:t>hal/cpuid.py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CPUID information</a:t>
                      </a:r>
                    </a:p>
                  </a:txBody>
                  <a:tcPr/>
                </a:tc>
                <a:extLst>
                  <a:ext uri="{0D108BD9-81ED-4DB2-BD59-A6C34878D82A}">
                    <a16:rowId xmlns:a16="http://schemas.microsoft.com/office/drawing/2014/main" xmlns="" val="10014"/>
                  </a:ext>
                </a:extLst>
              </a:tr>
              <a:tr h="335331">
                <a:tc>
                  <a:txBody>
                    <a:bodyPr/>
                    <a:lstStyle/>
                    <a:p>
                      <a:r>
                        <a:rPr lang="en-US" sz="1400" dirty="0">
                          <a:latin typeface="Courier New" panose="02070309020205020404" pitchFamily="49" charset="0"/>
                          <a:cs typeface="Courier New" panose="02070309020205020404" pitchFamily="49" charset="0"/>
                        </a:rPr>
                        <a:t>hal/spi_descriptor.py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SPI Flash Descriptor binary parsing functionality</a:t>
                      </a:r>
                    </a:p>
                  </a:txBody>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23670491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HAL: Basic HW Access</a:t>
            </a:r>
          </a:p>
        </p:txBody>
      </p:sp>
      <p:sp>
        <p:nvSpPr>
          <p:cNvPr id="8" name="Content Placeholder 7"/>
          <p:cNvSpPr>
            <a:spLocks noGrp="1"/>
          </p:cNvSpPr>
          <p:nvPr>
            <p:ph idx="1"/>
          </p:nvPr>
        </p:nvSpPr>
        <p:spPr/>
        <p:txBody>
          <a:bodyPr>
            <a:normAutofit fontScale="92500" lnSpcReduction="20000"/>
          </a:bodyPr>
          <a:lstStyle/>
          <a:p>
            <a:pPr marL="457200" indent="-457200">
              <a:buFont typeface="+mj-lt"/>
              <a:buAutoNum type="arabicPeriod"/>
            </a:pPr>
            <a:r>
              <a:rPr lang="en-US" sz="2400" dirty="0"/>
              <a:t>Basic HAL primitives is a set of HAL components which provide access to basic HW resources which are used to access any other HW resources</a:t>
            </a:r>
          </a:p>
          <a:p>
            <a:pPr marL="457200" indent="-457200">
              <a:buFont typeface="+mj-lt"/>
              <a:buAutoNum type="arabicPeriod"/>
            </a:pPr>
            <a:r>
              <a:rPr lang="en-US" sz="2400" dirty="0"/>
              <a:t>Each basic HAL primitive has its own OS native functions (e.g. in kernel module) implementing access to corresponding HW resource specific to that OS</a:t>
            </a:r>
          </a:p>
          <a:p>
            <a:pPr marL="457200" indent="-457200">
              <a:buFont typeface="+mj-lt"/>
              <a:buAutoNum type="arabicPeriod"/>
            </a:pPr>
            <a:r>
              <a:rPr lang="en-US" sz="2400" dirty="0"/>
              <a:t>Basic HAL primitives are IO, MEM, MSR, MMIO, PCIE, CR, CPUID, etc.</a:t>
            </a:r>
          </a:p>
          <a:p>
            <a:pPr marL="457200" indent="-457200">
              <a:buFont typeface="+mj-lt"/>
              <a:buAutoNum type="arabicPeriod"/>
            </a:pPr>
            <a:r>
              <a:rPr lang="en-US" sz="2400" dirty="0"/>
              <a:t>All other HAL components are complex and can be implemented using the above set of basic HAL primitives</a:t>
            </a:r>
          </a:p>
          <a:p>
            <a:pPr marL="457200" indent="-457200">
              <a:buFont typeface="+mj-lt"/>
              <a:buAutoNum type="arabicPeriod"/>
            </a:pPr>
            <a:r>
              <a:rPr lang="en-US" sz="2400" dirty="0"/>
              <a:t>Basic primitives can be accessed through Chipset instance:</a:t>
            </a:r>
          </a:p>
          <a:p>
            <a:pPr>
              <a:spcBef>
                <a:spcPts val="0"/>
              </a:spcBef>
            </a:pPr>
            <a:endParaRPr lang="en-US" sz="2400" dirty="0">
              <a:latin typeface="Courier New" panose="02070309020205020404" pitchFamily="49" charset="0"/>
              <a:cs typeface="Courier New" panose="02070309020205020404" pitchFamily="49" charset="0"/>
            </a:endParaRPr>
          </a:p>
          <a:p>
            <a:pPr>
              <a:spcBef>
                <a:spcPts val="0"/>
              </a:spcBef>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chipsec.chipset.cs</a:t>
            </a:r>
            <a:r>
              <a:rPr lang="en-US" sz="2400" dirty="0">
                <a:latin typeface="Courier New" panose="02070309020205020404" pitchFamily="49" charset="0"/>
                <a:cs typeface="Courier New" panose="02070309020205020404" pitchFamily="49" charset="0"/>
              </a:rPr>
              <a:t>()</a:t>
            </a:r>
          </a:p>
          <a:p>
            <a:pPr>
              <a:spcBef>
                <a:spcPts val="0"/>
              </a:spcBef>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pci_devs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cs.pci.enumerate_devices</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633219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HAL Example: SPI Flash Memory Access</a:t>
            </a:r>
          </a:p>
        </p:txBody>
      </p:sp>
      <p:sp>
        <p:nvSpPr>
          <p:cNvPr id="8" name="Content Placeholder 7"/>
          <p:cNvSpPr>
            <a:spLocks noGrp="1"/>
          </p:cNvSpPr>
          <p:nvPr>
            <p:ph idx="1"/>
          </p:nvPr>
        </p:nvSpPr>
        <p:spPr>
          <a:xfrm>
            <a:off x="457200" y="1579417"/>
            <a:ext cx="8229600" cy="5029200"/>
          </a:xfrm>
        </p:spPr>
        <p:txBody>
          <a:bodyPr>
            <a:normAutofit/>
          </a:bodyPr>
          <a:lstStyle/>
          <a:p>
            <a:pPr marL="342900" indent="-342900">
              <a:buFont typeface="Arial" panose="020B0604020202020204" pitchFamily="34" charset="0"/>
              <a:buChar char="•"/>
            </a:pPr>
            <a:r>
              <a:rPr lang="en-US" sz="2400" dirty="0"/>
              <a:t>SPI Flash Memory Access is a HAL component which implements access to system SPI flash memory devices</a:t>
            </a:r>
          </a:p>
          <a:p>
            <a:pPr marL="342900" indent="-342900">
              <a:buFont typeface="Arial" panose="020B0604020202020204" pitchFamily="34" charset="0"/>
              <a:buChar char="•"/>
            </a:pPr>
            <a:r>
              <a:rPr lang="en-US" sz="2400" dirty="0"/>
              <a:t>Current SPI HAL implementation uses </a:t>
            </a:r>
            <a:r>
              <a:rPr lang="en-US" sz="2400" i="1" dirty="0"/>
              <a:t>hardware sequencing</a:t>
            </a:r>
            <a:r>
              <a:rPr lang="en-US" sz="2400" dirty="0"/>
              <a:t> access (which predefines SPI flash opcodes and can operate in descriptor mode only)</a:t>
            </a:r>
          </a:p>
          <a:p>
            <a:pPr marL="342900" indent="-342900">
              <a:buFont typeface="Arial" panose="020B0604020202020204" pitchFamily="34" charset="0"/>
              <a:buChar char="•"/>
            </a:pPr>
            <a:r>
              <a:rPr lang="en-US" sz="2400" dirty="0"/>
              <a:t>Exposes the following API:</a:t>
            </a:r>
          </a:p>
          <a:p>
            <a:pPr marL="914400" lvl="2" indent="-342900">
              <a:spcBef>
                <a:spcPts val="0"/>
              </a:spcBef>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read_spi, </a:t>
            </a:r>
            <a:r>
              <a:rPr lang="en-US" sz="1800" dirty="0" err="1">
                <a:latin typeface="Courier New" panose="02070309020205020404" pitchFamily="49" charset="0"/>
                <a:cs typeface="Courier New" panose="02070309020205020404" pitchFamily="49" charset="0"/>
              </a:rPr>
              <a:t>write_spi</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erase_spi_block</a:t>
            </a:r>
            <a:r>
              <a:rPr lang="en-US" sz="1800" dirty="0"/>
              <a:t> – access to SPI flash</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get_SPI_regions</a:t>
            </a:r>
            <a:r>
              <a:rPr lang="en-US" sz="1800" dirty="0">
                <a:latin typeface="Courier New" panose="02070309020205020404" pitchFamily="49" charset="0"/>
                <a:cs typeface="Courier New" panose="02070309020205020404" pitchFamily="49" charset="0"/>
              </a:rPr>
              <a:t> </a:t>
            </a:r>
            <a:r>
              <a:rPr lang="en-US" sz="1800" dirty="0"/>
              <a:t>– returns SPI flash regions</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get_SPI_Protected_Range</a:t>
            </a:r>
            <a:r>
              <a:rPr lang="en-US" sz="1800" dirty="0"/>
              <a:t> – returns SPI flash protected ranges</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display_SPI_Flash_Descriptor</a:t>
            </a:r>
            <a:r>
              <a:rPr lang="en-US" sz="1800" dirty="0"/>
              <a:t> – decodes SPI flash descriptor</a:t>
            </a:r>
            <a:endParaRPr lang="en-US" sz="2000" dirty="0"/>
          </a:p>
          <a:p>
            <a:pPr marL="342900" indent="-342900">
              <a:buFont typeface="Arial" panose="020B0604020202020204" pitchFamily="34" charset="0"/>
              <a:buChar char="•"/>
            </a:pPr>
            <a:r>
              <a:rPr lang="en-US" sz="2400" dirty="0"/>
              <a:t>Accessed through </a:t>
            </a:r>
            <a:r>
              <a:rPr lang="en-US" sz="2400" dirty="0" err="1">
                <a:latin typeface="Courier New" panose="02070309020205020404" pitchFamily="49" charset="0"/>
                <a:cs typeface="Courier New" panose="02070309020205020404" pitchFamily="49" charset="0"/>
              </a:rPr>
              <a:t>chipsec_util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spi</a:t>
            </a:r>
            <a:r>
              <a:rPr lang="en-US" sz="2400" dirty="0">
                <a:latin typeface="Courier New" panose="02070309020205020404" pitchFamily="49" charset="0"/>
                <a:cs typeface="Courier New" panose="02070309020205020404" pitchFamily="49" charset="0"/>
              </a:rPr>
              <a:t>/decode</a:t>
            </a:r>
            <a:r>
              <a:rPr lang="en-US" sz="2400" dirty="0"/>
              <a:t> commands</a:t>
            </a:r>
          </a:p>
          <a:p>
            <a:endParaRPr lang="en-US" sz="2400" dirty="0"/>
          </a:p>
        </p:txBody>
      </p:sp>
    </p:spTree>
    <p:extLst>
      <p:ext uri="{BB962C8B-B14F-4D97-AF65-F5344CB8AC3E}">
        <p14:creationId xmlns:p14="http://schemas.microsoft.com/office/powerpoint/2010/main" val="13555799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HAL Example: CPU Configuration Access</a:t>
            </a:r>
          </a:p>
        </p:txBody>
      </p:sp>
      <p:sp>
        <p:nvSpPr>
          <p:cNvPr id="8" name="Content Placeholder 7"/>
          <p:cNvSpPr>
            <a:spLocks noGrp="1"/>
          </p:cNvSpPr>
          <p:nvPr>
            <p:ph idx="1"/>
          </p:nvPr>
        </p:nvSpPr>
        <p:spPr>
          <a:xfrm>
            <a:off x="457200" y="1496291"/>
            <a:ext cx="8229600" cy="5029200"/>
          </a:xfrm>
        </p:spPr>
        <p:txBody>
          <a:bodyPr>
            <a:normAutofit/>
          </a:bodyPr>
          <a:lstStyle/>
          <a:p>
            <a:pPr marL="342900" indent="-342900">
              <a:buFont typeface="Arial" panose="020B0604020202020204" pitchFamily="34" charset="0"/>
              <a:buChar char="•"/>
            </a:pPr>
            <a:r>
              <a:rPr lang="en-US" sz="2400" dirty="0"/>
              <a:t>SPI Flash Memory Access is a HAL components which implement access to CPU HW resources (MSR, descriptor tables, microcode updates, CPUID, CR, interrupts ..)</a:t>
            </a:r>
          </a:p>
          <a:p>
            <a:pPr marL="342900" indent="-342900">
              <a:buFont typeface="Arial" panose="020B0604020202020204" pitchFamily="34" charset="0"/>
              <a:buChar char="•"/>
            </a:pPr>
            <a:r>
              <a:rPr lang="en-US" sz="2400" dirty="0"/>
              <a:t>Provide the following API:</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msr.read_msr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msr.write_msr</a:t>
            </a:r>
            <a:r>
              <a:rPr lang="en-US" sz="1800" dirty="0"/>
              <a:t> – access to CPU MSRs</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msr.get_IDTR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msr.get_GDTR</a:t>
            </a:r>
            <a:r>
              <a:rPr lang="en-US" sz="1800" dirty="0">
                <a:latin typeface="Courier New" panose="02070309020205020404" pitchFamily="49" charset="0"/>
                <a:cs typeface="Courier New" panose="02070309020205020404" pitchFamily="49" charset="0"/>
              </a:rPr>
              <a:t> </a:t>
            </a:r>
            <a:r>
              <a:rPr lang="en-US" sz="1800" dirty="0"/>
              <a:t>– read IDT/GDT</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ucode.ucode_update_id</a:t>
            </a:r>
            <a:r>
              <a:rPr lang="en-US" sz="1800" dirty="0"/>
              <a:t> – read microcode update ID</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cpuid.cpuid</a:t>
            </a:r>
            <a:r>
              <a:rPr lang="en-US" sz="1800" dirty="0"/>
              <a:t> – read CPU CPUID</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interrupts.send_SMI_APMC</a:t>
            </a:r>
            <a:r>
              <a:rPr lang="en-US" sz="1800" dirty="0"/>
              <a:t> – send SMI through port B2h</a:t>
            </a:r>
          </a:p>
          <a:p>
            <a:pPr marL="914400" lvl="2" indent="-342900">
              <a:spcBef>
                <a:spcPts val="0"/>
              </a:spcBef>
              <a:buFont typeface="Arial" panose="020B0604020202020204" pitchFamily="34" charset="0"/>
              <a:buChar char="•"/>
            </a:pPr>
            <a:r>
              <a:rPr lang="en-US" sz="1800" dirty="0" err="1">
                <a:latin typeface="Courier New" panose="02070309020205020404" pitchFamily="49" charset="0"/>
                <a:cs typeface="Courier New" panose="02070309020205020404" pitchFamily="49" charset="0"/>
              </a:rPr>
              <a:t>cr.read_cr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cr.write_cr</a:t>
            </a:r>
            <a:r>
              <a:rPr lang="en-US" sz="1800" dirty="0"/>
              <a:t> – access to CPU Control Registers</a:t>
            </a:r>
            <a:endParaRPr lang="en-US" sz="2000" dirty="0"/>
          </a:p>
          <a:p>
            <a:pPr marL="342900" indent="-342900">
              <a:buFont typeface="Arial" panose="020B0604020202020204" pitchFamily="34" charset="0"/>
              <a:buChar char="•"/>
            </a:pPr>
            <a:r>
              <a:rPr lang="en-US" sz="2400" dirty="0"/>
              <a:t>Accessed through </a:t>
            </a:r>
            <a:r>
              <a:rPr lang="en-US" sz="2400" dirty="0" err="1">
                <a:latin typeface="Courier New" panose="02070309020205020404" pitchFamily="49" charset="0"/>
                <a:cs typeface="Courier New" panose="02070309020205020404" pitchFamily="49" charset="0"/>
              </a:rPr>
              <a:t>chipsec_util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spi</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cr</a:t>
            </a:r>
            <a:r>
              <a:rPr lang="en-US" sz="2400" dirty="0">
                <a:latin typeface="Courier New" panose="02070309020205020404" pitchFamily="49" charset="0"/>
                <a:cs typeface="Courier New" panose="02070309020205020404" pitchFamily="49" charset="0"/>
              </a:rPr>
              <a:t>/ucode/cupid/</a:t>
            </a:r>
            <a:r>
              <a:rPr lang="en-US" sz="2400" dirty="0" err="1">
                <a:latin typeface="Courier New" panose="02070309020205020404" pitchFamily="49" charset="0"/>
                <a:cs typeface="Courier New" panose="02070309020205020404" pitchFamily="49" charset="0"/>
              </a:rPr>
              <a:t>smi</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idt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gdt</a:t>
            </a:r>
            <a:r>
              <a:rPr lang="en-US" sz="2400" dirty="0"/>
              <a:t> commands</a:t>
            </a:r>
          </a:p>
          <a:p>
            <a:endParaRPr lang="en-US" sz="2400" dirty="0"/>
          </a:p>
        </p:txBody>
      </p:sp>
    </p:spTree>
    <p:extLst>
      <p:ext uri="{BB962C8B-B14F-4D97-AF65-F5344CB8AC3E}">
        <p14:creationId xmlns:p14="http://schemas.microsoft.com/office/powerpoint/2010/main" val="21275180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HAL Example: UEFI</a:t>
            </a:r>
          </a:p>
        </p:txBody>
      </p:sp>
      <p:sp>
        <p:nvSpPr>
          <p:cNvPr id="8" name="Content Placeholder 7"/>
          <p:cNvSpPr>
            <a:spLocks noGrp="1"/>
          </p:cNvSpPr>
          <p:nvPr>
            <p:ph idx="1"/>
          </p:nvPr>
        </p:nvSpPr>
        <p:spPr>
          <a:xfrm>
            <a:off x="457200" y="1288470"/>
            <a:ext cx="8229600" cy="5140036"/>
          </a:xfrm>
        </p:spPr>
        <p:txBody>
          <a:bodyPr>
            <a:normAutofit fontScale="92500" lnSpcReduction="10000"/>
          </a:bodyPr>
          <a:lstStyle/>
          <a:p>
            <a:pPr marL="342900" indent="-342900">
              <a:buFont typeface="Arial" panose="020B0604020202020204" pitchFamily="34" charset="0"/>
              <a:buChar char="•"/>
            </a:pPr>
            <a:r>
              <a:rPr lang="en-US" sz="2400" dirty="0"/>
              <a:t>UEFI HAL components implements functionality to work with UEFI interfaces and structures</a:t>
            </a:r>
          </a:p>
          <a:p>
            <a:pPr marL="914400" lvl="2" indent="-342900">
              <a:buFontTx/>
              <a:buChar char="-"/>
            </a:pPr>
            <a:r>
              <a:rPr lang="en-US" sz="2100" dirty="0"/>
              <a:t>Dumping UEFI Variables at run-time through UEFI API</a:t>
            </a:r>
          </a:p>
          <a:p>
            <a:pPr marL="914400" lvl="2" indent="-342900">
              <a:buFontTx/>
              <a:buChar char="-"/>
            </a:pPr>
            <a:r>
              <a:rPr lang="en-US" sz="2100" dirty="0"/>
              <a:t>Extracting UEFI Variables from NVRAM store in SPI memory dump</a:t>
            </a:r>
          </a:p>
          <a:p>
            <a:pPr marL="914400" lvl="2" indent="-342900">
              <a:buFontTx/>
              <a:buChar char="-"/>
            </a:pPr>
            <a:r>
              <a:rPr lang="en-US" sz="2100" dirty="0"/>
              <a:t>Decoding certificates/hashes from UEFI variables</a:t>
            </a:r>
          </a:p>
          <a:p>
            <a:pPr marL="914400" lvl="2" indent="-342900">
              <a:buFontTx/>
              <a:buChar char="-"/>
            </a:pPr>
            <a:r>
              <a:rPr lang="en-US" sz="2100" dirty="0"/>
              <a:t>Parsing UEFI Volumes with executables from SPI memory dump</a:t>
            </a:r>
          </a:p>
          <a:p>
            <a:pPr marL="914400" lvl="2" indent="-342900">
              <a:buFontTx/>
              <a:buChar char="-"/>
            </a:pPr>
            <a:r>
              <a:rPr lang="en-US" sz="2100" dirty="0"/>
              <a:t>Extracting and decoding S3 resume boot script</a:t>
            </a:r>
          </a:p>
          <a:p>
            <a:pPr marL="342900" indent="-342900">
              <a:buFont typeface="Arial" panose="020B0604020202020204" pitchFamily="34" charset="0"/>
              <a:buChar char="•"/>
            </a:pPr>
            <a:r>
              <a:rPr lang="en-US" sz="2400" dirty="0"/>
              <a:t>Common UEFI API consumed by modules is exposed through </a:t>
            </a:r>
            <a:r>
              <a:rPr lang="en-US" sz="2400" dirty="0" err="1">
                <a:latin typeface="Courier New" panose="02070309020205020404" pitchFamily="49" charset="0"/>
                <a:cs typeface="Courier New" panose="02070309020205020404" pitchFamily="49" charset="0"/>
              </a:rPr>
              <a:t>chipsec.hal.uefi</a:t>
            </a:r>
            <a:endParaRPr lang="en-US" sz="2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t>UEFI functionality can be common for all UEFI based firmware or can depend on BIOS implementation or UEFI version</a:t>
            </a:r>
          </a:p>
          <a:p>
            <a:pPr marL="914400" lvl="2" indent="-342900">
              <a:buFontTx/>
              <a:buChar char="-"/>
            </a:pPr>
            <a:r>
              <a:rPr lang="en-US" sz="2000" dirty="0"/>
              <a:t>Common UEFI functionality is in </a:t>
            </a:r>
            <a:r>
              <a:rPr lang="en-US" sz="2000" dirty="0">
                <a:latin typeface="Courier New" panose="02070309020205020404" pitchFamily="49" charset="0"/>
                <a:cs typeface="Courier New" panose="02070309020205020404" pitchFamily="49" charset="0"/>
              </a:rPr>
              <a:t>hal/uefi_common.py</a:t>
            </a:r>
          </a:p>
          <a:p>
            <a:pPr marL="914400" lvl="2" indent="-342900">
              <a:buFontTx/>
              <a:buChar char="-"/>
            </a:pPr>
            <a:r>
              <a:rPr lang="en-US" sz="2000" dirty="0"/>
              <a:t>BIOS dependent UEFI functionality is in </a:t>
            </a:r>
            <a:r>
              <a:rPr lang="en-US" sz="2000" dirty="0">
                <a:latin typeface="Courier New" panose="02070309020205020404" pitchFamily="49" charset="0"/>
                <a:cs typeface="Courier New" panose="02070309020205020404" pitchFamily="49" charset="0"/>
              </a:rPr>
              <a:t>hal/uefi_platform.py</a:t>
            </a:r>
            <a:endParaRPr lang="en-US" sz="2100" dirty="0"/>
          </a:p>
          <a:p>
            <a:pPr marL="342900" indent="-342900">
              <a:buFont typeface="Arial" panose="020B0604020202020204" pitchFamily="34" charset="0"/>
              <a:buChar char="•"/>
            </a:pPr>
            <a:r>
              <a:rPr lang="en-US" sz="2400" dirty="0"/>
              <a:t>Accessed through </a:t>
            </a:r>
            <a:r>
              <a:rPr lang="en-US" sz="2400" dirty="0" err="1">
                <a:latin typeface="Courier New" panose="02070309020205020404" pitchFamily="49" charset="0"/>
                <a:cs typeface="Courier New" panose="02070309020205020404" pitchFamily="49" charset="0"/>
              </a:rPr>
              <a:t>chipsec_util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uefi</a:t>
            </a:r>
            <a:r>
              <a:rPr lang="en-US" sz="2400" dirty="0"/>
              <a:t> command</a:t>
            </a:r>
            <a:endParaRPr lang="en-US" sz="2400" dirty="0">
              <a:latin typeface="Courier New" panose="02070309020205020404" pitchFamily="49" charset="0"/>
              <a:cs typeface="Courier New" panose="02070309020205020404" pitchFamily="49" charset="0"/>
            </a:endParaRPr>
          </a:p>
          <a:p>
            <a:pPr marL="342900" indent="-342900">
              <a:buFontTx/>
              <a:buChar char="-"/>
            </a:pPr>
            <a:endParaRPr lang="en-US" sz="2400" dirty="0"/>
          </a:p>
          <a:p>
            <a:endParaRPr lang="en-US" sz="2400" dirty="0"/>
          </a:p>
        </p:txBody>
      </p:sp>
    </p:spTree>
    <p:extLst>
      <p:ext uri="{BB962C8B-B14F-4D97-AF65-F5344CB8AC3E}">
        <p14:creationId xmlns:p14="http://schemas.microsoft.com/office/powerpoint/2010/main" val="323293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UEFI/BIOS Security</a:t>
            </a:r>
          </a:p>
        </p:txBody>
      </p:sp>
      <p:sp>
        <p:nvSpPr>
          <p:cNvPr id="6" name="Content Placeholder 5"/>
          <p:cNvSpPr>
            <a:spLocks noGrp="1"/>
          </p:cNvSpPr>
          <p:nvPr>
            <p:ph sz="half" idx="1"/>
          </p:nvPr>
        </p:nvSpPr>
        <p:spPr>
          <a:xfrm>
            <a:off x="88901" y="901700"/>
            <a:ext cx="4330699" cy="5338590"/>
          </a:xfrm>
        </p:spPr>
        <p:txBody>
          <a:bodyPr>
            <a:noAutofit/>
          </a:bodyPr>
          <a:lstStyle/>
          <a:p>
            <a:pPr marL="137160" lvl="0" indent="-137160">
              <a:lnSpc>
                <a:spcPct val="100000"/>
              </a:lnSpc>
              <a:spcBef>
                <a:spcPts val="0"/>
              </a:spcBef>
              <a:buFont typeface="Arial" pitchFamily="34" charset="0"/>
              <a:buChar char="•"/>
            </a:pPr>
            <a:r>
              <a:rPr lang="en-US" sz="1150" dirty="0">
                <a:cs typeface="Times New Roman" charset="0"/>
              </a:rPr>
              <a:t>Security Issues Related to Pentium System Management Mode (</a:t>
            </a:r>
            <a:r>
              <a:rPr lang="en-US" sz="1150" dirty="0">
                <a:cs typeface="Arial"/>
                <a:hlinkClick r:id="rId2" action="ppaction://hlinkpres?slideindex=1&amp;slidetitle="/>
              </a:rPr>
              <a:t>CSW 2006</a:t>
            </a:r>
            <a:r>
              <a:rPr lang="en-US" sz="1150" dirty="0">
                <a:cs typeface="Times New Roman" charset="0"/>
              </a:rPr>
              <a:t>)</a:t>
            </a:r>
            <a:endParaRPr lang="en-US" sz="1150" dirty="0"/>
          </a:p>
          <a:p>
            <a:pPr marL="137160" lvl="0" indent="-137160">
              <a:lnSpc>
                <a:spcPct val="100000"/>
              </a:lnSpc>
              <a:spcBef>
                <a:spcPts val="0"/>
              </a:spcBef>
              <a:buFont typeface="Arial" pitchFamily="34" charset="0"/>
              <a:buChar char="•"/>
            </a:pPr>
            <a:r>
              <a:rPr lang="en-US" sz="1150" dirty="0">
                <a:cs typeface="Arial"/>
              </a:rPr>
              <a:t>Implementing and Detecting an ACPI BIOS Rootkit (</a:t>
            </a:r>
            <a:r>
              <a:rPr lang="en-US" sz="1150" dirty="0" err="1">
                <a:cs typeface="Arial"/>
                <a:hlinkClick r:id="rId3"/>
              </a:rPr>
              <a:t>BlackHat</a:t>
            </a:r>
            <a:r>
              <a:rPr lang="en-US" sz="1150" dirty="0">
                <a:cs typeface="Arial"/>
                <a:hlinkClick r:id="rId3"/>
              </a:rPr>
              <a:t> EU 2006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Implementing and Detecting a PCI Rootkit (</a:t>
            </a:r>
            <a:r>
              <a:rPr lang="en-US" sz="1150" dirty="0" err="1">
                <a:cs typeface="Arial"/>
                <a:hlinkClick r:id="rId4"/>
              </a:rPr>
              <a:t>BlackHat</a:t>
            </a:r>
            <a:r>
              <a:rPr lang="en-US" sz="1150" dirty="0">
                <a:cs typeface="Arial"/>
                <a:hlinkClick r:id="rId4"/>
              </a:rPr>
              <a:t> DC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Programmed I/O accesses: a threat to Virtual Machine Monitors? (</a:t>
            </a:r>
            <a:r>
              <a:rPr lang="en-US" sz="1150" dirty="0" err="1">
                <a:hlinkClick r:id="rId5"/>
              </a:rPr>
              <a:t>PacSec</a:t>
            </a:r>
            <a:r>
              <a:rPr lang="en-US" sz="1150" dirty="0">
                <a:hlinkClick r:id="rId5"/>
              </a:rPr>
              <a:t>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Hacking the Extensible Firmware Interface (</a:t>
            </a:r>
            <a:r>
              <a:rPr lang="en-US" sz="1150" dirty="0" err="1">
                <a:cs typeface="Arial"/>
                <a:hlinkClick r:id="rId6"/>
              </a:rPr>
              <a:t>BlackHat</a:t>
            </a:r>
            <a:r>
              <a:rPr lang="en-US" sz="1150" dirty="0">
                <a:cs typeface="Arial"/>
                <a:hlinkClick r:id="rId6"/>
              </a:rPr>
              <a:t> USA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BIOS Boot Hijacking And VMWare Vulnerabilities Digging (</a:t>
            </a:r>
            <a:r>
              <a:rPr lang="en-US" sz="1150" dirty="0" err="1">
                <a:cs typeface="Arial"/>
                <a:hlinkClick r:id="rId7"/>
              </a:rPr>
              <a:t>PoC</a:t>
            </a:r>
            <a:r>
              <a:rPr lang="en-US" sz="1150" dirty="0">
                <a:cs typeface="Arial"/>
                <a:hlinkClick r:id="rId7"/>
              </a:rPr>
              <a:t> 2007</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Bypassing pre-boot authentication passwords (</a:t>
            </a:r>
            <a:r>
              <a:rPr lang="en-US" sz="1150" dirty="0">
                <a:cs typeface="Arial"/>
                <a:hlinkClick r:id="rId8"/>
              </a:rPr>
              <a:t>DEF CON 16</a:t>
            </a:r>
            <a:r>
              <a:rPr lang="en-US" sz="1150" dirty="0">
                <a:cs typeface="Arial"/>
              </a:rPr>
              <a:t>)</a:t>
            </a:r>
          </a:p>
          <a:p>
            <a:pPr marL="137160" lvl="0" indent="-137160">
              <a:lnSpc>
                <a:spcPct val="100000"/>
              </a:lnSpc>
              <a:spcBef>
                <a:spcPts val="0"/>
              </a:spcBef>
              <a:buFont typeface="Arial" pitchFamily="34" charset="0"/>
              <a:buChar char="•"/>
            </a:pPr>
            <a:r>
              <a:rPr lang="en-US" sz="1150" dirty="0"/>
              <a:t>Using SMM for "Other Purposes“ (</a:t>
            </a:r>
            <a:r>
              <a:rPr lang="en-US" sz="1150" dirty="0">
                <a:cs typeface="Arial"/>
                <a:hlinkClick r:id="rId9"/>
              </a:rPr>
              <a:t>Phrack65</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Persistent BIOS Infection (</a:t>
            </a:r>
            <a:r>
              <a:rPr lang="en-US" sz="1150" dirty="0">
                <a:cs typeface="Arial"/>
                <a:hlinkClick r:id="rId10"/>
              </a:rPr>
              <a:t>Phrack66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 New Breed of Malware: The SMM Rootkit (</a:t>
            </a:r>
            <a:r>
              <a:rPr lang="en-US" sz="1150" dirty="0" err="1">
                <a:cs typeface="Arial"/>
                <a:hlinkClick r:id="rId11"/>
              </a:rPr>
              <a:t>BlackHat</a:t>
            </a:r>
            <a:r>
              <a:rPr lang="en-US" sz="1150" dirty="0">
                <a:cs typeface="Arial"/>
                <a:hlinkClick r:id="rId11"/>
              </a:rPr>
              <a:t> USA 2008</a:t>
            </a:r>
            <a:r>
              <a:rPr lang="en-US" sz="1150" dirty="0">
                <a:cs typeface="Arial"/>
              </a:rPr>
              <a:t>)</a:t>
            </a:r>
          </a:p>
          <a:p>
            <a:pPr marL="137160" lvl="0" indent="-137160">
              <a:lnSpc>
                <a:spcPct val="100000"/>
              </a:lnSpc>
              <a:spcBef>
                <a:spcPts val="0"/>
              </a:spcBef>
              <a:buFont typeface="Arial" pitchFamily="34" charset="0"/>
              <a:buChar char="•"/>
            </a:pPr>
            <a:r>
              <a:rPr lang="en-US" sz="1150" dirty="0"/>
              <a:t>Preventing &amp; Detecting </a:t>
            </a:r>
            <a:r>
              <a:rPr lang="en-US" sz="1150" dirty="0" err="1"/>
              <a:t>Xen</a:t>
            </a:r>
            <a:r>
              <a:rPr lang="en-US" sz="1150" dirty="0"/>
              <a:t> Hypervisor Subversions (</a:t>
            </a:r>
            <a:r>
              <a:rPr lang="en-US" sz="1150" dirty="0" err="1">
                <a:hlinkClick r:id="rId12"/>
              </a:rPr>
              <a:t>BlackHat</a:t>
            </a:r>
            <a:r>
              <a:rPr lang="en-US" sz="1150" dirty="0">
                <a:hlinkClick r:id="rId12"/>
              </a:rPr>
              <a:t> USA 2008</a:t>
            </a:r>
            <a:r>
              <a:rPr lang="en-US" sz="1150" dirty="0"/>
              <a:t>)</a:t>
            </a:r>
          </a:p>
          <a:p>
            <a:pPr marL="137160" lvl="0" indent="-137160">
              <a:lnSpc>
                <a:spcPct val="100000"/>
              </a:lnSpc>
              <a:spcBef>
                <a:spcPts val="0"/>
              </a:spcBef>
              <a:buFont typeface="Arial" pitchFamily="34" charset="0"/>
              <a:buChar char="•"/>
            </a:pPr>
            <a:r>
              <a:rPr lang="en-US" sz="1150" dirty="0"/>
              <a:t>A Real SMM Rootkit: Reversing and Hooking BIOS SMI Handlers (</a:t>
            </a:r>
            <a:r>
              <a:rPr lang="en-US" sz="1150" dirty="0">
                <a:cs typeface="Arial"/>
                <a:hlinkClick r:id="rId13"/>
              </a:rPr>
              <a:t>Phrack66</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Attacking Intel BIOS (</a:t>
            </a:r>
            <a:r>
              <a:rPr lang="en-US" sz="1150" dirty="0" err="1">
                <a:cs typeface="Arial"/>
                <a:hlinkClick r:id="rId14"/>
              </a:rPr>
              <a:t>BlackHat</a:t>
            </a:r>
            <a:r>
              <a:rPr lang="en-US" sz="1150" dirty="0">
                <a:cs typeface="Arial"/>
                <a:hlinkClick r:id="rId14"/>
              </a:rPr>
              <a:t> USA 2009</a:t>
            </a:r>
            <a:r>
              <a:rPr lang="en-US" sz="1150" dirty="0">
                <a:cs typeface="Arial"/>
              </a:rPr>
              <a:t>)</a:t>
            </a:r>
          </a:p>
          <a:p>
            <a:pPr marL="137160" lvl="0" indent="-137160">
              <a:lnSpc>
                <a:spcPct val="100000"/>
              </a:lnSpc>
              <a:spcBef>
                <a:spcPts val="0"/>
              </a:spcBef>
              <a:buFont typeface="Arial" pitchFamily="34" charset="0"/>
              <a:buChar char="•"/>
            </a:pPr>
            <a:r>
              <a:rPr lang="en-US" sz="1150" dirty="0"/>
              <a:t>Getting Into the SMRAM: SMM Reloaded (</a:t>
            </a:r>
            <a:r>
              <a:rPr lang="en-US" sz="1150" dirty="0">
                <a:hlinkClick r:id="rId15"/>
              </a:rPr>
              <a:t>CSW 2009</a:t>
            </a:r>
            <a:r>
              <a:rPr lang="en-US" sz="1150" dirty="0"/>
              <a:t>, </a:t>
            </a:r>
            <a:r>
              <a:rPr lang="en-US" sz="1150" dirty="0">
                <a:cs typeface="Arial"/>
                <a:hlinkClick r:id="rId16"/>
              </a:rPr>
              <a:t>CSW 2009</a:t>
            </a:r>
            <a:r>
              <a:rPr lang="en-US" sz="1150" dirty="0"/>
              <a:t>)</a:t>
            </a:r>
          </a:p>
          <a:p>
            <a:pPr marL="137160" lvl="0" indent="-137160">
              <a:lnSpc>
                <a:spcPct val="100000"/>
              </a:lnSpc>
              <a:spcBef>
                <a:spcPts val="0"/>
              </a:spcBef>
              <a:buFont typeface="Arial" pitchFamily="34" charset="0"/>
              <a:buChar char="•"/>
            </a:pPr>
            <a:r>
              <a:rPr lang="en-US" sz="1150" dirty="0"/>
              <a:t>Attacking SMM Memory via Intel Cache Poisoning (</a:t>
            </a:r>
            <a:r>
              <a:rPr lang="en-US" sz="1150" dirty="0">
                <a:hlinkClick r:id="rId17"/>
              </a:rPr>
              <a:t>ITL 2009</a:t>
            </a:r>
            <a:r>
              <a:rPr lang="en-US" sz="1150" dirty="0"/>
              <a:t>)</a:t>
            </a:r>
          </a:p>
          <a:p>
            <a:pPr marL="137160" lvl="0" indent="-137160">
              <a:lnSpc>
                <a:spcPct val="100000"/>
              </a:lnSpc>
              <a:spcBef>
                <a:spcPts val="0"/>
              </a:spcBef>
              <a:buFont typeface="Arial" pitchFamily="34" charset="0"/>
              <a:buChar char="•"/>
            </a:pPr>
            <a:r>
              <a:rPr lang="en-US" sz="1150" dirty="0"/>
              <a:t>BIOS SMM Privilege Escalation Vulnerabilities (</a:t>
            </a:r>
            <a:r>
              <a:rPr lang="en-US" sz="1150" dirty="0" err="1">
                <a:cs typeface="Arial"/>
                <a:hlinkClick r:id="rId18"/>
              </a:rPr>
              <a:t>bugtraq</a:t>
            </a:r>
            <a:r>
              <a:rPr lang="en-US" sz="1150" dirty="0">
                <a:cs typeface="Arial"/>
                <a:hlinkClick r:id="rId18"/>
              </a:rPr>
              <a:t> 2009</a:t>
            </a:r>
            <a:r>
              <a:rPr lang="en-US" sz="1150" dirty="0"/>
              <a:t>)</a:t>
            </a:r>
          </a:p>
          <a:p>
            <a:pPr marL="137160" lvl="0" indent="-137160">
              <a:lnSpc>
                <a:spcPct val="100000"/>
              </a:lnSpc>
              <a:spcBef>
                <a:spcPts val="0"/>
              </a:spcBef>
              <a:buFont typeface="Arial" pitchFamily="34" charset="0"/>
              <a:buChar char="•"/>
            </a:pPr>
            <a:r>
              <a:rPr lang="en-US" sz="1150" dirty="0">
                <a:cs typeface="Arial"/>
              </a:rPr>
              <a:t>System Management Mode Design and Security Issues (</a:t>
            </a:r>
            <a:r>
              <a:rPr lang="en-US" sz="1150" dirty="0">
                <a:cs typeface="Arial"/>
                <a:hlinkClick r:id="rId19"/>
              </a:rPr>
              <a:t>IT Defense 2010</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Analysis of building blocks and attack vectors associated with UEFI (</a:t>
            </a:r>
            <a:r>
              <a:rPr lang="en-US" sz="1150" dirty="0">
                <a:cs typeface="Arial"/>
                <a:hlinkClick r:id="rId20"/>
              </a:rPr>
              <a:t>SANS Institute</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(U)EFI Bootkits (</a:t>
            </a:r>
            <a:r>
              <a:rPr lang="en-US" sz="1150" dirty="0" err="1">
                <a:cs typeface="Arial"/>
                <a:hlinkClick r:id="rId21"/>
              </a:rPr>
              <a:t>BlackHat</a:t>
            </a:r>
            <a:r>
              <a:rPr lang="en-US" sz="1150" dirty="0">
                <a:cs typeface="Arial"/>
                <a:hlinkClick r:id="rId21"/>
              </a:rPr>
              <a:t> USA 2012</a:t>
            </a:r>
            <a:r>
              <a:rPr lang="en-US" sz="1150" dirty="0">
                <a:cs typeface="Arial"/>
              </a:rPr>
              <a:t> @snare, </a:t>
            </a:r>
            <a:r>
              <a:rPr lang="en-US" sz="1150" dirty="0" err="1">
                <a:cs typeface="Arial"/>
                <a:hlinkClick r:id="rId22"/>
              </a:rPr>
              <a:t>SaferBytes</a:t>
            </a:r>
            <a:r>
              <a:rPr lang="en-US" sz="1150" dirty="0">
                <a:cs typeface="Arial"/>
                <a:hlinkClick r:id="rId22"/>
              </a:rPr>
              <a:t> 2012</a:t>
            </a:r>
            <a:r>
              <a:rPr lang="en-US" sz="1150" dirty="0">
                <a:cs typeface="Arial"/>
              </a:rPr>
              <a:t> Andrea </a:t>
            </a:r>
            <a:r>
              <a:rPr lang="en-US" sz="1150" dirty="0" err="1">
                <a:cs typeface="Arial"/>
              </a:rPr>
              <a:t>Allievi</a:t>
            </a:r>
            <a:r>
              <a:rPr lang="en-US" sz="1150" dirty="0">
                <a:cs typeface="Arial"/>
              </a:rPr>
              <a:t>, </a:t>
            </a:r>
            <a:r>
              <a:rPr lang="en-US" sz="1150" dirty="0">
                <a:cs typeface="Arial"/>
                <a:hlinkClick r:id="rId23"/>
              </a:rPr>
              <a:t>HITB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Evil Maid Just Got Angrier (</a:t>
            </a:r>
            <a:r>
              <a:rPr lang="en-US" sz="1150" dirty="0">
                <a:cs typeface="Arial"/>
                <a:hlinkClick r:id="rId24"/>
              </a:rPr>
              <a:t>CSW 2013</a:t>
            </a:r>
            <a:r>
              <a:rPr lang="en-US" sz="1150" dirty="0">
                <a:cs typeface="Arial"/>
              </a:rPr>
              <a:t>)</a:t>
            </a:r>
          </a:p>
          <a:p>
            <a:pPr marL="137160" lvl="0" indent="-137160">
              <a:lnSpc>
                <a:spcPct val="100000"/>
              </a:lnSpc>
              <a:spcBef>
                <a:spcPts val="0"/>
              </a:spcBef>
              <a:buFont typeface="Arial" pitchFamily="34" charset="0"/>
              <a:buChar char="•"/>
            </a:pPr>
            <a:endParaRPr lang="en-US" sz="1150" dirty="0">
              <a:cs typeface="Arial"/>
            </a:endParaRPr>
          </a:p>
        </p:txBody>
      </p:sp>
      <p:sp>
        <p:nvSpPr>
          <p:cNvPr id="7" name="Content Placeholder 6"/>
          <p:cNvSpPr>
            <a:spLocks noGrp="1"/>
          </p:cNvSpPr>
          <p:nvPr>
            <p:ph sz="half" idx="2"/>
          </p:nvPr>
        </p:nvSpPr>
        <p:spPr>
          <a:xfrm>
            <a:off x="4572000" y="901700"/>
            <a:ext cx="4572000" cy="5554490"/>
          </a:xfrm>
        </p:spPr>
        <p:txBody>
          <a:bodyPr>
            <a:noAutofit/>
          </a:bodyPr>
          <a:lstStyle/>
          <a:p>
            <a:pPr marL="137160" lvl="0" indent="-137160">
              <a:lnSpc>
                <a:spcPct val="100000"/>
              </a:lnSpc>
              <a:spcBef>
                <a:spcPts val="0"/>
              </a:spcBef>
              <a:buFont typeface="Arial" pitchFamily="34" charset="0"/>
              <a:buChar char="•"/>
            </a:pPr>
            <a:r>
              <a:rPr lang="en-US" sz="1150" dirty="0">
                <a:cs typeface="Arial"/>
              </a:rPr>
              <a:t>A Tale of One Software Bypass of Windows 8 Secure Boot (</a:t>
            </a:r>
            <a:r>
              <a:rPr lang="en-US" sz="1150" dirty="0" err="1">
                <a:cs typeface="Arial"/>
                <a:hlinkClick r:id="rId25"/>
              </a:rPr>
              <a:t>BlackHat</a:t>
            </a:r>
            <a:r>
              <a:rPr lang="en-US" sz="1150" dirty="0">
                <a:cs typeface="Arial"/>
                <a:hlinkClick r:id="rId25"/>
              </a:rPr>
              <a:t> USA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BIOS </a:t>
            </a:r>
            <a:r>
              <a:rPr lang="en-US" sz="1150" dirty="0" err="1">
                <a:cs typeface="Arial"/>
              </a:rPr>
              <a:t>Chronomancy</a:t>
            </a:r>
            <a:r>
              <a:rPr lang="en-US" sz="1150" dirty="0">
                <a:cs typeface="Arial"/>
              </a:rPr>
              <a:t> (</a:t>
            </a:r>
            <a:r>
              <a:rPr lang="en-US" sz="1150" dirty="0" err="1">
                <a:cs typeface="Arial"/>
                <a:hlinkClick r:id="rId26"/>
              </a:rPr>
              <a:t>NoSuchCon</a:t>
            </a:r>
            <a:r>
              <a:rPr lang="en-US" sz="1150" dirty="0">
                <a:cs typeface="Arial"/>
                <a:hlinkClick r:id="rId26"/>
              </a:rPr>
              <a:t> 2013</a:t>
            </a:r>
            <a:r>
              <a:rPr lang="en-US" sz="1150" dirty="0">
                <a:cs typeface="Arial"/>
              </a:rPr>
              <a:t>, </a:t>
            </a:r>
            <a:r>
              <a:rPr lang="en-US" sz="1150" dirty="0" err="1">
                <a:cs typeface="Arial"/>
                <a:hlinkClick r:id="rId27"/>
              </a:rPr>
              <a:t>BlackHat</a:t>
            </a:r>
            <a:r>
              <a:rPr lang="en-US" sz="1150" dirty="0">
                <a:cs typeface="Arial"/>
                <a:hlinkClick r:id="rId27"/>
              </a:rPr>
              <a:t> USA 2013</a:t>
            </a:r>
            <a:r>
              <a:rPr lang="en-US" sz="1150" dirty="0">
                <a:cs typeface="Arial"/>
              </a:rPr>
              <a:t>, </a:t>
            </a:r>
            <a:r>
              <a:rPr lang="en-US" sz="1150" dirty="0">
                <a:cs typeface="Arial"/>
                <a:hlinkClick r:id="rId28" action="ppaction://hlinkfile"/>
              </a:rPr>
              <a:t>Hack.lu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Defeating Signed BIOS Enforcement (</a:t>
            </a:r>
            <a:r>
              <a:rPr lang="en-US" sz="1150" dirty="0" err="1">
                <a:cs typeface="Arial"/>
                <a:hlinkClick r:id="rId29"/>
              </a:rPr>
              <a:t>PacSec</a:t>
            </a:r>
            <a:r>
              <a:rPr lang="en-US" sz="1150" dirty="0">
                <a:cs typeface="Arial"/>
                <a:hlinkClick r:id="rId29"/>
              </a:rPr>
              <a:t> 2013</a:t>
            </a:r>
            <a:r>
              <a:rPr lang="en-US" sz="1150" dirty="0">
                <a:cs typeface="Arial"/>
              </a:rPr>
              <a:t>, </a:t>
            </a:r>
            <a:r>
              <a:rPr lang="en-US" sz="1150" dirty="0" err="1">
                <a:cs typeface="Arial"/>
                <a:hlinkClick r:id="rId30"/>
              </a:rPr>
              <a:t>Ekoparty</a:t>
            </a:r>
            <a:r>
              <a:rPr lang="en-US" sz="1150" dirty="0">
                <a:cs typeface="Arial"/>
                <a:hlinkClick r:id="rId30"/>
              </a:rPr>
              <a:t>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UEFI and PCI </a:t>
            </a:r>
            <a:r>
              <a:rPr lang="en-US" sz="1150" dirty="0" err="1">
                <a:cs typeface="Arial"/>
              </a:rPr>
              <a:t>BootKit</a:t>
            </a:r>
            <a:r>
              <a:rPr lang="en-US" sz="1150" dirty="0">
                <a:cs typeface="Arial"/>
              </a:rPr>
              <a:t> (</a:t>
            </a:r>
            <a:r>
              <a:rPr lang="en-US" sz="1150" dirty="0" err="1">
                <a:cs typeface="Arial"/>
                <a:hlinkClick r:id="rId29"/>
              </a:rPr>
              <a:t>PacSec</a:t>
            </a:r>
            <a:r>
              <a:rPr lang="en-US" sz="1150" dirty="0">
                <a:cs typeface="Arial"/>
                <a:hlinkClick r:id="rId29"/>
              </a:rPr>
              <a:t> 2013</a:t>
            </a:r>
            <a:r>
              <a:rPr lang="en-US" sz="1150" dirty="0">
                <a:cs typeface="Arial"/>
              </a:rPr>
              <a:t>)</a:t>
            </a:r>
          </a:p>
          <a:p>
            <a:pPr marL="137160" lvl="0" indent="-137160">
              <a:lnSpc>
                <a:spcPct val="100000"/>
              </a:lnSpc>
              <a:spcBef>
                <a:spcPts val="0"/>
              </a:spcBef>
              <a:buFont typeface="Arial" pitchFamily="34" charset="0"/>
              <a:buChar char="•"/>
            </a:pPr>
            <a:r>
              <a:rPr lang="en-US" sz="1150" dirty="0">
                <a:cs typeface="Arial"/>
              </a:rPr>
              <a:t>Meet ‘</a:t>
            </a:r>
            <a:r>
              <a:rPr lang="en-US" sz="1150" dirty="0" err="1">
                <a:cs typeface="Arial"/>
              </a:rPr>
              <a:t>badBIOS</a:t>
            </a:r>
            <a:r>
              <a:rPr lang="en-US" sz="1150" dirty="0">
                <a:cs typeface="Arial"/>
              </a:rPr>
              <a:t>’ the mysterious Mac and PC malware that jumps </a:t>
            </a:r>
            <a:r>
              <a:rPr lang="en-US" sz="1150" dirty="0" err="1">
                <a:cs typeface="Arial"/>
              </a:rPr>
              <a:t>airgaps</a:t>
            </a:r>
            <a:r>
              <a:rPr lang="en-US" sz="1150" dirty="0">
                <a:cs typeface="Arial"/>
              </a:rPr>
              <a:t> (#</a:t>
            </a:r>
            <a:r>
              <a:rPr lang="en-US" sz="1150" dirty="0" err="1">
                <a:cs typeface="Arial"/>
                <a:hlinkClick r:id="rId31"/>
              </a:rPr>
              <a:t>badBios</a:t>
            </a:r>
            <a:r>
              <a:rPr lang="en-US" sz="1150" dirty="0">
                <a:cs typeface="Arial"/>
              </a:rPr>
              <a:t>)</a:t>
            </a:r>
          </a:p>
          <a:p>
            <a:pPr marL="137160" lvl="0" indent="-137160">
              <a:spcBef>
                <a:spcPts val="0"/>
              </a:spcBef>
              <a:buFont typeface="Arial" pitchFamily="34" charset="0"/>
              <a:buChar char="•"/>
            </a:pPr>
            <a:r>
              <a:rPr lang="en-US" sz="1150" dirty="0">
                <a:cs typeface="Arial"/>
              </a:rPr>
              <a:t>All Your Boot Are Belong To Us (</a:t>
            </a:r>
            <a:r>
              <a:rPr lang="en-US" sz="1150" dirty="0" err="1">
                <a:cs typeface="Arial"/>
              </a:rPr>
              <a:t>CanSecWest</a:t>
            </a:r>
            <a:r>
              <a:rPr lang="en-US" sz="1150" dirty="0">
                <a:cs typeface="Arial"/>
              </a:rPr>
              <a:t> 2014 </a:t>
            </a:r>
            <a:r>
              <a:rPr lang="en-US" sz="1150" dirty="0">
                <a:cs typeface="Arial"/>
                <a:hlinkClick r:id="rId32"/>
              </a:rPr>
              <a:t>Intel </a:t>
            </a:r>
            <a:r>
              <a:rPr lang="en-US" sz="1150" dirty="0">
                <a:cs typeface="Arial"/>
              </a:rPr>
              <a:t>and </a:t>
            </a:r>
            <a:r>
              <a:rPr lang="en-US" sz="1150" dirty="0">
                <a:cs typeface="Arial"/>
                <a:hlinkClick r:id="rId33"/>
              </a:rPr>
              <a:t>MITRE</a:t>
            </a:r>
            <a:r>
              <a:rPr lang="en-US" sz="1150" dirty="0">
                <a:cs typeface="Arial"/>
              </a:rPr>
              <a:t>)</a:t>
            </a:r>
          </a:p>
          <a:p>
            <a:pPr marL="137160" indent="-137160">
              <a:spcBef>
                <a:spcPts val="0"/>
              </a:spcBef>
              <a:buFont typeface="Arial" pitchFamily="34" charset="0"/>
              <a:buChar char="•"/>
            </a:pPr>
            <a:r>
              <a:rPr lang="en-US" sz="1150" dirty="0">
                <a:cs typeface="Arial"/>
              </a:rPr>
              <a:t>Setup for Failure: Defeating Secure Boot (</a:t>
            </a:r>
            <a:r>
              <a:rPr lang="en-US" sz="1150" dirty="0" err="1">
                <a:cs typeface="Arial"/>
                <a:hlinkClick r:id="rId34"/>
              </a:rPr>
              <a:t>Syscan</a:t>
            </a:r>
            <a:r>
              <a:rPr lang="en-US" sz="1150" dirty="0">
                <a:cs typeface="Arial"/>
                <a:hlinkClick r:id="rId34"/>
              </a:rPr>
              <a:t> 2014</a:t>
            </a:r>
            <a:r>
              <a:rPr lang="en-US" sz="1150" dirty="0">
                <a:cs typeface="Arial"/>
              </a:rPr>
              <a:t>)</a:t>
            </a:r>
          </a:p>
          <a:p>
            <a:pPr marL="137160" lvl="0" indent="-137160">
              <a:spcBef>
                <a:spcPts val="0"/>
              </a:spcBef>
              <a:buFont typeface="Arial" pitchFamily="34" charset="0"/>
              <a:buChar char="•"/>
            </a:pPr>
            <a:r>
              <a:rPr lang="en-US" sz="1150" dirty="0">
                <a:cs typeface="Arial"/>
              </a:rPr>
              <a:t>Setup for Failure: More Ways to Defeat Secure Boot (</a:t>
            </a:r>
            <a:r>
              <a:rPr lang="en-US" sz="1150" dirty="0">
                <a:cs typeface="Arial"/>
                <a:hlinkClick r:id="rId35"/>
              </a:rPr>
              <a:t>HITB 2014</a:t>
            </a:r>
            <a:r>
              <a:rPr lang="en-US" sz="1150" dirty="0">
                <a:cs typeface="Arial"/>
              </a:rPr>
              <a:t>)</a:t>
            </a:r>
          </a:p>
          <a:p>
            <a:pPr marL="137160" lvl="0" indent="-137160">
              <a:spcBef>
                <a:spcPts val="0"/>
              </a:spcBef>
              <a:buFont typeface="Arial" pitchFamily="34" charset="0"/>
              <a:buChar char="•"/>
            </a:pPr>
            <a:r>
              <a:rPr lang="en-US" sz="1150" dirty="0">
                <a:cs typeface="Arial"/>
              </a:rPr>
              <a:t>Analytics, and Scalability, and UEFI Exploitation (</a:t>
            </a:r>
            <a:r>
              <a:rPr lang="en-US" sz="1150" dirty="0">
                <a:cs typeface="Arial"/>
                <a:hlinkClick r:id="rId36"/>
              </a:rPr>
              <a:t>INFILTRATE 2014</a:t>
            </a:r>
            <a:r>
              <a:rPr lang="en-US" sz="1150" dirty="0">
                <a:cs typeface="Arial"/>
              </a:rPr>
              <a:t>)</a:t>
            </a:r>
          </a:p>
          <a:p>
            <a:pPr marL="137160" lvl="0" indent="-137160">
              <a:spcBef>
                <a:spcPts val="0"/>
              </a:spcBef>
              <a:buFont typeface="Arial" pitchFamily="34" charset="0"/>
              <a:buChar char="•"/>
            </a:pPr>
            <a:r>
              <a:rPr lang="en-US" sz="1150" dirty="0">
                <a:cs typeface="Arial"/>
              </a:rPr>
              <a:t>PC Firmware Attacks, Copernicus and You (</a:t>
            </a:r>
            <a:r>
              <a:rPr lang="en-US" sz="1150" dirty="0" err="1">
                <a:cs typeface="Arial"/>
                <a:hlinkClick r:id="rId37"/>
              </a:rPr>
              <a:t>AusCERT</a:t>
            </a:r>
            <a:r>
              <a:rPr lang="en-US" sz="1150" dirty="0">
                <a:cs typeface="Arial"/>
                <a:hlinkClick r:id="rId37"/>
              </a:rPr>
              <a:t> 2014</a:t>
            </a:r>
            <a:r>
              <a:rPr lang="en-US" sz="1150" dirty="0">
                <a:cs typeface="Arial"/>
              </a:rPr>
              <a:t>)</a:t>
            </a:r>
          </a:p>
          <a:p>
            <a:pPr marL="137160" lvl="0" indent="-137160">
              <a:spcBef>
                <a:spcPts val="0"/>
              </a:spcBef>
              <a:buFont typeface="Arial" pitchFamily="34" charset="0"/>
              <a:buChar char="•"/>
            </a:pPr>
            <a:r>
              <a:rPr lang="en-US" sz="1200" dirty="0" err="1"/>
              <a:t>Thunderstrike</a:t>
            </a:r>
            <a:r>
              <a:rPr lang="en-US" sz="1200" dirty="0"/>
              <a:t> (</a:t>
            </a:r>
            <a:r>
              <a:rPr lang="en-US" sz="1200" u="sng" dirty="0">
                <a:hlinkClick r:id="rId38"/>
              </a:rPr>
              <a:t>https://trmm.net/Thunderstrike</a:t>
            </a:r>
            <a:r>
              <a:rPr lang="en-US" sz="1200" dirty="0"/>
              <a:t>)</a:t>
            </a:r>
            <a:endParaRPr lang="en-US" sz="1150" dirty="0">
              <a:cs typeface="Arial"/>
            </a:endParaRPr>
          </a:p>
          <a:p>
            <a:pPr marL="137160" lvl="0" indent="-137160">
              <a:spcBef>
                <a:spcPts val="0"/>
              </a:spcBef>
              <a:buFont typeface="Arial" pitchFamily="34" charset="0"/>
              <a:buChar char="•"/>
            </a:pPr>
            <a:r>
              <a:rPr lang="en-US" sz="1150" dirty="0">
                <a:cs typeface="Arial"/>
              </a:rPr>
              <a:t>Extreme Privilege Escalation (</a:t>
            </a:r>
            <a:r>
              <a:rPr lang="en-US" sz="1150" dirty="0" err="1">
                <a:cs typeface="Arial"/>
                <a:hlinkClick r:id="rId39"/>
              </a:rPr>
              <a:t>BlackHat</a:t>
            </a:r>
            <a:r>
              <a:rPr lang="en-US" sz="1150" dirty="0">
                <a:cs typeface="Arial"/>
                <a:hlinkClick r:id="rId39"/>
              </a:rPr>
              <a:t> USA 2014</a:t>
            </a:r>
            <a:r>
              <a:rPr lang="en-US" sz="1150" dirty="0">
                <a:cs typeface="Arial"/>
              </a:rPr>
              <a:t>)</a:t>
            </a:r>
          </a:p>
          <a:p>
            <a:pPr marL="137160" lvl="0" indent="-137160">
              <a:spcBef>
                <a:spcPts val="0"/>
              </a:spcBef>
              <a:buFont typeface="Arial" pitchFamily="34" charset="0"/>
              <a:buChar char="•"/>
            </a:pPr>
            <a:r>
              <a:rPr lang="en-US" sz="1150" dirty="0">
                <a:cs typeface="Arial"/>
              </a:rPr>
              <a:t>Attacks on UEFI Security (</a:t>
            </a:r>
            <a:r>
              <a:rPr lang="en-US" sz="1150" dirty="0">
                <a:cs typeface="Arial"/>
                <a:hlinkClick r:id="rId40"/>
              </a:rPr>
              <a:t>31C3</a:t>
            </a:r>
            <a:r>
              <a:rPr lang="en-US" sz="1150" dirty="0">
                <a:cs typeface="Arial"/>
              </a:rPr>
              <a:t>)</a:t>
            </a:r>
          </a:p>
          <a:p>
            <a:pPr marL="137160" lvl="0" indent="-137160">
              <a:spcBef>
                <a:spcPts val="0"/>
              </a:spcBef>
              <a:buFont typeface="Arial" pitchFamily="34" charset="0"/>
              <a:buChar char="•"/>
            </a:pPr>
            <a:r>
              <a:rPr lang="en-US" sz="1150" dirty="0">
                <a:cs typeface="Arial"/>
              </a:rPr>
              <a:t>A new class of vulnerabilities in SMI Handlers (</a:t>
            </a:r>
            <a:r>
              <a:rPr lang="en-US" sz="1150" dirty="0">
                <a:cs typeface="Arial"/>
                <a:hlinkClick r:id="rId41"/>
              </a:rPr>
              <a:t>CanSecWest 2015</a:t>
            </a:r>
            <a:r>
              <a:rPr lang="en-US" sz="1150" dirty="0">
                <a:cs typeface="Arial"/>
              </a:rPr>
              <a:t>)</a:t>
            </a:r>
          </a:p>
          <a:p>
            <a:pPr marL="137160" lvl="0" indent="-137160">
              <a:spcBef>
                <a:spcPts val="0"/>
              </a:spcBef>
              <a:buFont typeface="Arial" pitchFamily="34" charset="0"/>
              <a:buChar char="•"/>
            </a:pPr>
            <a:r>
              <a:rPr lang="en-US" sz="1150" dirty="0">
                <a:cs typeface="Arial"/>
              </a:rPr>
              <a:t>Attacking and Defending BIOS in 2015 (</a:t>
            </a:r>
            <a:r>
              <a:rPr lang="en-US" sz="1150" dirty="0" err="1">
                <a:cs typeface="Arial"/>
              </a:rPr>
              <a:t>RECon</a:t>
            </a:r>
            <a:r>
              <a:rPr lang="en-US" sz="1150" dirty="0">
                <a:cs typeface="Arial"/>
              </a:rPr>
              <a:t> 2015)</a:t>
            </a:r>
          </a:p>
          <a:p>
            <a:pPr marL="137160" indent="-137160">
              <a:spcBef>
                <a:spcPts val="0"/>
              </a:spcBef>
              <a:buFont typeface="Arial" pitchFamily="34" charset="0"/>
              <a:buChar char="•"/>
            </a:pPr>
            <a:r>
              <a:rPr lang="en-US" sz="1150" dirty="0">
                <a:cs typeface="Arial"/>
              </a:rPr>
              <a:t>Exploiting UEFI boot script table vulnerability (</a:t>
            </a:r>
            <a:r>
              <a:rPr lang="en-US" sz="1150" dirty="0">
                <a:cs typeface="Arial"/>
                <a:hlinkClick r:id="rId42"/>
              </a:rPr>
              <a:t>My aimful life</a:t>
            </a:r>
            <a:r>
              <a:rPr lang="en-US" sz="1150" dirty="0">
                <a:cs typeface="Arial"/>
              </a:rPr>
              <a:t>)</a:t>
            </a:r>
          </a:p>
          <a:p>
            <a:pPr marL="137160" lvl="0" indent="-137160">
              <a:spcBef>
                <a:spcPts val="0"/>
              </a:spcBef>
              <a:buFont typeface="Arial" pitchFamily="34" charset="0"/>
              <a:buChar char="•"/>
            </a:pPr>
            <a:r>
              <a:rPr lang="en-US" sz="1150" dirty="0">
                <a:cs typeface="Arial"/>
              </a:rPr>
              <a:t>Technical details of the S3 resume boot script vulnerability (</a:t>
            </a:r>
            <a:r>
              <a:rPr lang="en-US" sz="1150" dirty="0">
                <a:cs typeface="Arial"/>
                <a:hlinkClick r:id="rId43"/>
              </a:rPr>
              <a:t>ATR</a:t>
            </a:r>
            <a:r>
              <a:rPr lang="en-US" sz="1150" dirty="0">
                <a:cs typeface="Arial"/>
              </a:rPr>
              <a:t>)</a:t>
            </a:r>
          </a:p>
          <a:p>
            <a:pPr marL="137160" lvl="0" indent="-137160">
              <a:spcBef>
                <a:spcPts val="0"/>
              </a:spcBef>
              <a:buFont typeface="Arial" pitchFamily="34" charset="0"/>
              <a:buChar char="•"/>
            </a:pPr>
            <a:r>
              <a:rPr lang="en-US" sz="1150" dirty="0">
                <a:cs typeface="Arial"/>
              </a:rPr>
              <a:t>How you Mac firmware security is completely broken (</a:t>
            </a:r>
            <a:r>
              <a:rPr lang="en-US" sz="1150" dirty="0">
                <a:cs typeface="Arial"/>
                <a:hlinkClick r:id="rId44"/>
              </a:rPr>
              <a:t>reverse.put.as</a:t>
            </a:r>
            <a:r>
              <a:rPr lang="en-US" sz="1150" dirty="0">
                <a:cs typeface="Arial"/>
              </a:rPr>
              <a:t>)</a:t>
            </a:r>
          </a:p>
          <a:p>
            <a:pPr marL="137160" lvl="0" indent="-137160">
              <a:spcBef>
                <a:spcPts val="0"/>
              </a:spcBef>
              <a:buFont typeface="Arial" pitchFamily="34" charset="0"/>
              <a:buChar char="•"/>
            </a:pPr>
            <a:r>
              <a:rPr lang="en-US" sz="1150" dirty="0">
                <a:cs typeface="Arial"/>
              </a:rPr>
              <a:t>Building reliable SMM backdoor for UEFI based systems (</a:t>
            </a:r>
            <a:r>
              <a:rPr lang="en-US" sz="1150" dirty="0">
                <a:cs typeface="Arial"/>
                <a:hlinkClick r:id="rId45"/>
              </a:rPr>
              <a:t>My aimful life</a:t>
            </a:r>
            <a:r>
              <a:rPr lang="en-US" sz="1150" dirty="0">
                <a:cs typeface="Arial"/>
              </a:rPr>
              <a:t>)</a:t>
            </a:r>
          </a:p>
          <a:p>
            <a:pPr marL="137160" lvl="0" indent="-137160">
              <a:spcBef>
                <a:spcPts val="0"/>
              </a:spcBef>
              <a:buFont typeface="Arial" pitchFamily="34" charset="0"/>
              <a:buChar char="•"/>
            </a:pPr>
            <a:r>
              <a:rPr lang="en-US" sz="1150" dirty="0">
                <a:cs typeface="Arial"/>
              </a:rPr>
              <a:t>Breaking UEFI security with software DMA attacks (</a:t>
            </a:r>
            <a:r>
              <a:rPr lang="en-US" sz="1150" dirty="0">
                <a:cs typeface="Arial"/>
                <a:hlinkClick r:id="rId46"/>
              </a:rPr>
              <a:t>My aimful life</a:t>
            </a:r>
            <a:r>
              <a:rPr lang="en-US" sz="1150" dirty="0">
                <a:cs typeface="Arial"/>
              </a:rPr>
              <a:t>)</a:t>
            </a:r>
          </a:p>
          <a:p>
            <a:pPr marL="137160" indent="-137160">
              <a:spcBef>
                <a:spcPts val="0"/>
              </a:spcBef>
              <a:buFont typeface="Arial" pitchFamily="34" charset="0"/>
              <a:buChar char="•"/>
            </a:pPr>
            <a:r>
              <a:rPr lang="en-US" sz="1150" dirty="0">
                <a:cs typeface="Arial"/>
              </a:rPr>
              <a:t>Attacking Hypervisors Using Firmware and Hardware (</a:t>
            </a:r>
            <a:r>
              <a:rPr lang="en-US" sz="1150" dirty="0">
                <a:cs typeface="Arial"/>
                <a:hlinkClick r:id="rId47"/>
              </a:rPr>
              <a:t>Black Hat USA 2015</a:t>
            </a:r>
            <a:r>
              <a:rPr lang="en-US" sz="1150" dirty="0">
                <a:cs typeface="Arial"/>
              </a:rPr>
              <a:t>)</a:t>
            </a:r>
          </a:p>
          <a:p>
            <a:pPr marL="137160" lvl="0" indent="-137160">
              <a:spcBef>
                <a:spcPts val="0"/>
              </a:spcBef>
              <a:buFont typeface="Arial" pitchFamily="34" charset="0"/>
              <a:buChar char="•"/>
            </a:pPr>
            <a:r>
              <a:rPr lang="en-US" sz="1150" dirty="0">
                <a:cs typeface="Arial"/>
              </a:rPr>
              <a:t>Exploiting SMM Callout Vulnerabilities in Lenovo firmware (</a:t>
            </a:r>
            <a:r>
              <a:rPr lang="en-US" sz="1150" dirty="0">
                <a:cs typeface="Arial"/>
                <a:hlinkClick r:id="rId48"/>
              </a:rPr>
              <a:t>My aimful life</a:t>
            </a:r>
            <a:r>
              <a:rPr lang="en-US" sz="1150" dirty="0">
                <a:cs typeface="Arial"/>
              </a:rPr>
              <a:t>)</a:t>
            </a:r>
          </a:p>
        </p:txBody>
      </p:sp>
    </p:spTree>
    <p:extLst>
      <p:ext uri="{BB962C8B-B14F-4D97-AF65-F5344CB8AC3E}">
        <p14:creationId xmlns:p14="http://schemas.microsoft.com/office/powerpoint/2010/main" val="20032302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Configuration</a:t>
            </a:r>
          </a:p>
        </p:txBody>
      </p:sp>
      <p:sp>
        <p:nvSpPr>
          <p:cNvPr id="3" name="Content Placeholder 2"/>
          <p:cNvSpPr>
            <a:spLocks noGrp="1"/>
          </p:cNvSpPr>
          <p:nvPr>
            <p:ph idx="1"/>
          </p:nvPr>
        </p:nvSpPr>
        <p:spPr>
          <a:xfrm>
            <a:off x="457199" y="955738"/>
            <a:ext cx="8089901" cy="5442018"/>
          </a:xfrm>
        </p:spPr>
        <p:txBody>
          <a:bodyPr>
            <a:noAutofit/>
          </a:bodyPr>
          <a:lstStyle/>
          <a:p>
            <a:pPr marL="285750" indent="-285750">
              <a:buFont typeface="Arial" panose="020B0604020202020204" pitchFamily="34" charset="0"/>
              <a:buChar char="•"/>
            </a:pPr>
            <a:r>
              <a:rPr lang="en-US" sz="2000" dirty="0"/>
              <a:t>Each platform (chipset, CPU, devices) has it’s own configuration defined by registers/ranges in I/O, MMIO, </a:t>
            </a:r>
            <a:r>
              <a:rPr lang="en-US" sz="2000" dirty="0" err="1"/>
              <a:t>PCIe</a:t>
            </a:r>
            <a:r>
              <a:rPr lang="en-US" sz="2000" dirty="0"/>
              <a:t> CFG, MSR spaces...</a:t>
            </a:r>
          </a:p>
          <a:p>
            <a:pPr marL="511175" lvl="1" indent="-285750">
              <a:spcBef>
                <a:spcPts val="600"/>
              </a:spcBef>
              <a:buFont typeface="Arial" panose="020B0604020202020204" pitchFamily="34" charset="0"/>
              <a:buChar char="•"/>
            </a:pPr>
            <a:r>
              <a:rPr lang="en-US" sz="1600" dirty="0"/>
              <a:t>The same register may be defined at different offsets, even in different places on different platforms</a:t>
            </a:r>
          </a:p>
          <a:p>
            <a:pPr marL="511175" lvl="1" indent="-285750">
              <a:spcBef>
                <a:spcPts val="600"/>
              </a:spcBef>
              <a:buFont typeface="Arial" panose="020B0604020202020204" pitchFamily="34" charset="0"/>
              <a:buChar char="•"/>
            </a:pPr>
            <a:r>
              <a:rPr lang="en-US" sz="1600" dirty="0"/>
              <a:t>The definition of the register may change (bits, masks ..)</a:t>
            </a:r>
          </a:p>
          <a:p>
            <a:pPr marL="511175" lvl="1" indent="-285750">
              <a:spcBef>
                <a:spcPts val="600"/>
              </a:spcBef>
              <a:buFont typeface="Arial" panose="020B0604020202020204" pitchFamily="34" charset="0"/>
              <a:buChar char="•"/>
            </a:pPr>
            <a:r>
              <a:rPr lang="en-US" sz="1600" dirty="0"/>
              <a:t>Definitions of I/O or MMIO ranges change (location, size ..)</a:t>
            </a:r>
          </a:p>
          <a:p>
            <a:pPr marL="511175" lvl="1" indent="-285750">
              <a:spcBef>
                <a:spcPts val="600"/>
              </a:spcBef>
              <a:buFont typeface="Arial" panose="020B0604020202020204" pitchFamily="34" charset="0"/>
              <a:buChar char="•"/>
            </a:pPr>
            <a:r>
              <a:rPr lang="en-US" sz="1600" dirty="0"/>
              <a:t>Each platform may have its own set of internal devices or controllers</a:t>
            </a:r>
          </a:p>
          <a:p>
            <a:pPr marL="285750" indent="-285750">
              <a:buFont typeface="Arial" panose="020B0604020202020204" pitchFamily="34" charset="0"/>
              <a:buChar char="•"/>
            </a:pPr>
            <a:r>
              <a:rPr lang="en-US" sz="2000" dirty="0"/>
              <a:t>We don’t want to re-write modules for every new platform</a:t>
            </a:r>
          </a:p>
          <a:p>
            <a:pPr marL="285750" indent="-285750">
              <a:buFont typeface="Arial" panose="020B0604020202020204" pitchFamily="34" charset="0"/>
              <a:buChar char="•"/>
            </a:pPr>
            <a:r>
              <a:rPr lang="en-US" sz="2000" dirty="0"/>
              <a:t>It would be nice to be able do this (regardless of where register is):</a:t>
            </a:r>
          </a:p>
          <a:p>
            <a:pPr>
              <a:spcBef>
                <a:spcPts val="300"/>
              </a:spcBef>
            </a:pPr>
            <a:r>
              <a:rPr lang="en-US" sz="20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reg</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read_register</a:t>
            </a:r>
            <a:r>
              <a:rPr lang="en-US" sz="1600" dirty="0">
                <a:latin typeface="Courier New" panose="02070309020205020404" pitchFamily="49" charset="0"/>
                <a:cs typeface="Courier New" panose="02070309020205020404" pitchFamily="49" charset="0"/>
              </a:rPr>
              <a:t>( “MY_REGISER” )</a:t>
            </a:r>
          </a:p>
          <a:p>
            <a:pPr>
              <a:spcBef>
                <a:spcPts val="3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reg_field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read_register_field</a:t>
            </a:r>
            <a:r>
              <a:rPr lang="en-US" sz="1600" dirty="0">
                <a:latin typeface="Courier New" panose="02070309020205020404" pitchFamily="49" charset="0"/>
                <a:cs typeface="Courier New" panose="02070309020205020404" pitchFamily="49" charset="0"/>
              </a:rPr>
              <a:t>( “MY_REGISER”, “MY_FIELD” )</a:t>
            </a:r>
          </a:p>
          <a:p>
            <a:pPr marL="285750" indent="-285750">
              <a:buFont typeface="Arial" panose="020B0604020202020204" pitchFamily="34" charset="0"/>
              <a:buChar char="•"/>
            </a:pPr>
            <a:r>
              <a:rPr lang="en-US" sz="2000" dirty="0">
                <a:solidFill>
                  <a:srgbClr val="FF0000"/>
                </a:solidFill>
              </a:rPr>
              <a:t>CHIPSEC does that</a:t>
            </a:r>
            <a:r>
              <a:rPr lang="en-US" sz="2000" dirty="0"/>
              <a:t> using configuration described in XML files for each platform, or per-feature, or common (</a:t>
            </a:r>
            <a:r>
              <a:rPr lang="en-US" sz="2000" dirty="0">
                <a:latin typeface="Courier New" panose="02070309020205020404" pitchFamily="49" charset="0"/>
                <a:cs typeface="Courier New" panose="02070309020205020404" pitchFamily="49" charset="0"/>
              </a:rPr>
              <a:t>chipsec/</a:t>
            </a:r>
            <a:r>
              <a:rPr lang="en-US" sz="2000" dirty="0" err="1">
                <a:latin typeface="Courier New" panose="02070309020205020404" pitchFamily="49" charset="0"/>
                <a:cs typeface="Courier New" panose="02070309020205020404" pitchFamily="49" charset="0"/>
              </a:rPr>
              <a:t>cfg</a:t>
            </a:r>
            <a:r>
              <a:rPr lang="en-US" sz="2000" dirty="0"/>
              <a:t> directory)</a:t>
            </a:r>
          </a:p>
          <a:p>
            <a:pPr marL="285750" indent="-285750">
              <a:buFont typeface="Arial" panose="020B0604020202020204" pitchFamily="34" charset="0"/>
              <a:buChar char="•"/>
            </a:pPr>
            <a:r>
              <a:rPr lang="en-US" sz="2000" dirty="0"/>
              <a:t>Look for these lines in the output:</a:t>
            </a:r>
          </a:p>
          <a:p>
            <a:pPr>
              <a:lnSpc>
                <a:spcPct val="120000"/>
              </a:lnSpc>
              <a:spcBef>
                <a:spcPts val="0"/>
              </a:spcBef>
            </a:pPr>
            <a:r>
              <a:rPr lang="en-US" sz="1400" dirty="0">
                <a:latin typeface="Courier New" panose="02070309020205020404" pitchFamily="49" charset="0"/>
                <a:cs typeface="Courier New" panose="02070309020205020404" pitchFamily="49" charset="0"/>
              </a:rPr>
              <a:t>	[*] loading common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\common.xml'..</a:t>
            </a:r>
          </a:p>
          <a:p>
            <a:pPr>
              <a:lnSpc>
                <a:spcPct val="120000"/>
              </a:lnSpc>
              <a:spcBef>
                <a:spcPts val="0"/>
              </a:spcBef>
            </a:pPr>
            <a:r>
              <a:rPr lang="en-US" sz="1400" dirty="0">
                <a:latin typeface="Courier New" panose="02070309020205020404" pitchFamily="49" charset="0"/>
                <a:cs typeface="Courier New" panose="02070309020205020404" pitchFamily="49" charset="0"/>
              </a:rPr>
              <a:t>	[*] loading '</a:t>
            </a:r>
            <a:r>
              <a:rPr lang="en-US" sz="1400" dirty="0" err="1">
                <a:latin typeface="Courier New" panose="02070309020205020404" pitchFamily="49" charset="0"/>
                <a:cs typeface="Courier New" panose="02070309020205020404" pitchFamily="49" charset="0"/>
              </a:rPr>
              <a:t>hsw</a:t>
            </a:r>
            <a:r>
              <a:rPr lang="en-US" sz="1400" dirty="0">
                <a:latin typeface="Courier New" panose="02070309020205020404" pitchFamily="49" charset="0"/>
                <a:cs typeface="Courier New" panose="02070309020205020404" pitchFamily="49" charset="0"/>
              </a:rPr>
              <a:t>'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\hsw.xml'..</a:t>
            </a:r>
          </a:p>
          <a:p>
            <a:pPr marL="511175"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9534593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Configuration: IO, MMIO…</a:t>
            </a:r>
          </a:p>
        </p:txBody>
      </p:sp>
      <p:sp>
        <p:nvSpPr>
          <p:cNvPr id="3" name="Content Placeholder 2"/>
          <p:cNvSpPr>
            <a:spLocks noGrp="1"/>
          </p:cNvSpPr>
          <p:nvPr>
            <p:ph idx="1"/>
          </p:nvPr>
        </p:nvSpPr>
        <p:spPr>
          <a:xfrm>
            <a:off x="457199" y="1233194"/>
            <a:ext cx="8089901" cy="5228062"/>
          </a:xfrm>
        </p:spPr>
        <p:txBody>
          <a:bodyPr>
            <a:noAutofit/>
          </a:bodyPr>
          <a:lstStyle/>
          <a:p>
            <a:pPr marL="285750" indent="-285750">
              <a:buFont typeface="Arial" panose="020B0604020202020204" pitchFamily="34" charset="0"/>
              <a:buChar char="•"/>
            </a:pPr>
            <a:r>
              <a:rPr lang="en-US" sz="2400" dirty="0"/>
              <a:t>Internal </a:t>
            </a:r>
            <a:r>
              <a:rPr lang="en-US" sz="2400" dirty="0" err="1"/>
              <a:t>PCIe</a:t>
            </a:r>
            <a:r>
              <a:rPr lang="en-US" sz="2400" dirty="0"/>
              <a:t> devices (devices, controllers, interfaces ..)</a:t>
            </a:r>
          </a:p>
          <a:p>
            <a:pPr>
              <a:spcBef>
                <a:spcPts val="0"/>
              </a:spcBef>
            </a:pPr>
            <a:r>
              <a:rPr lang="en-US" sz="1800" dirty="0">
                <a:solidFill>
                  <a:srgbClr val="0000FF"/>
                </a:solidFill>
                <a:latin typeface="Courier New" panose="02070309020205020404" pitchFamily="49" charset="0"/>
              </a:rPr>
              <a:t>&lt;pci&gt;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&lt;device</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'HOSTCTRL'</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bus</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‘0x0'</a:t>
            </a:r>
            <a:r>
              <a:rPr lang="en-US" sz="1800" dirty="0">
                <a:solidFill>
                  <a:srgbClr val="000000"/>
                </a:solidFill>
                <a:latin typeface="Courier New" panose="02070309020205020404" pitchFamily="49" charset="0"/>
              </a:rPr>
              <a:t> </a:t>
            </a:r>
            <a:r>
              <a:rPr lang="en-US" sz="1800" dirty="0" err="1">
                <a:solidFill>
                  <a:srgbClr val="FF0000"/>
                </a:solidFill>
                <a:latin typeface="Courier New" panose="02070309020205020404" pitchFamily="49" charset="0"/>
              </a:rPr>
              <a:t>dev</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'0x0'</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fun</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'0x0'</a:t>
            </a:r>
            <a:r>
              <a:rPr lang="en-US" sz="1800" dirty="0">
                <a:solidFill>
                  <a:srgbClr val="FF0000"/>
                </a:solidFill>
                <a:latin typeface="Courier New" panose="02070309020205020404" pitchFamily="49" charset="0"/>
              </a:rPr>
              <a:t>../</a:t>
            </a:r>
            <a:r>
              <a:rPr lang="en-US" sz="1800" dirty="0">
                <a:solidFill>
                  <a:srgbClr val="0000FF"/>
                </a:solidFill>
                <a:latin typeface="Courier New" panose="02070309020205020404" pitchFamily="49" charset="0"/>
              </a:rPr>
              <a:t>&gt;</a:t>
            </a:r>
          </a:p>
          <a:p>
            <a:pPr>
              <a:spcBef>
                <a:spcPts val="0"/>
              </a:spcBef>
            </a:pPr>
            <a:endParaRPr lang="en-US" sz="18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2400" dirty="0"/>
              <a:t>Memory Mapped I/O ranges (BARs)</a:t>
            </a:r>
          </a:p>
          <a:p>
            <a:pPr>
              <a:spcBef>
                <a:spcPts val="0"/>
              </a:spcBef>
            </a:pPr>
            <a:r>
              <a:rPr lang="en-US" sz="1800" dirty="0">
                <a:solidFill>
                  <a:srgbClr val="0000FF"/>
                </a:solidFill>
                <a:latin typeface="Courier New" panose="02070309020205020404" pitchFamily="49" charset="0"/>
              </a:rPr>
              <a:t>&lt;</a:t>
            </a:r>
            <a:r>
              <a:rPr lang="en-US" sz="1800" dirty="0" err="1">
                <a:solidFill>
                  <a:srgbClr val="0000FF"/>
                </a:solidFill>
                <a:latin typeface="Courier New" panose="02070309020205020404" pitchFamily="49" charset="0"/>
              </a:rPr>
              <a:t>mmio</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&lt;bar</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‘SPIBAR'</a:t>
            </a:r>
            <a:r>
              <a:rPr lang="en-US" sz="1800" dirty="0">
                <a:solidFill>
                  <a:srgbClr val="FF0000"/>
                </a:solidFill>
                <a:latin typeface="Courier New" panose="02070309020205020404" pitchFamily="49" charset="0"/>
              </a:rPr>
              <a:t>.. </a:t>
            </a:r>
            <a:r>
              <a:rPr lang="en-US" sz="1800" dirty="0" err="1">
                <a:solidFill>
                  <a:srgbClr val="FF0000"/>
                </a:solidFill>
                <a:latin typeface="Courier New" panose="02070309020205020404" pitchFamily="49" charset="0"/>
              </a:rPr>
              <a:t>reg</a:t>
            </a:r>
            <a:r>
              <a:rPr lang="en-US" sz="1800" dirty="0">
                <a:solidFill>
                  <a:srgbClr val="FF0000"/>
                </a:solidFill>
                <a:latin typeface="Courier New" panose="02070309020205020404" pitchFamily="49" charset="0"/>
              </a:rPr>
              <a:t>=</a:t>
            </a:r>
            <a:r>
              <a:rPr lang="en-US" sz="1800" b="1" dirty="0">
                <a:solidFill>
                  <a:srgbClr val="8000FF"/>
                </a:solidFill>
                <a:latin typeface="Courier New" panose="02070309020205020404" pitchFamily="49" charset="0"/>
              </a:rPr>
              <a:t>‘0xF0‘ </a:t>
            </a:r>
            <a:r>
              <a:rPr lang="en-US" sz="1800" dirty="0" err="1">
                <a:solidFill>
                  <a:srgbClr val="FF0000"/>
                </a:solidFill>
                <a:latin typeface="Courier New" panose="02070309020205020404" pitchFamily="49" charset="0"/>
              </a:rPr>
              <a:t>enable_bit</a:t>
            </a:r>
            <a:r>
              <a:rPr lang="en-US" sz="1800" dirty="0">
                <a:solidFill>
                  <a:srgbClr val="FF0000"/>
                </a:solidFill>
                <a:latin typeface="Courier New" panose="02070309020205020404" pitchFamily="49" charset="0"/>
              </a:rPr>
              <a:t>=</a:t>
            </a:r>
            <a:r>
              <a:rPr lang="en-US" sz="1800" b="1" dirty="0">
                <a:solidFill>
                  <a:srgbClr val="8000FF"/>
                </a:solidFill>
                <a:latin typeface="Courier New" panose="02070309020205020404" pitchFamily="49" charset="0"/>
              </a:rPr>
              <a:t>‘0‘ </a:t>
            </a:r>
            <a:r>
              <a:rPr lang="en-US" sz="1800" dirty="0">
                <a:solidFill>
                  <a:srgbClr val="FF0000"/>
                </a:solidFill>
                <a:latin typeface="Courier New" panose="02070309020205020404" pitchFamily="49" charset="0"/>
              </a:rPr>
              <a:t>../</a:t>
            </a:r>
            <a:r>
              <a:rPr lang="en-US" sz="1800" dirty="0">
                <a:solidFill>
                  <a:srgbClr val="0000FF"/>
                </a:solidFill>
                <a:latin typeface="Courier New" panose="02070309020205020404" pitchFamily="49" charset="0"/>
              </a:rPr>
              <a:t>&gt;</a:t>
            </a:r>
          </a:p>
          <a:p>
            <a:pPr>
              <a:spcBef>
                <a:spcPts val="0"/>
              </a:spcBef>
            </a:pPr>
            <a:endParaRPr lang="en-US" sz="18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2400" dirty="0"/>
              <a:t>Legacy port I/O ranges (BARs)</a:t>
            </a:r>
          </a:p>
          <a:p>
            <a:pPr>
              <a:spcBef>
                <a:spcPts val="0"/>
              </a:spcBef>
            </a:pPr>
            <a:r>
              <a:rPr lang="en-US" sz="1800" dirty="0">
                <a:solidFill>
                  <a:srgbClr val="0000FF"/>
                </a:solidFill>
                <a:latin typeface="Courier New" panose="02070309020205020404" pitchFamily="49" charset="0"/>
              </a:rPr>
              <a:t>&lt;</a:t>
            </a:r>
            <a:r>
              <a:rPr lang="en-US" sz="1800" dirty="0" err="1">
                <a:solidFill>
                  <a:srgbClr val="0000FF"/>
                </a:solidFill>
                <a:latin typeface="Courier New" panose="02070309020205020404" pitchFamily="49" charset="0"/>
              </a:rPr>
              <a:t>io</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&lt;bar</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‘ABASE'</a:t>
            </a:r>
            <a:r>
              <a:rPr lang="en-US" sz="1800" dirty="0">
                <a:solidFill>
                  <a:srgbClr val="FF0000"/>
                </a:solidFill>
                <a:latin typeface="Courier New" panose="02070309020205020404" pitchFamily="49" charset="0"/>
              </a:rPr>
              <a:t>.. </a:t>
            </a:r>
            <a:r>
              <a:rPr lang="en-US" sz="1800" dirty="0" err="1">
                <a:solidFill>
                  <a:srgbClr val="FF0000"/>
                </a:solidFill>
                <a:latin typeface="Courier New" panose="02070309020205020404" pitchFamily="49" charset="0"/>
              </a:rPr>
              <a:t>reg</a:t>
            </a:r>
            <a:r>
              <a:rPr lang="en-US" sz="1800" dirty="0">
                <a:solidFill>
                  <a:srgbClr val="FF0000"/>
                </a:solidFill>
                <a:latin typeface="Courier New" panose="02070309020205020404" pitchFamily="49" charset="0"/>
              </a:rPr>
              <a:t>=</a:t>
            </a:r>
            <a:r>
              <a:rPr lang="en-US" sz="1800" b="1" dirty="0">
                <a:solidFill>
                  <a:srgbClr val="8000FF"/>
                </a:solidFill>
                <a:latin typeface="Courier New" panose="02070309020205020404" pitchFamily="49" charset="0"/>
              </a:rPr>
              <a:t>‘0x40‘ </a:t>
            </a:r>
            <a:r>
              <a:rPr lang="en-US" sz="1800" dirty="0">
                <a:solidFill>
                  <a:srgbClr val="FF0000"/>
                </a:solidFill>
                <a:latin typeface="Courier New" panose="02070309020205020404" pitchFamily="49" charset="0"/>
              </a:rPr>
              <a:t>../</a:t>
            </a:r>
            <a:r>
              <a:rPr lang="en-US" sz="1800" dirty="0">
                <a:solidFill>
                  <a:srgbClr val="0000FF"/>
                </a:solidFill>
                <a:latin typeface="Courier New" panose="02070309020205020404" pitchFamily="49" charset="0"/>
              </a:rPr>
              <a:t>&gt;</a:t>
            </a:r>
          </a:p>
          <a:p>
            <a:pPr>
              <a:spcBef>
                <a:spcPts val="0"/>
              </a:spcBef>
            </a:pPr>
            <a:endParaRPr lang="en-US" sz="18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2400" dirty="0"/>
              <a:t>Memory ranges</a:t>
            </a:r>
          </a:p>
          <a:p>
            <a:pPr>
              <a:spcBef>
                <a:spcPts val="0"/>
              </a:spcBef>
            </a:pPr>
            <a:r>
              <a:rPr lang="en-US" sz="1800" dirty="0">
                <a:solidFill>
                  <a:srgbClr val="0000FF"/>
                </a:solidFill>
                <a:latin typeface="Courier New" panose="02070309020205020404" pitchFamily="49" charset="0"/>
              </a:rPr>
              <a:t>&lt;memory&gt;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&lt;range</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‘LEGACY‘</a:t>
            </a:r>
            <a:r>
              <a:rPr lang="en-US" sz="1800" dirty="0">
                <a:solidFill>
                  <a:srgbClr val="FF0000"/>
                </a:solidFill>
                <a:latin typeface="Courier New" panose="02070309020205020404" pitchFamily="49" charset="0"/>
              </a:rPr>
              <a:t> address=</a:t>
            </a:r>
            <a:r>
              <a:rPr lang="en-US" sz="1800" b="1" dirty="0">
                <a:solidFill>
                  <a:srgbClr val="8000FF"/>
                </a:solidFill>
                <a:latin typeface="Courier New" panose="02070309020205020404" pitchFamily="49" charset="0"/>
              </a:rPr>
              <a:t>‘0x00‘ </a:t>
            </a:r>
            <a:r>
              <a:rPr lang="en-US" sz="1800" dirty="0">
                <a:solidFill>
                  <a:srgbClr val="FF0000"/>
                </a:solidFill>
                <a:latin typeface="Courier New" panose="02070309020205020404" pitchFamily="49" charset="0"/>
              </a:rPr>
              <a:t>size=</a:t>
            </a:r>
            <a:r>
              <a:rPr lang="en-US" sz="1800" b="1" dirty="0">
                <a:solidFill>
                  <a:srgbClr val="8000FF"/>
                </a:solidFill>
                <a:latin typeface="Courier New" panose="02070309020205020404" pitchFamily="49" charset="0"/>
              </a:rPr>
              <a:t>‘0x100000‘ </a:t>
            </a:r>
            <a:r>
              <a:rPr lang="en-US" sz="1800" dirty="0">
                <a:solidFill>
                  <a:srgbClr val="FF0000"/>
                </a:solidFill>
                <a:latin typeface="Courier New" panose="02070309020205020404" pitchFamily="49" charset="0"/>
              </a:rPr>
              <a:t>../</a:t>
            </a:r>
            <a:r>
              <a:rPr lang="en-US" sz="1800" dirty="0">
                <a:solidFill>
                  <a:srgbClr val="0000FF"/>
                </a:solidFill>
                <a:latin typeface="Courier New" panose="02070309020205020404" pitchFamily="49" charset="0"/>
              </a:rPr>
              <a:t>&gt;</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143823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Configuration: Registers</a:t>
            </a:r>
          </a:p>
        </p:txBody>
      </p:sp>
      <p:sp>
        <p:nvSpPr>
          <p:cNvPr id="3" name="Content Placeholder 2"/>
          <p:cNvSpPr>
            <a:spLocks noGrp="1"/>
          </p:cNvSpPr>
          <p:nvPr>
            <p:ph idx="1"/>
          </p:nvPr>
        </p:nvSpPr>
        <p:spPr>
          <a:xfrm>
            <a:off x="457199" y="981138"/>
            <a:ext cx="8089901" cy="5442018"/>
          </a:xfrm>
        </p:spPr>
        <p:txBody>
          <a:bodyPr>
            <a:noAutofit/>
          </a:bodyPr>
          <a:lstStyle/>
          <a:p>
            <a:pPr marL="285750" indent="-285750">
              <a:buFont typeface="Arial" panose="020B0604020202020204" pitchFamily="34" charset="0"/>
              <a:buChar char="•"/>
            </a:pPr>
            <a:r>
              <a:rPr lang="en-US" sz="2400" dirty="0"/>
              <a:t>Configuration registers</a:t>
            </a:r>
          </a:p>
          <a:p>
            <a:pPr>
              <a:spcBef>
                <a:spcPts val="0"/>
              </a:spcBef>
            </a:pPr>
            <a:endParaRPr lang="en-US" sz="1800" dirty="0">
              <a:solidFill>
                <a:srgbClr val="0000FF"/>
              </a:solidFill>
              <a:latin typeface="Courier New" panose="02070309020205020404" pitchFamily="49" charset="0"/>
            </a:endParaRPr>
          </a:p>
          <a:p>
            <a:pPr>
              <a:spcBef>
                <a:spcPts val="0"/>
              </a:spcBef>
            </a:pPr>
            <a:r>
              <a:rPr lang="en-US" sz="1800" dirty="0">
                <a:solidFill>
                  <a:srgbClr val="0000FF"/>
                </a:solidFill>
                <a:latin typeface="Courier New" panose="02070309020205020404" pitchFamily="49" charset="0"/>
              </a:rPr>
              <a:t>&lt;registers&gt;</a:t>
            </a:r>
            <a:endParaRPr lang="en-US" sz="1800" b="1" dirty="0">
              <a:solidFill>
                <a:srgbClr val="000000"/>
              </a:solidFill>
              <a:latin typeface="Courier New" panose="02070309020205020404" pitchFamily="49" charset="0"/>
            </a:endParaRPr>
          </a:p>
          <a:p>
            <a:pPr>
              <a:spcBef>
                <a:spcPts val="0"/>
              </a:spcBef>
            </a:pP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&lt;register</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'BC'</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type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a:t>
            </a:r>
            <a:r>
              <a:rPr lang="en-US" sz="1800" b="1" dirty="0" err="1">
                <a:solidFill>
                  <a:srgbClr val="8000FF"/>
                </a:solidFill>
                <a:latin typeface="Courier New" panose="02070309020205020404" pitchFamily="49" charset="0"/>
              </a:rPr>
              <a:t>pcicfg</a:t>
            </a:r>
            <a:r>
              <a:rPr lang="en-US" sz="1800" b="1" dirty="0">
                <a:solidFill>
                  <a:srgbClr val="8000FF"/>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err="1">
                <a:solidFill>
                  <a:srgbClr val="FF0000"/>
                </a:solidFill>
                <a:latin typeface="Courier New" panose="02070309020205020404" pitchFamily="49" charset="0"/>
              </a:rPr>
              <a:t>desc</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'BIOS Control'</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&lt;field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'BIOSWE'</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bit</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'0'</a:t>
            </a:r>
            <a:r>
              <a:rPr lang="en-US" sz="1800"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&lt;field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'BLE'</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bit</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'1'</a:t>
            </a:r>
            <a:r>
              <a:rPr lang="en-US" sz="1800"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&lt;field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'SMM_BWP'</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bit</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'5'</a:t>
            </a:r>
            <a:r>
              <a:rPr lang="en-US" sz="1800"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&lt;/register&gt;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&lt;register</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'HSFS'</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type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a:t>
            </a:r>
            <a:r>
              <a:rPr lang="en-US" sz="1800" b="1" dirty="0" err="1">
                <a:solidFill>
                  <a:srgbClr val="8000FF"/>
                </a:solidFill>
                <a:latin typeface="Courier New" panose="02070309020205020404" pitchFamily="49" charset="0"/>
              </a:rPr>
              <a:t>mmio</a:t>
            </a:r>
            <a:r>
              <a:rPr lang="en-US" sz="1800" b="1" dirty="0">
                <a:solidFill>
                  <a:srgbClr val="8000FF"/>
                </a:solidFill>
                <a:latin typeface="Courier New" panose="02070309020205020404" pitchFamily="49" charset="0"/>
              </a:rPr>
              <a:t>'</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&lt;field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'FLOCKDN'</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bit</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'15'</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&lt;/register&gt;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&lt;register</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'IA32_SMRR_PHYSMASK'</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type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a:t>
            </a:r>
            <a:r>
              <a:rPr lang="en-US" sz="1800" b="1" dirty="0" err="1">
                <a:solidFill>
                  <a:srgbClr val="8000FF"/>
                </a:solidFill>
                <a:latin typeface="Courier New" panose="02070309020205020404" pitchFamily="49" charset="0"/>
              </a:rPr>
              <a:t>msr</a:t>
            </a:r>
            <a:r>
              <a:rPr lang="en-US" sz="1800" b="1" dirty="0">
                <a:solidFill>
                  <a:srgbClr val="8000FF"/>
                </a:solidFill>
                <a:latin typeface="Courier New" panose="02070309020205020404" pitchFamily="49" charset="0"/>
              </a:rPr>
              <a:t>'</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b="1" dirty="0">
                <a:solidFill>
                  <a:srgbClr val="000000"/>
                </a:solidFill>
                <a:latin typeface="Courier New" panose="02070309020205020404" pitchFamily="49" charset="0"/>
              </a:rPr>
              <a:t>    </a:t>
            </a:r>
            <a:r>
              <a:rPr lang="en-US" sz="1800" dirty="0">
                <a:solidFill>
                  <a:srgbClr val="0000FF"/>
                </a:solidFill>
                <a:latin typeface="Courier New" panose="02070309020205020404" pitchFamily="49" charset="0"/>
              </a:rPr>
              <a:t>&lt;field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'Valid'</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bit</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'11'</a:t>
            </a:r>
            <a:r>
              <a:rPr lang="en-US" sz="1800" dirty="0">
                <a:solidFill>
                  <a:srgbClr val="0000FF"/>
                </a:solidFill>
                <a:latin typeface="Courier New" panose="02070309020205020404" pitchFamily="49" charset="0"/>
              </a:rPr>
              <a:t>/&gt;</a:t>
            </a:r>
            <a:endParaRPr lang="en-US" sz="1800" b="1" dirty="0">
              <a:solidFill>
                <a:srgbClr val="000000"/>
              </a:solidFill>
              <a:latin typeface="Courier New" panose="02070309020205020404" pitchFamily="49" charset="0"/>
            </a:endParaRPr>
          </a:p>
          <a:p>
            <a:pPr>
              <a:spcBef>
                <a:spcPts val="0"/>
              </a:spcBef>
            </a:pPr>
            <a:r>
              <a:rPr lang="en-US" sz="1800" dirty="0">
                <a:solidFill>
                  <a:srgbClr val="0000FF"/>
                </a:solidFill>
                <a:latin typeface="Courier New" panose="02070309020205020404" pitchFamily="49" charset="0"/>
              </a:rPr>
              <a:t>  &lt;/register&gt;</a:t>
            </a:r>
            <a:r>
              <a:rPr lang="en-US" sz="1800" b="1" dirty="0">
                <a:solidFill>
                  <a:srgbClr val="000000"/>
                </a:solidFill>
                <a:latin typeface="Courier New" panose="02070309020205020404" pitchFamily="49" charset="0"/>
              </a:rPr>
              <a:t> </a:t>
            </a:r>
          </a:p>
          <a:p>
            <a:pPr>
              <a:spcBef>
                <a:spcPts val="0"/>
              </a:spcBef>
            </a:pPr>
            <a:endParaRPr lang="en-US" sz="1800" dirty="0">
              <a:solidFill>
                <a:srgbClr val="0000FF"/>
              </a:solidFill>
              <a:latin typeface="Courier New" panose="02070309020205020404" pitchFamily="49" charset="0"/>
            </a:endParaRPr>
          </a:p>
          <a:p>
            <a:pPr>
              <a:spcBef>
                <a:spcPts val="0"/>
              </a:spcBef>
            </a:pPr>
            <a:r>
              <a:rPr lang="en-US" sz="1800" dirty="0">
                <a:solidFill>
                  <a:srgbClr val="0000FF"/>
                </a:solidFill>
                <a:latin typeface="Courier New" panose="02070309020205020404" pitchFamily="49" charset="0"/>
              </a:rPr>
              <a:t>&lt;/registers&gt;</a:t>
            </a:r>
            <a:endParaRPr lang="en-US" sz="1800" b="1" dirty="0">
              <a:solidFill>
                <a:srgbClr val="000000"/>
              </a:solidFill>
              <a:latin typeface="Courier New" panose="02070309020205020404" pitchFamily="49" charset="0"/>
            </a:endParaRPr>
          </a:p>
          <a:p>
            <a:pPr>
              <a:spcBef>
                <a:spcPts val="0"/>
              </a:spcBef>
            </a:pPr>
            <a:endParaRPr lang="en-US" sz="1800" dirty="0"/>
          </a:p>
        </p:txBody>
      </p:sp>
    </p:spTree>
    <p:extLst>
      <p:ext uri="{BB962C8B-B14F-4D97-AF65-F5344CB8AC3E}">
        <p14:creationId xmlns:p14="http://schemas.microsoft.com/office/powerpoint/2010/main" val="27799266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Configuration: “Controls”</a:t>
            </a:r>
          </a:p>
        </p:txBody>
      </p:sp>
      <p:sp>
        <p:nvSpPr>
          <p:cNvPr id="3" name="Content Placeholder 2"/>
          <p:cNvSpPr>
            <a:spLocks noGrp="1"/>
          </p:cNvSpPr>
          <p:nvPr>
            <p:ph idx="1"/>
          </p:nvPr>
        </p:nvSpPr>
        <p:spPr>
          <a:xfrm>
            <a:off x="457199" y="1233194"/>
            <a:ext cx="8382001" cy="5189962"/>
          </a:xfrm>
        </p:spPr>
        <p:txBody>
          <a:bodyPr>
            <a:noAutofit/>
          </a:bodyPr>
          <a:lstStyle/>
          <a:p>
            <a:pPr marL="285750" indent="-285750">
              <a:buFont typeface="Arial" panose="020B0604020202020204" pitchFamily="34" charset="0"/>
              <a:buChar char="•"/>
            </a:pPr>
            <a:r>
              <a:rPr lang="en-US" sz="2400" b="1" dirty="0"/>
              <a:t>Controls</a:t>
            </a:r>
            <a:r>
              <a:rPr lang="en-US" sz="2400" dirty="0"/>
              <a:t> are important hardware lock bits, hardware protection enables, etc.</a:t>
            </a:r>
          </a:p>
          <a:p>
            <a:endParaRPr lang="en-US" sz="1800" dirty="0">
              <a:solidFill>
                <a:srgbClr val="0000FF"/>
              </a:solidFill>
              <a:latin typeface="Courier New" panose="02070309020205020404" pitchFamily="49" charset="0"/>
            </a:endParaRPr>
          </a:p>
          <a:p>
            <a:r>
              <a:rPr lang="en-US" sz="1800" dirty="0">
                <a:solidFill>
                  <a:srgbClr val="0000FF"/>
                </a:solidFill>
                <a:latin typeface="Courier New" panose="02070309020205020404" pitchFamily="49" charset="0"/>
              </a:rPr>
              <a:t>&lt;control</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name</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a:t>
            </a:r>
            <a:r>
              <a:rPr lang="en-US" sz="1800" b="1" dirty="0" err="1">
                <a:solidFill>
                  <a:srgbClr val="8000FF"/>
                </a:solidFill>
                <a:latin typeface="Courier New" panose="02070309020205020404" pitchFamily="49" charset="0"/>
              </a:rPr>
              <a:t>FlashLock</a:t>
            </a:r>
            <a:r>
              <a:rPr lang="en-US" sz="1800" b="1" dirty="0">
                <a:solidFill>
                  <a:srgbClr val="8000FF"/>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register</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‘HSFS'</a:t>
            </a:r>
            <a:r>
              <a:rPr lang="en-US" sz="1800" dirty="0">
                <a:solidFill>
                  <a:srgbClr val="000000"/>
                </a:solidFill>
                <a:latin typeface="Courier New" panose="02070309020205020404" pitchFamily="49" charset="0"/>
              </a:rPr>
              <a:t> </a:t>
            </a:r>
            <a:r>
              <a:rPr lang="en-US" sz="1800" dirty="0">
                <a:solidFill>
                  <a:srgbClr val="FF0000"/>
                </a:solidFill>
                <a:latin typeface="Courier New" panose="02070309020205020404" pitchFamily="49" charset="0"/>
              </a:rPr>
              <a:t>field</a:t>
            </a:r>
            <a:r>
              <a:rPr lang="en-US" sz="1800" dirty="0">
                <a:solidFill>
                  <a:srgbClr val="000000"/>
                </a:solidFill>
                <a:latin typeface="Courier New" panose="02070309020205020404" pitchFamily="49" charset="0"/>
              </a:rPr>
              <a:t>=</a:t>
            </a:r>
            <a:r>
              <a:rPr lang="en-US" sz="1800" b="1" dirty="0">
                <a:solidFill>
                  <a:srgbClr val="8000FF"/>
                </a:solidFill>
                <a:latin typeface="Courier New" panose="02070309020205020404" pitchFamily="49" charset="0"/>
              </a:rPr>
              <a:t>‘FLOCKDN'</a:t>
            </a:r>
            <a:r>
              <a:rPr lang="en-US" sz="1800" dirty="0">
                <a:solidFill>
                  <a:srgbClr val="0000FF"/>
                </a:solidFill>
                <a:latin typeface="Courier New" panose="02070309020205020404" pitchFamily="49" charset="0"/>
              </a:rPr>
              <a:t>/&gt;</a:t>
            </a:r>
            <a:endParaRPr lang="en-US" sz="1800" dirty="0"/>
          </a:p>
          <a:p>
            <a:endParaRPr lang="en-US" sz="2400" dirty="0"/>
          </a:p>
          <a:p>
            <a:pPr marL="285750" indent="-285750">
              <a:buFont typeface="Arial" panose="020B0604020202020204" pitchFamily="34" charset="0"/>
              <a:buChar char="•"/>
            </a:pPr>
            <a:r>
              <a:rPr lang="en-US" sz="2400" dirty="0"/>
              <a:t>Modules can read the value of controls on any platform by the name regardless of where this control is (which register)</a:t>
            </a:r>
            <a:endParaRPr lang="en-US" sz="1800" dirty="0">
              <a:solidFill>
                <a:srgbClr val="0000FF"/>
              </a:solidFill>
              <a:latin typeface="Courier New" panose="02070309020205020404" pitchFamily="49" charset="0"/>
            </a:endParaRPr>
          </a:p>
          <a:p>
            <a:endParaRPr lang="en-US" sz="1800" dirty="0">
              <a:solidFill>
                <a:srgbClr val="000000"/>
              </a:solidFill>
              <a:latin typeface="Courier New" panose="02070309020205020404" pitchFamily="49" charset="0"/>
            </a:endParaRPr>
          </a:p>
          <a:p>
            <a:r>
              <a:rPr lang="en-US" sz="1800" dirty="0">
                <a:solidFill>
                  <a:srgbClr val="000000"/>
                </a:solidFill>
                <a:latin typeface="Courier New" panose="02070309020205020404" pitchFamily="49" charset="0"/>
              </a:rPr>
              <a:t>flock </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chipsec</a:t>
            </a:r>
            <a:r>
              <a:rPr lang="en-US" sz="1800" b="1" dirty="0" err="1">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chipset</a:t>
            </a:r>
            <a:r>
              <a:rPr lang="en-US" sz="1800" b="1" dirty="0" err="1">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get_control</a:t>
            </a:r>
            <a:r>
              <a:rPr lang="en-US" sz="1800" b="1" dirty="0">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self</a:t>
            </a:r>
            <a:r>
              <a:rPr lang="en-US" sz="1800" b="1" dirty="0" err="1">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cs</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808080"/>
                </a:solidFill>
                <a:latin typeface="Courier New" panose="02070309020205020404" pitchFamily="49" charset="0"/>
              </a:rPr>
              <a:t>'</a:t>
            </a:r>
            <a:r>
              <a:rPr lang="en-US" sz="1800" dirty="0" err="1">
                <a:solidFill>
                  <a:srgbClr val="808080"/>
                </a:solidFill>
                <a:latin typeface="Courier New" panose="02070309020205020404" pitchFamily="49" charset="0"/>
              </a:rPr>
              <a:t>FlashLockDown</a:t>
            </a:r>
            <a:r>
              <a:rPr lang="en-US" sz="1800" dirty="0">
                <a:solidFill>
                  <a:srgbClr val="808080"/>
                </a:solidFill>
                <a:latin typeface="Courier New" panose="02070309020205020404" pitchFamily="49" charset="0"/>
              </a:rPr>
              <a:t>'</a:t>
            </a:r>
            <a:r>
              <a:rPr lang="en-US" sz="1800" b="1" dirty="0">
                <a:solidFill>
                  <a:srgbClr val="000080"/>
                </a:solidFill>
                <a:latin typeface="Courier New" panose="02070309020205020404" pitchFamily="49" charset="0"/>
              </a:rPr>
              <a:t>)</a:t>
            </a:r>
            <a:endParaRPr lang="en-US" sz="1800" dirty="0"/>
          </a:p>
          <a:p>
            <a:pPr>
              <a:spcBef>
                <a:spcPts val="0"/>
              </a:spcBef>
            </a:pPr>
            <a:endParaRPr lang="en-US" sz="1800" dirty="0"/>
          </a:p>
          <a:p>
            <a:endParaRPr lang="en-US" sz="1800" dirty="0"/>
          </a:p>
        </p:txBody>
      </p:sp>
    </p:spTree>
    <p:extLst>
      <p:ext uri="{BB962C8B-B14F-4D97-AF65-F5344CB8AC3E}">
        <p14:creationId xmlns:p14="http://schemas.microsoft.com/office/powerpoint/2010/main" val="19748837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CHIPSEC Has Two Entry-Points</a:t>
            </a:r>
          </a:p>
        </p:txBody>
      </p:sp>
      <p:sp>
        <p:nvSpPr>
          <p:cNvPr id="8" name="Content Placeholder 7"/>
          <p:cNvSpPr>
            <a:spLocks noGrp="1"/>
          </p:cNvSpPr>
          <p:nvPr>
            <p:ph idx="1"/>
          </p:nvPr>
        </p:nvSpPr>
        <p:spPr>
          <a:xfrm>
            <a:off x="457200" y="1399308"/>
            <a:ext cx="8229600" cy="5112327"/>
          </a:xfrm>
        </p:spPr>
        <p:txBody>
          <a:bodyPr>
            <a:normAutofit fontScale="92500"/>
          </a:bodyPr>
          <a:lstStyle/>
          <a:p>
            <a:pPr marL="457200" indent="-457200">
              <a:buFont typeface="+mj-lt"/>
              <a:buAutoNum type="arabicPeriod"/>
            </a:pPr>
            <a:r>
              <a:rPr lang="en-US" sz="2400" b="1" dirty="0"/>
              <a:t>chipsec_main.py</a:t>
            </a:r>
            <a:r>
              <a:rPr lang="en-US" sz="2400" dirty="0"/>
              <a:t> (module launcher)</a:t>
            </a:r>
          </a:p>
          <a:p>
            <a:pPr marL="1028700" lvl="2" indent="-457200">
              <a:buFont typeface="Wingdings" panose="05000000000000000000" pitchFamily="2" charset="2"/>
              <a:buChar char="§"/>
            </a:pPr>
            <a:r>
              <a:rPr lang="en-US" sz="2400" dirty="0"/>
              <a:t>Runs modules/tools automatically in a “security regression suite” mode</a:t>
            </a:r>
          </a:p>
          <a:p>
            <a:pPr marL="1028700" lvl="2" indent="-457200">
              <a:buFont typeface="Wingdings" panose="05000000000000000000" pitchFamily="2" charset="2"/>
              <a:buChar char="§"/>
            </a:pPr>
            <a:r>
              <a:rPr lang="en-US" sz="2400" dirty="0"/>
              <a:t>Runs only modules applicable to current platform </a:t>
            </a:r>
          </a:p>
          <a:p>
            <a:pPr lvl="2" indent="0">
              <a:buNone/>
            </a:pPr>
            <a:r>
              <a:rPr lang="en-US" sz="2400" dirty="0">
                <a:latin typeface="Courier New" panose="02070309020205020404" pitchFamily="49" charset="0"/>
                <a:cs typeface="Courier New" panose="02070309020205020404" pitchFamily="49" charset="0"/>
              </a:rPr>
              <a:t>chipsec_main.py [--type BIOS]</a:t>
            </a:r>
          </a:p>
          <a:p>
            <a:pPr marL="1028700" lvl="2" indent="-457200">
              <a:buFont typeface="Wingdings" panose="05000000000000000000" pitchFamily="2" charset="2"/>
              <a:buChar char="§"/>
            </a:pPr>
            <a:r>
              <a:rPr lang="en-US" sz="2400" dirty="0"/>
              <a:t>Or individually via “</a:t>
            </a:r>
            <a:r>
              <a:rPr lang="en-US" sz="2400" dirty="0">
                <a:latin typeface="Courier New" panose="02070309020205020404" pitchFamily="49" charset="0"/>
                <a:cs typeface="Courier New" panose="02070309020205020404" pitchFamily="49" charset="0"/>
              </a:rPr>
              <a:t>--module</a:t>
            </a:r>
            <a:r>
              <a:rPr lang="en-US" sz="2400" dirty="0"/>
              <a:t>” command-line option</a:t>
            </a:r>
          </a:p>
          <a:p>
            <a:pPr lvl="2" indent="0">
              <a:buNone/>
            </a:pPr>
            <a:r>
              <a:rPr lang="en-US" sz="2400" dirty="0">
                <a:latin typeface="Courier New" panose="02070309020205020404" pitchFamily="49" charset="0"/>
                <a:cs typeface="Courier New" panose="02070309020205020404" pitchFamily="49" charset="0"/>
              </a:rPr>
              <a:t>chipsec_main.py --module common.bios_wp</a:t>
            </a:r>
          </a:p>
          <a:p>
            <a:pPr marL="457200" indent="-457200">
              <a:buFont typeface="+mj-lt"/>
              <a:buAutoNum type="arabicPeriod"/>
            </a:pPr>
            <a:r>
              <a:rPr lang="en-US" sz="2400" b="1" dirty="0"/>
              <a:t>chipsec_util.py</a:t>
            </a:r>
            <a:r>
              <a:rPr lang="en-US" sz="2400" dirty="0"/>
              <a:t> (manual utilities)</a:t>
            </a:r>
          </a:p>
          <a:p>
            <a:pPr marL="1028700" lvl="2" indent="-457200"/>
            <a:r>
              <a:rPr lang="en-US" sz="2400" dirty="0"/>
              <a:t>Provides manual access to HW resources (</a:t>
            </a:r>
            <a:r>
              <a:rPr lang="en-US" sz="2400" dirty="0" err="1"/>
              <a:t>io</a:t>
            </a:r>
            <a:r>
              <a:rPr lang="en-US" sz="2400" dirty="0"/>
              <a:t>, mem, pci ..)</a:t>
            </a:r>
          </a:p>
          <a:p>
            <a:pPr marL="1028700" lvl="2" indent="-457200"/>
            <a:r>
              <a:rPr lang="en-US" sz="2400" dirty="0"/>
              <a:t>Individual utility commands are in </a:t>
            </a:r>
            <a:r>
              <a:rPr lang="en-US" sz="2400" dirty="0">
                <a:latin typeface="Courier New" panose="02070309020205020404" pitchFamily="49" charset="0"/>
                <a:cs typeface="Courier New" panose="02070309020205020404" pitchFamily="49" charset="0"/>
              </a:rPr>
              <a:t>utilcmd/*_cmd.py</a:t>
            </a:r>
          </a:p>
          <a:p>
            <a:pPr lvl="2" indent="0">
              <a:buNone/>
            </a:pPr>
            <a:r>
              <a:rPr lang="en-US" sz="2400" dirty="0">
                <a:latin typeface="Courier New" panose="02070309020205020404" pitchFamily="49" charset="0"/>
                <a:cs typeface="Courier New" panose="02070309020205020404" pitchFamily="49" charset="0"/>
              </a:rPr>
              <a:t>chipsec_util.py </a:t>
            </a:r>
            <a:r>
              <a:rPr lang="en-US" sz="2400" dirty="0" err="1">
                <a:latin typeface="Courier New" panose="02070309020205020404" pitchFamily="49" charset="0"/>
                <a:cs typeface="Courier New" panose="02070309020205020404" pitchFamily="49" charset="0"/>
              </a:rPr>
              <a:t>spi</a:t>
            </a:r>
            <a:r>
              <a:rPr lang="en-US" sz="2400" dirty="0">
                <a:latin typeface="Courier New" panose="02070309020205020404" pitchFamily="49" charset="0"/>
                <a:cs typeface="Courier New" panose="02070309020205020404" pitchFamily="49" charset="0"/>
              </a:rPr>
              <a:t> dump </a:t>
            </a:r>
            <a:r>
              <a:rPr lang="en-US" sz="2400" dirty="0" err="1">
                <a:latin typeface="Courier New" panose="02070309020205020404" pitchFamily="49" charset="0"/>
                <a:cs typeface="Courier New" panose="02070309020205020404" pitchFamily="49" charset="0"/>
              </a:rPr>
              <a:t>spi.bin</a:t>
            </a:r>
            <a:endParaRPr lang="en-US" sz="2400" dirty="0">
              <a:latin typeface="Courier New" panose="02070309020205020404" pitchFamily="49" charset="0"/>
              <a:cs typeface="Courier New" panose="02070309020205020404" pitchFamily="49" charset="0"/>
            </a:endParaRPr>
          </a:p>
          <a:p>
            <a:pPr lvl="2" indent="0">
              <a:buNone/>
            </a:pPr>
            <a:r>
              <a:rPr lang="en-US" sz="2400" dirty="0">
                <a:latin typeface="+mn-lt"/>
                <a:cs typeface="Courier New" panose="02070309020205020404" pitchFamily="49" charset="0"/>
              </a:rPr>
              <a:t>(e.g. </a:t>
            </a:r>
            <a:r>
              <a:rPr lang="en-US" sz="2400" dirty="0" err="1">
                <a:latin typeface="Courier New" panose="02070309020205020404" pitchFamily="49" charset="0"/>
                <a:cs typeface="Courier New" panose="02070309020205020404" pitchFamily="49" charset="0"/>
              </a:rPr>
              <a:t>spi</a:t>
            </a:r>
            <a:r>
              <a:rPr lang="en-US" sz="2400" dirty="0">
                <a:latin typeface="+mn-lt"/>
                <a:cs typeface="Courier New" panose="02070309020205020404" pitchFamily="49" charset="0"/>
              </a:rPr>
              <a:t> </a:t>
            </a:r>
            <a:r>
              <a:rPr lang="en-US" sz="2400" dirty="0" err="1">
                <a:latin typeface="+mn-lt"/>
                <a:cs typeface="Courier New" panose="02070309020205020404" pitchFamily="49" charset="0"/>
              </a:rPr>
              <a:t>util</a:t>
            </a:r>
            <a:r>
              <a:rPr lang="en-US" sz="2400" dirty="0">
                <a:latin typeface="+mn-lt"/>
                <a:cs typeface="Courier New" panose="02070309020205020404" pitchFamily="49" charset="0"/>
              </a:rPr>
              <a:t> command is implemented in </a:t>
            </a:r>
            <a:r>
              <a:rPr lang="en-US" sz="2400" dirty="0">
                <a:latin typeface="Courier New" panose="02070309020205020404" pitchFamily="49" charset="0"/>
                <a:cs typeface="Courier New" panose="02070309020205020404" pitchFamily="49" charset="0"/>
              </a:rPr>
              <a:t>spi_cmd.py</a:t>
            </a:r>
            <a:r>
              <a:rPr lang="en-US" sz="2400" dirty="0">
                <a:latin typeface="+mn-lt"/>
                <a:cs typeface="Courier New" panose="02070309020205020404" pitchFamily="49" charset="0"/>
              </a:rPr>
              <a:t> file)</a:t>
            </a:r>
            <a:endParaRPr lang="en-US" sz="2400" dirty="0">
              <a:latin typeface="+mn-lt"/>
            </a:endParaRPr>
          </a:p>
        </p:txBody>
      </p:sp>
    </p:spTree>
    <p:extLst>
      <p:ext uri="{BB962C8B-B14F-4D97-AF65-F5344CB8AC3E}">
        <p14:creationId xmlns:p14="http://schemas.microsoft.com/office/powerpoint/2010/main" val="39907893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Useful Options</a:t>
            </a:r>
          </a:p>
        </p:txBody>
      </p:sp>
      <p:sp>
        <p:nvSpPr>
          <p:cNvPr id="8" name="Content Placeholder 7"/>
          <p:cNvSpPr>
            <a:spLocks noGrp="1"/>
          </p:cNvSpPr>
          <p:nvPr>
            <p:ph idx="1"/>
          </p:nvPr>
        </p:nvSpPr>
        <p:spPr>
          <a:xfrm>
            <a:off x="457200" y="1399308"/>
            <a:ext cx="8229600" cy="5112327"/>
          </a:xfrm>
        </p:spPr>
        <p:txBody>
          <a:bodyPr>
            <a:normAutofit/>
          </a:bodyPr>
          <a:lstStyle/>
          <a:p>
            <a:pPr marL="457200" indent="-4572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-a</a:t>
            </a:r>
            <a:r>
              <a:rPr lang="en-US" sz="2400" dirty="0"/>
              <a: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module_args</a:t>
            </a:r>
            <a:r>
              <a:rPr lang="en-US" sz="2400" dirty="0"/>
              <a:t>): Specifies arguments to each module individually</a:t>
            </a:r>
          </a:p>
          <a:p>
            <a:pPr marL="457200" indent="-4572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-n</a:t>
            </a:r>
            <a:r>
              <a:rPr lang="en-US" sz="2400" dirty="0"/>
              <a: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no_driver</a:t>
            </a:r>
            <a:r>
              <a:rPr lang="en-US" sz="2400" dirty="0"/>
              <a:t>): Tells CHIPSEC to not launch Windows kernel driver (in case module doesn’t need it)</a:t>
            </a:r>
          </a:p>
          <a:p>
            <a:pPr marL="457200" indent="-4572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-x</a:t>
            </a:r>
            <a:r>
              <a:rPr lang="en-US" sz="2400" dirty="0"/>
              <a:t> (</a:t>
            </a:r>
            <a:r>
              <a:rPr lang="en-US" sz="2400" dirty="0">
                <a:latin typeface="Courier New" panose="02070309020205020404" pitchFamily="49" charset="0"/>
                <a:cs typeface="Courier New" panose="02070309020205020404" pitchFamily="49" charset="0"/>
              </a:rPr>
              <a:t>--xml</a:t>
            </a:r>
            <a:r>
              <a:rPr lang="en-US" sz="2400" dirty="0"/>
              <a:t>):Outputs result in JUnit compatible XML form which may be useful to integrate in validation </a:t>
            </a:r>
            <a:r>
              <a:rPr lang="en-US" sz="2400" dirty="0" err="1"/>
              <a:t>env</a:t>
            </a:r>
            <a:r>
              <a:rPr lang="en-US" sz="2400" dirty="0"/>
              <a:t>.</a:t>
            </a:r>
          </a:p>
          <a:p>
            <a:pPr marL="457200" indent="-4572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-t</a:t>
            </a:r>
            <a:r>
              <a:rPr lang="en-US" sz="2400" dirty="0"/>
              <a: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module_type</a:t>
            </a:r>
            <a:r>
              <a:rPr lang="en-US" sz="2400" dirty="0"/>
              <a:t>): Run only modules of a specific type. Examples: </a:t>
            </a:r>
            <a:r>
              <a:rPr lang="en-US" sz="2400" dirty="0">
                <a:latin typeface="Courier New" panose="02070309020205020404" pitchFamily="49" charset="0"/>
                <a:cs typeface="Courier New" panose="02070309020205020404" pitchFamily="49" charset="0"/>
              </a:rPr>
              <a:t>BIOS, SMM, SECUREBOOT, HWCONFIG</a:t>
            </a:r>
          </a:p>
          <a:p>
            <a:pPr marL="1028700" lvl="2" indent="-457200">
              <a:buFont typeface="Arial" panose="020B0604020202020204" pitchFamily="34" charset="0"/>
              <a:buChar char="•"/>
            </a:pPr>
            <a:r>
              <a:rPr lang="en-US" sz="2000" dirty="0"/>
              <a:t>New types may be defined in </a:t>
            </a:r>
            <a:r>
              <a:rPr lang="en-US" sz="2000" dirty="0">
                <a:latin typeface="Courier New" panose="02070309020205020404" pitchFamily="49" charset="0"/>
                <a:cs typeface="Courier New" panose="02070309020205020404" pitchFamily="49" charset="0"/>
              </a:rPr>
              <a:t>chipsec/module_common.py</a:t>
            </a:r>
          </a:p>
          <a:p>
            <a:pPr marL="457200" indent="-4572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-v</a:t>
            </a:r>
            <a:r>
              <a:rPr lang="en-US" sz="2400" dirty="0"/>
              <a:t> (</a:t>
            </a:r>
            <a:r>
              <a:rPr lang="en-US" sz="2400" dirty="0">
                <a:latin typeface="Courier New" panose="02070309020205020404" pitchFamily="49" charset="0"/>
                <a:cs typeface="Courier New" panose="02070309020205020404" pitchFamily="49" charset="0"/>
              </a:rPr>
              <a:t>--verbose</a:t>
            </a:r>
            <a:r>
              <a:rPr lang="en-US" sz="2400" dirty="0"/>
              <a:t>): Logs all output from HAL components, helpers, dumps buffers, logs exception back-traces, etc.</a:t>
            </a:r>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7014005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The Meat: CHIPSEC Modules</a:t>
            </a:r>
          </a:p>
        </p:txBody>
      </p:sp>
      <p:sp>
        <p:nvSpPr>
          <p:cNvPr id="8" name="Content Placeholder 7"/>
          <p:cNvSpPr>
            <a:spLocks noGrp="1"/>
          </p:cNvSpPr>
          <p:nvPr>
            <p:ph idx="1"/>
          </p:nvPr>
        </p:nvSpPr>
        <p:spPr>
          <a:xfrm>
            <a:off x="457200" y="1343892"/>
            <a:ext cx="8229600" cy="4881440"/>
          </a:xfrm>
        </p:spPr>
        <p:txBody>
          <a:bodyPr>
            <a:normAutofit fontScale="92500" lnSpcReduction="10000"/>
          </a:bodyPr>
          <a:lstStyle/>
          <a:p>
            <a:r>
              <a:rPr lang="en-US" sz="2400" dirty="0"/>
              <a:t>Modules encapsulate the main functionality of CHIPSEC:</a:t>
            </a:r>
          </a:p>
          <a:p>
            <a:pPr marL="457200" indent="-457200">
              <a:buFont typeface="+mj-lt"/>
              <a:buAutoNum type="arabicPeriod"/>
            </a:pPr>
            <a:endParaRPr lang="en-US" sz="2400" dirty="0"/>
          </a:p>
          <a:p>
            <a:pPr marL="457200" indent="-457200">
              <a:buFont typeface="+mj-lt"/>
              <a:buAutoNum type="arabicPeriod"/>
            </a:pPr>
            <a:r>
              <a:rPr lang="en-US" sz="2400" dirty="0"/>
              <a:t>Tests for known vulnerabilities in firmware</a:t>
            </a:r>
          </a:p>
          <a:p>
            <a:pPr marL="457200" indent="-457200">
              <a:buFont typeface="+mj-lt"/>
              <a:buAutoNum type="arabicPeriod"/>
            </a:pPr>
            <a:r>
              <a:rPr lang="en-US" sz="2400" dirty="0"/>
              <a:t>Tests for insufficient or incorrectly configured hardware protections</a:t>
            </a:r>
          </a:p>
          <a:p>
            <a:pPr marL="457200" indent="-457200">
              <a:buFont typeface="+mj-lt"/>
              <a:buAutoNum type="arabicPeriod"/>
            </a:pPr>
            <a:r>
              <a:rPr lang="en-US" sz="2400" dirty="0"/>
              <a:t>Hardware/firmware-level security tools</a:t>
            </a:r>
          </a:p>
          <a:p>
            <a:pPr marL="682625" lvl="1" indent="-457200"/>
            <a:r>
              <a:rPr lang="en-US" sz="2400" dirty="0"/>
              <a:t>Fuzzing tools for firmware interfaces/formats</a:t>
            </a:r>
          </a:p>
          <a:p>
            <a:pPr marL="682625" lvl="1" indent="-457200"/>
            <a:r>
              <a:rPr lang="en-US" sz="2400" dirty="0"/>
              <a:t>Manual security checkers (e.g. TE checker, DMA dumper)</a:t>
            </a:r>
          </a:p>
          <a:p>
            <a:pPr marL="682625" lvl="1" indent="-457200"/>
            <a:r>
              <a:rPr lang="en-US" sz="2400" dirty="0"/>
              <a:t>Reside in </a:t>
            </a:r>
            <a:r>
              <a:rPr lang="en-US" sz="2400" dirty="0">
                <a:latin typeface="Courier New" panose="02070309020205020404" pitchFamily="49" charset="0"/>
                <a:cs typeface="Courier New" panose="02070309020205020404" pitchFamily="49" charset="0"/>
              </a:rPr>
              <a:t>modules/tools</a:t>
            </a:r>
            <a:r>
              <a:rPr lang="en-US" sz="2400" dirty="0"/>
              <a:t> directory are not launched automatically (only through </a:t>
            </a:r>
            <a:r>
              <a:rPr lang="en-US" sz="2400" dirty="0">
                <a:latin typeface="Courier New" panose="02070309020205020404" pitchFamily="49" charset="0"/>
                <a:cs typeface="Courier New" panose="02070309020205020404" pitchFamily="49" charset="0"/>
              </a:rPr>
              <a:t>–m</a:t>
            </a:r>
            <a:r>
              <a:rPr lang="en-US" sz="2400" dirty="0"/>
              <a:t> command-line option)</a:t>
            </a:r>
          </a:p>
          <a:p>
            <a:pPr marL="457200" indent="-457200">
              <a:buFont typeface="+mj-lt"/>
              <a:buAutoNum type="arabicPeriod"/>
            </a:pPr>
            <a:r>
              <a:rPr lang="en-US" sz="2400" dirty="0"/>
              <a:t>PoC exploit modules demonstrating vulnerabilities</a:t>
            </a:r>
          </a:p>
        </p:txBody>
      </p:sp>
    </p:spTree>
    <p:extLst>
      <p:ext uri="{BB962C8B-B14F-4D97-AF65-F5344CB8AC3E}">
        <p14:creationId xmlns:p14="http://schemas.microsoft.com/office/powerpoint/2010/main" val="1256554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The Meat: CHIPSEC Modules</a:t>
            </a:r>
          </a:p>
        </p:txBody>
      </p:sp>
      <p:sp>
        <p:nvSpPr>
          <p:cNvPr id="8" name="Content Placeholder 7"/>
          <p:cNvSpPr>
            <a:spLocks noGrp="1"/>
          </p:cNvSpPr>
          <p:nvPr>
            <p:ph idx="1"/>
          </p:nvPr>
        </p:nvSpPr>
        <p:spPr>
          <a:xfrm>
            <a:off x="457200" y="1551708"/>
            <a:ext cx="8229600" cy="4673623"/>
          </a:xfrm>
        </p:spPr>
        <p:txBody>
          <a:bodyPr>
            <a:normAutofit/>
          </a:bodyPr>
          <a:lstStyle/>
          <a:p>
            <a:pPr marL="342900" indent="-342900">
              <a:buFont typeface="Arial" panose="020B0604020202020204" pitchFamily="34" charset="0"/>
              <a:buChar char="•"/>
            </a:pPr>
            <a:r>
              <a:rPr lang="en-US" sz="2400" dirty="0"/>
              <a:t>All modules reside in </a:t>
            </a:r>
            <a:r>
              <a:rPr lang="en-US" sz="2400" dirty="0">
                <a:latin typeface="Courier New" panose="02070309020205020404" pitchFamily="49" charset="0"/>
                <a:cs typeface="Courier New" panose="02070309020205020404" pitchFamily="49" charset="0"/>
              </a:rPr>
              <a:t>chipsec/modules</a:t>
            </a:r>
            <a:r>
              <a:rPr lang="en-US" sz="2400" dirty="0"/>
              <a:t> directory</a:t>
            </a:r>
          </a:p>
          <a:p>
            <a:pPr marL="342900" indent="-342900">
              <a:buFont typeface="Arial" panose="020B0604020202020204" pitchFamily="34" charset="0"/>
              <a:buChar char="•"/>
            </a:pPr>
            <a:r>
              <a:rPr lang="en-US" sz="2400" dirty="0"/>
              <a:t>Modules can be specific to one or more platforms or common for all supported platforms</a:t>
            </a:r>
          </a:p>
          <a:p>
            <a:pPr marL="568325" lvl="1" indent="-342900">
              <a:buFont typeface="Arial" panose="020B0604020202020204" pitchFamily="34" charset="0"/>
              <a:buChar char="•"/>
            </a:pPr>
            <a:r>
              <a:rPr lang="en-US" sz="2400" dirty="0"/>
              <a:t>Modules in </a:t>
            </a:r>
            <a:r>
              <a:rPr lang="en-US" sz="2400" dirty="0">
                <a:latin typeface="Courier New" panose="02070309020205020404" pitchFamily="49" charset="0"/>
                <a:cs typeface="Courier New" panose="02070309020205020404" pitchFamily="49" charset="0"/>
              </a:rPr>
              <a:t>modules/&lt;</a:t>
            </a:r>
            <a:r>
              <a:rPr lang="en-US" sz="2400" dirty="0" err="1">
                <a:latin typeface="Courier New" panose="02070309020205020404" pitchFamily="49" charset="0"/>
                <a:cs typeface="Courier New" panose="02070309020205020404" pitchFamily="49" charset="0"/>
              </a:rPr>
              <a:t>platform_code</a:t>
            </a:r>
            <a:r>
              <a:rPr lang="en-US" sz="2400" dirty="0">
                <a:latin typeface="Courier New" panose="02070309020205020404" pitchFamily="49" charset="0"/>
                <a:cs typeface="Courier New" panose="02070309020205020404" pitchFamily="49" charset="0"/>
              </a:rPr>
              <a:t>&gt;</a:t>
            </a:r>
            <a:r>
              <a:rPr lang="en-US" sz="2400" dirty="0"/>
              <a:t> directory will only be executed on </a:t>
            </a:r>
            <a:r>
              <a:rPr lang="en-US" sz="2400" dirty="0">
                <a:latin typeface="Courier New" panose="02070309020205020404" pitchFamily="49" charset="0"/>
                <a:cs typeface="Courier New" panose="02070309020205020404" pitchFamily="49" charset="0"/>
              </a:rPr>
              <a:t>&lt;</a:t>
            </a:r>
            <a:r>
              <a:rPr lang="en-US" sz="2400" dirty="0" err="1">
                <a:latin typeface="Courier New" panose="02070309020205020404" pitchFamily="49" charset="0"/>
                <a:cs typeface="Courier New" panose="02070309020205020404" pitchFamily="49" charset="0"/>
              </a:rPr>
              <a:t>platform_code</a:t>
            </a:r>
            <a:r>
              <a:rPr lang="en-US" sz="2400" dirty="0">
                <a:latin typeface="Courier New" panose="02070309020205020404" pitchFamily="49" charset="0"/>
                <a:cs typeface="Courier New" panose="02070309020205020404" pitchFamily="49" charset="0"/>
              </a:rPr>
              <a:t>&gt; </a:t>
            </a:r>
            <a:r>
              <a:rPr lang="en-US" sz="2400" dirty="0"/>
              <a:t>platform</a:t>
            </a:r>
          </a:p>
          <a:p>
            <a:pPr marL="568325" lvl="1" indent="-342900">
              <a:buFont typeface="Arial" panose="020B0604020202020204" pitchFamily="34" charset="0"/>
              <a:buChar char="•"/>
            </a:pPr>
            <a:r>
              <a:rPr lang="en-US" sz="2400" dirty="0"/>
              <a:t>Modules in </a:t>
            </a:r>
            <a:r>
              <a:rPr lang="en-US" sz="2400" dirty="0">
                <a:latin typeface="Courier New" panose="02070309020205020404" pitchFamily="49" charset="0"/>
                <a:cs typeface="Courier New" panose="02070309020205020404" pitchFamily="49" charset="0"/>
              </a:rPr>
              <a:t>modules/common</a:t>
            </a:r>
            <a:r>
              <a:rPr lang="en-US" sz="2400" dirty="0"/>
              <a:t> directory will always be executed</a:t>
            </a:r>
          </a:p>
          <a:p>
            <a:pPr marL="342900" indent="-342900">
              <a:buFont typeface="Arial" panose="020B0604020202020204" pitchFamily="34" charset="0"/>
              <a:buChar char="•"/>
            </a:pPr>
            <a:r>
              <a:rPr lang="en-US" sz="2400" dirty="0"/>
              <a:t>Modules can implement </a:t>
            </a:r>
            <a:r>
              <a:rPr lang="en-US" sz="2400" dirty="0" err="1">
                <a:latin typeface="Courier New" panose="02070309020205020404" pitchFamily="49" charset="0"/>
                <a:cs typeface="Courier New" panose="02070309020205020404" pitchFamily="49" charset="0"/>
              </a:rPr>
              <a:t>is_supported</a:t>
            </a:r>
            <a:r>
              <a:rPr lang="en-US" sz="2400" dirty="0"/>
              <a:t> function which can further check for supported platforms, OS environments (legacy vs UEFI boot), etc.</a:t>
            </a:r>
          </a:p>
        </p:txBody>
      </p:sp>
    </p:spTree>
    <p:extLst>
      <p:ext uri="{BB962C8B-B14F-4D97-AF65-F5344CB8AC3E}">
        <p14:creationId xmlns:p14="http://schemas.microsoft.com/office/powerpoint/2010/main" val="19542277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b="1" dirty="0"/>
              <a:t>Raising the Bar fo</a:t>
            </a:r>
            <a:r>
              <a:rPr lang="en-US" dirty="0"/>
              <a:t>r Platform Security</a:t>
            </a:r>
            <a:endParaRPr lang="en-US" b="1" dirty="0">
              <a:solidFill>
                <a:schemeClr val="accent2"/>
              </a:solidFill>
            </a:endParaRPr>
          </a:p>
        </p:txBody>
      </p:sp>
      <p:graphicFrame>
        <p:nvGraphicFramePr>
          <p:cNvPr id="5" name="Content Placeholder 4"/>
          <p:cNvGraphicFramePr>
            <a:graphicFrameLocks/>
          </p:cNvGraphicFramePr>
          <p:nvPr>
            <p:extLst/>
          </p:nvPr>
        </p:nvGraphicFramePr>
        <p:xfrm>
          <a:off x="317747" y="108122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7"/>
          <p:cNvSpPr txBox="1">
            <a:spLocks/>
          </p:cNvSpPr>
          <p:nvPr/>
        </p:nvSpPr>
        <p:spPr>
          <a:xfrm>
            <a:off x="259307" y="5458711"/>
            <a:ext cx="8579893" cy="669132"/>
          </a:xfrm>
          <a:prstGeom prst="rect">
            <a:avLst/>
          </a:prstGeom>
        </p:spPr>
        <p:txBody>
          <a:bodyPr vert="horz" lIns="0" tIns="0" rIns="0" bIns="0" rtlCol="0" anchor="b" anchorCtr="0">
            <a:normAutofit fontScale="85000" lnSpcReduction="10000"/>
          </a:bodyPr>
          <a:lstStyle>
            <a:lvl1pPr algn="l" defTabSz="457200" rtl="0" eaLnBrk="1" latinLnBrk="0" hangingPunct="1">
              <a:spcBef>
                <a:spcPct val="0"/>
              </a:spcBef>
              <a:buNone/>
              <a:defRPr sz="3600" kern="1200">
                <a:solidFill>
                  <a:schemeClr val="accent1"/>
                </a:solidFill>
                <a:latin typeface="Neo Sans Intel Light"/>
                <a:ea typeface="+mj-ea"/>
                <a:cs typeface="+mj-cs"/>
              </a:defRPr>
            </a:lvl1pPr>
          </a:lstStyle>
          <a:p>
            <a:pPr algn="ctr"/>
            <a:r>
              <a:rPr lang="en-US" dirty="0">
                <a:solidFill>
                  <a:prstClr val="black"/>
                </a:solidFill>
                <a:latin typeface="Neo Sans Intel Medium" panose="020B0604020202020204" pitchFamily="34" charset="0"/>
                <a:sym typeface="Wingdings" panose="05000000000000000000" pitchFamily="2" charset="2"/>
              </a:rPr>
              <a:t>Empowering End-Users to Make a Risk Decision</a:t>
            </a:r>
            <a:endParaRPr lang="en-US" dirty="0">
              <a:solidFill>
                <a:prstClr val="black"/>
              </a:solidFill>
              <a:latin typeface="Neo Sans Intel Medium" panose="020B0604020202020204" pitchFamily="34" charset="0"/>
            </a:endParaRPr>
          </a:p>
        </p:txBody>
      </p:sp>
      <p:sp>
        <p:nvSpPr>
          <p:cNvPr id="2" name="Rectangle 1"/>
          <p:cNvSpPr/>
          <p:nvPr/>
        </p:nvSpPr>
        <p:spPr>
          <a:xfrm>
            <a:off x="487110" y="6605444"/>
            <a:ext cx="9296400" cy="261610"/>
          </a:xfrm>
          <a:prstGeom prst="rect">
            <a:avLst/>
          </a:prstGeom>
        </p:spPr>
        <p:txBody>
          <a:bodyPr wrap="square">
            <a:spAutoFit/>
          </a:bodyPr>
          <a:lstStyle/>
          <a:p>
            <a:r>
              <a:rPr lang="en-US" sz="1100" dirty="0"/>
              <a:t>Source: </a:t>
            </a:r>
            <a:r>
              <a:rPr lang="en-US" sz="1100" dirty="0">
                <a:hlinkClick r:id="rId8"/>
              </a:rPr>
              <a:t>https://cansecwest.com/slides/2014/Platform%20Firmware%20Security%20Assessment%20wCHIPSEC-csw14-final.pdf</a:t>
            </a:r>
            <a:endParaRPr lang="en-US" sz="1100" dirty="0"/>
          </a:p>
        </p:txBody>
      </p:sp>
    </p:spTree>
    <p:extLst>
      <p:ext uri="{BB962C8B-B14F-4D97-AF65-F5344CB8AC3E}">
        <p14:creationId xmlns:p14="http://schemas.microsoft.com/office/powerpoint/2010/main" val="40336433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Modules in CHIPSEC</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86776940"/>
              </p:ext>
            </p:extLst>
          </p:nvPr>
        </p:nvGraphicFramePr>
        <p:xfrm>
          <a:off x="279400" y="838200"/>
          <a:ext cx="8598701" cy="5824220"/>
        </p:xfrm>
        <a:graphic>
          <a:graphicData uri="http://schemas.openxmlformats.org/drawingml/2006/table">
            <a:tbl>
              <a:tblPr firstRow="1" bandRow="1">
                <a:tableStyleId>{21E4AEA4-8DFA-4A89-87EB-49C32662AFE0}</a:tableStyleId>
              </a:tblPr>
              <a:tblGrid>
                <a:gridCol w="27686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3086901">
                  <a:extLst>
                    <a:ext uri="{9D8B030D-6E8A-4147-A177-3AD203B41FA5}">
                      <a16:colId xmlns:a16="http://schemas.microsoft.com/office/drawing/2014/main" xmlns="" val="20002"/>
                    </a:ext>
                  </a:extLst>
                </a:gridCol>
              </a:tblGrid>
              <a:tr h="317651">
                <a:tc>
                  <a:txBody>
                    <a:bodyPr/>
                    <a:lstStyle/>
                    <a:p>
                      <a:pPr algn="ctr"/>
                      <a:r>
                        <a:rPr lang="en-US" sz="1600" dirty="0">
                          <a:solidFill>
                            <a:schemeClr val="tx1"/>
                          </a:solidFill>
                          <a:latin typeface="+mj-lt"/>
                        </a:rPr>
                        <a:t>Issue</a:t>
                      </a:r>
                    </a:p>
                  </a:txBody>
                  <a:tcPr marL="92097" marR="92097" anchor="ctr">
                    <a:solidFill>
                      <a:schemeClr val="bg2"/>
                    </a:solidFill>
                  </a:tcPr>
                </a:tc>
                <a:tc>
                  <a:txBody>
                    <a:bodyPr/>
                    <a:lstStyle/>
                    <a:p>
                      <a:pPr algn="ctr"/>
                      <a:r>
                        <a:rPr lang="en-US" sz="1600" b="1" dirty="0">
                          <a:solidFill>
                            <a:schemeClr val="tx1"/>
                          </a:solidFill>
                          <a:latin typeface="+mj-lt"/>
                          <a:cs typeface="Courier New" panose="02070309020205020404" pitchFamily="49" charset="0"/>
                        </a:rPr>
                        <a:t>CHIPSEC</a:t>
                      </a:r>
                      <a:r>
                        <a:rPr lang="en-US" sz="1600" b="1" baseline="0" dirty="0">
                          <a:solidFill>
                            <a:schemeClr val="tx1"/>
                          </a:solidFill>
                          <a:latin typeface="+mj-lt"/>
                          <a:cs typeface="Courier New" panose="02070309020205020404" pitchFamily="49" charset="0"/>
                        </a:rPr>
                        <a:t> Module</a:t>
                      </a:r>
                      <a:endParaRPr lang="en-US" sz="1600" b="1" dirty="0">
                        <a:solidFill>
                          <a:schemeClr val="tx1"/>
                        </a:solidFill>
                        <a:latin typeface="+mj-lt"/>
                        <a:cs typeface="Courier New" panose="02070309020205020404" pitchFamily="49" charset="0"/>
                      </a:endParaRPr>
                    </a:p>
                  </a:txBody>
                  <a:tcPr marL="92097" marR="92097" anchor="ctr">
                    <a:solidFill>
                      <a:schemeClr val="bg2"/>
                    </a:solidFill>
                  </a:tcPr>
                </a:tc>
                <a:tc>
                  <a:txBody>
                    <a:bodyPr/>
                    <a:lstStyle/>
                    <a:p>
                      <a:pPr algn="ctr"/>
                      <a:r>
                        <a:rPr lang="en-US" sz="1600" dirty="0">
                          <a:solidFill>
                            <a:schemeClr val="tx1"/>
                          </a:solidFill>
                          <a:latin typeface="+mj-lt"/>
                        </a:rPr>
                        <a:t>References</a:t>
                      </a:r>
                    </a:p>
                  </a:txBody>
                  <a:tcPr marL="92097" marR="92097" anchor="ctr">
                    <a:solidFill>
                      <a:schemeClr val="bg2"/>
                    </a:solidFill>
                  </a:tcPr>
                </a:tc>
                <a:extLst>
                  <a:ext uri="{0D108BD9-81ED-4DB2-BD59-A6C34878D82A}">
                    <a16:rowId xmlns:a16="http://schemas.microsoft.com/office/drawing/2014/main" xmlns="" val="10000"/>
                  </a:ext>
                </a:extLst>
              </a:tr>
              <a:tr h="228600">
                <a:tc>
                  <a:txBody>
                    <a:bodyPr/>
                    <a:lstStyle/>
                    <a:p>
                      <a:r>
                        <a:rPr lang="en-US" sz="1200" dirty="0"/>
                        <a:t>SMRAM Locking</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common.smm</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err="1">
                          <a:solidFill>
                            <a:schemeClr val="tx1"/>
                          </a:solidFill>
                          <a:hlinkClick r:id="rId3"/>
                        </a:rPr>
                        <a:t>CanSecWest</a:t>
                      </a:r>
                      <a:r>
                        <a:rPr lang="en-US" sz="1200" baseline="0" dirty="0">
                          <a:solidFill>
                            <a:schemeClr val="tx1"/>
                          </a:solidFill>
                          <a:hlinkClick r:id="rId3"/>
                        </a:rPr>
                        <a:t> 2006</a:t>
                      </a:r>
                      <a:endParaRPr lang="en-US" sz="1200" dirty="0">
                        <a:solidFill>
                          <a:schemeClr val="tx1"/>
                        </a:solidFill>
                      </a:endParaRPr>
                    </a:p>
                  </a:txBody>
                  <a:tcPr marL="92097" marR="92097"/>
                </a:tc>
                <a:extLst>
                  <a:ext uri="{0D108BD9-81ED-4DB2-BD59-A6C34878D82A}">
                    <a16:rowId xmlns:a16="http://schemas.microsoft.com/office/drawing/2014/main" xmlns="" val="10001"/>
                  </a:ext>
                </a:extLst>
              </a:tr>
              <a:tr h="259080">
                <a:tc>
                  <a:txBody>
                    <a:bodyPr/>
                    <a:lstStyle/>
                    <a:p>
                      <a:r>
                        <a:rPr lang="en-US" sz="1200" dirty="0"/>
                        <a:t>BIOS</a:t>
                      </a:r>
                      <a:r>
                        <a:rPr lang="en-US" sz="1200" baseline="0" dirty="0"/>
                        <a:t> </a:t>
                      </a:r>
                      <a:r>
                        <a:rPr lang="en-US" sz="1200" dirty="0"/>
                        <a:t>Keyboard Buffer Sanitization</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common.bios_kbrd_buffer</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4"/>
                        </a:rPr>
                        <a:t>DEFCON 16</a:t>
                      </a:r>
                      <a:endParaRPr lang="en-US" sz="1200" dirty="0">
                        <a:solidFill>
                          <a:schemeClr val="tx1"/>
                        </a:solidFill>
                      </a:endParaRPr>
                    </a:p>
                  </a:txBody>
                  <a:tcPr marL="92097" marR="92097"/>
                </a:tc>
                <a:extLst>
                  <a:ext uri="{0D108BD9-81ED-4DB2-BD59-A6C34878D82A}">
                    <a16:rowId xmlns:a16="http://schemas.microsoft.com/office/drawing/2014/main" xmlns="" val="10002"/>
                  </a:ext>
                </a:extLst>
              </a:tr>
              <a:tr h="213360">
                <a:tc>
                  <a:txBody>
                    <a:bodyPr/>
                    <a:lstStyle/>
                    <a:p>
                      <a:r>
                        <a:rPr lang="en-US" sz="1200" dirty="0"/>
                        <a:t>SMRR</a:t>
                      </a:r>
                      <a:r>
                        <a:rPr lang="en-US" sz="1200" baseline="0" dirty="0"/>
                        <a:t> Configuration</a:t>
                      </a:r>
                      <a:endParaRPr lang="en-US" sz="1200" dirty="0"/>
                    </a:p>
                  </a:txBody>
                  <a:tcPr marL="92097" marR="92097"/>
                </a:tc>
                <a:tc>
                  <a:txBody>
                    <a:bodyPr/>
                    <a:lstStyle/>
                    <a:p>
                      <a:r>
                        <a:rPr lang="en-US" sz="1200" b="1" dirty="0" err="1">
                          <a:latin typeface="Courier New" panose="02070309020205020404" pitchFamily="49" charset="0"/>
                          <a:cs typeface="Courier New" panose="02070309020205020404" pitchFamily="49" charset="0"/>
                        </a:rPr>
                        <a:t>common.smrr</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5"/>
                        </a:rPr>
                        <a:t>ITL 2009</a:t>
                      </a:r>
                      <a:r>
                        <a:rPr lang="en-US" sz="1200" dirty="0">
                          <a:solidFill>
                            <a:schemeClr val="tx1"/>
                          </a:solidFill>
                        </a:rPr>
                        <a:t>, </a:t>
                      </a:r>
                      <a:r>
                        <a:rPr lang="en-US" sz="1200" dirty="0">
                          <a:solidFill>
                            <a:schemeClr val="tx1"/>
                          </a:solidFill>
                          <a:hlinkClick r:id="rId6"/>
                        </a:rPr>
                        <a:t>CanSecWest</a:t>
                      </a:r>
                      <a:r>
                        <a:rPr lang="en-US" sz="1200" baseline="0" dirty="0">
                          <a:solidFill>
                            <a:schemeClr val="tx1"/>
                          </a:solidFill>
                          <a:hlinkClick r:id="rId6"/>
                        </a:rPr>
                        <a:t> 2009</a:t>
                      </a:r>
                      <a:endParaRPr lang="en-US" sz="1200" dirty="0">
                        <a:solidFill>
                          <a:schemeClr val="tx1"/>
                        </a:solidFill>
                      </a:endParaRPr>
                    </a:p>
                  </a:txBody>
                  <a:tcPr marL="92097" marR="92097"/>
                </a:tc>
                <a:extLst>
                  <a:ext uri="{0D108BD9-81ED-4DB2-BD59-A6C34878D82A}">
                    <a16:rowId xmlns:a16="http://schemas.microsoft.com/office/drawing/2014/main" xmlns="" val="10003"/>
                  </a:ext>
                </a:extLst>
              </a:tr>
              <a:tr h="459740">
                <a:tc>
                  <a:txBody>
                    <a:bodyPr/>
                    <a:lstStyle/>
                    <a:p>
                      <a:r>
                        <a:rPr lang="en-US" sz="1200" dirty="0"/>
                        <a:t>BIOS Protection</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common.bios_wp</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err="1">
                          <a:solidFill>
                            <a:schemeClr val="tx1"/>
                          </a:solidFill>
                          <a:hlinkClick r:id="rId7"/>
                        </a:rPr>
                        <a:t>BlackHat</a:t>
                      </a:r>
                      <a:r>
                        <a:rPr lang="en-US" sz="1200" dirty="0">
                          <a:solidFill>
                            <a:schemeClr val="tx1"/>
                          </a:solidFill>
                          <a:hlinkClick r:id="rId7"/>
                        </a:rPr>
                        <a:t> USA 2009</a:t>
                      </a:r>
                      <a:r>
                        <a:rPr lang="en-US" sz="1200" dirty="0">
                          <a:solidFill>
                            <a:schemeClr val="tx1"/>
                          </a:solidFill>
                        </a:rPr>
                        <a:t>, </a:t>
                      </a:r>
                      <a:r>
                        <a:rPr lang="en-US" sz="1200" dirty="0">
                          <a:solidFill>
                            <a:schemeClr val="tx1"/>
                          </a:solidFill>
                          <a:hlinkClick r:id="rId8"/>
                        </a:rPr>
                        <a:t>CanSecWest 2013</a:t>
                      </a:r>
                      <a:r>
                        <a:rPr lang="en-US" sz="1200" dirty="0">
                          <a:solidFill>
                            <a:schemeClr val="tx1"/>
                          </a:solidFill>
                        </a:rPr>
                        <a:t>, </a:t>
                      </a:r>
                      <a:r>
                        <a:rPr lang="en-US" sz="1200" dirty="0">
                          <a:solidFill>
                            <a:schemeClr val="tx1"/>
                          </a:solidFill>
                          <a:hlinkClick r:id="rId9"/>
                        </a:rPr>
                        <a:t>Black Hat</a:t>
                      </a:r>
                      <a:r>
                        <a:rPr lang="en-US" sz="1200" dirty="0">
                          <a:solidFill>
                            <a:schemeClr val="tx1"/>
                          </a:solidFill>
                        </a:rPr>
                        <a:t> </a:t>
                      </a:r>
                      <a:r>
                        <a:rPr lang="en-US" sz="1200" dirty="0">
                          <a:solidFill>
                            <a:schemeClr val="tx1"/>
                          </a:solidFill>
                          <a:hlinkClick r:id="rId10"/>
                        </a:rPr>
                        <a:t>2013</a:t>
                      </a:r>
                      <a:r>
                        <a:rPr lang="en-US" sz="1200" dirty="0">
                          <a:solidFill>
                            <a:schemeClr val="tx1"/>
                          </a:solidFill>
                        </a:rPr>
                        <a:t>, </a:t>
                      </a:r>
                      <a:r>
                        <a:rPr lang="en-US" sz="1200" baseline="0" dirty="0" err="1">
                          <a:solidFill>
                            <a:schemeClr val="tx1"/>
                          </a:solidFill>
                          <a:hlinkClick r:id="rId11"/>
                        </a:rPr>
                        <a:t>NoSuchCon</a:t>
                      </a:r>
                      <a:r>
                        <a:rPr lang="en-US" sz="1200" baseline="0" dirty="0">
                          <a:solidFill>
                            <a:schemeClr val="tx1"/>
                          </a:solidFill>
                          <a:hlinkClick r:id="rId11"/>
                        </a:rPr>
                        <a:t> 2013</a:t>
                      </a:r>
                      <a:endParaRPr lang="en-US" sz="1200" dirty="0">
                        <a:solidFill>
                          <a:schemeClr val="tx1"/>
                        </a:solidFill>
                      </a:endParaRPr>
                    </a:p>
                  </a:txBody>
                  <a:tcPr marL="92097" marR="92097"/>
                </a:tc>
                <a:extLst>
                  <a:ext uri="{0D108BD9-81ED-4DB2-BD59-A6C34878D82A}">
                    <a16:rowId xmlns:a16="http://schemas.microsoft.com/office/drawing/2014/main" xmlns="" val="10004"/>
                  </a:ext>
                </a:extLst>
              </a:tr>
              <a:tr h="177800">
                <a:tc>
                  <a:txBody>
                    <a:bodyPr/>
                    <a:lstStyle/>
                    <a:p>
                      <a:r>
                        <a:rPr lang="en-US" sz="1200" dirty="0"/>
                        <a:t>SPI</a:t>
                      </a:r>
                      <a:r>
                        <a:rPr lang="en-US" sz="1200" baseline="0" dirty="0"/>
                        <a:t> Controller Locking</a:t>
                      </a:r>
                      <a:endParaRPr lang="en-US" sz="1200" dirty="0"/>
                    </a:p>
                  </a:txBody>
                  <a:tcPr marL="92097" marR="92097"/>
                </a:tc>
                <a:tc>
                  <a:txBody>
                    <a:bodyPr/>
                    <a:lstStyle/>
                    <a:p>
                      <a:r>
                        <a:rPr lang="en-US" sz="1200" b="1" dirty="0" err="1">
                          <a:latin typeface="Courier New" panose="02070309020205020404" pitchFamily="49" charset="0"/>
                          <a:cs typeface="Courier New" panose="02070309020205020404" pitchFamily="49" charset="0"/>
                        </a:rPr>
                        <a:t>common.spi_lock</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2"/>
                        </a:rPr>
                        <a:t>Flashrom</a:t>
                      </a:r>
                      <a:r>
                        <a:rPr lang="en-US" sz="1200" dirty="0">
                          <a:solidFill>
                            <a:schemeClr val="tx1"/>
                          </a:solidFill>
                        </a:rPr>
                        <a:t>, </a:t>
                      </a:r>
                      <a:r>
                        <a:rPr lang="en-US" sz="1200" dirty="0">
                          <a:solidFill>
                            <a:schemeClr val="tx1"/>
                          </a:solidFill>
                          <a:hlinkClick r:id="rId13"/>
                        </a:rPr>
                        <a:t>Copernicus</a:t>
                      </a:r>
                      <a:endParaRPr lang="en-US" sz="1200" dirty="0">
                        <a:solidFill>
                          <a:schemeClr val="tx1"/>
                        </a:solidFill>
                      </a:endParaRPr>
                    </a:p>
                  </a:txBody>
                  <a:tcPr marL="92097" marR="92097"/>
                </a:tc>
                <a:extLst>
                  <a:ext uri="{0D108BD9-81ED-4DB2-BD59-A6C34878D82A}">
                    <a16:rowId xmlns:a16="http://schemas.microsoft.com/office/drawing/2014/main" xmlns="" val="10005"/>
                  </a:ext>
                </a:extLst>
              </a:tr>
              <a:tr h="0">
                <a:tc>
                  <a:txBody>
                    <a:bodyPr/>
                    <a:lstStyle/>
                    <a:p>
                      <a:r>
                        <a:rPr lang="en-US" sz="1200" dirty="0"/>
                        <a:t>BIOS Interface Locking</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common.bios_ts</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cs typeface="+mn-cs"/>
                          <a:hlinkClick r:id="rId14"/>
                        </a:rPr>
                        <a:t>PoC 2007</a:t>
                      </a:r>
                      <a:endParaRPr lang="en-US" sz="1200" dirty="0">
                        <a:solidFill>
                          <a:schemeClr val="tx1"/>
                        </a:solidFill>
                      </a:endParaRPr>
                    </a:p>
                  </a:txBody>
                  <a:tcPr marL="92097" marR="92097"/>
                </a:tc>
                <a:extLst>
                  <a:ext uri="{0D108BD9-81ED-4DB2-BD59-A6C34878D82A}">
                    <a16:rowId xmlns:a16="http://schemas.microsoft.com/office/drawing/2014/main" xmlns="" val="10006"/>
                  </a:ext>
                </a:extLst>
              </a:tr>
              <a:tr h="213360">
                <a:tc>
                  <a:txBody>
                    <a:bodyPr/>
                    <a:lstStyle/>
                    <a:p>
                      <a:r>
                        <a:rPr lang="en-US" sz="1200" dirty="0"/>
                        <a:t>Secure Boot variables</a:t>
                      </a:r>
                      <a:r>
                        <a:rPr lang="en-US" sz="1200" baseline="0" dirty="0"/>
                        <a:t> with </a:t>
                      </a:r>
                      <a:r>
                        <a:rPr lang="en-US" sz="1200" dirty="0"/>
                        <a:t>keys</a:t>
                      </a:r>
                      <a:r>
                        <a:rPr lang="en-US" sz="1200" baseline="0" dirty="0"/>
                        <a:t> and </a:t>
                      </a:r>
                      <a:r>
                        <a:rPr lang="en-US" sz="1200" dirty="0"/>
                        <a:t>configuration are protected</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common.secureboot.variables</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5"/>
                        </a:rPr>
                        <a:t>UEFI 2.4 Spec </a:t>
                      </a:r>
                      <a:r>
                        <a:rPr lang="en-US" sz="1200" dirty="0">
                          <a:solidFill>
                            <a:schemeClr val="tx1"/>
                          </a:solidFill>
                        </a:rPr>
                        <a:t>,</a:t>
                      </a:r>
                      <a:r>
                        <a:rPr lang="en-US" sz="1200" baseline="0" dirty="0">
                          <a:solidFill>
                            <a:schemeClr val="tx1"/>
                          </a:solidFill>
                        </a:rPr>
                        <a:t> </a:t>
                      </a:r>
                      <a:r>
                        <a:rPr lang="en-US" sz="1200" dirty="0">
                          <a:solidFill>
                            <a:schemeClr val="tx1"/>
                          </a:solidFill>
                        </a:rPr>
                        <a:t>All Your Boot Are Belong</a:t>
                      </a:r>
                      <a:r>
                        <a:rPr lang="en-US" sz="1200" baseline="0" dirty="0">
                          <a:solidFill>
                            <a:schemeClr val="tx1"/>
                          </a:solidFill>
                        </a:rPr>
                        <a:t> To Us (</a:t>
                      </a:r>
                      <a:r>
                        <a:rPr lang="en-US" sz="1200" baseline="0" dirty="0">
                          <a:solidFill>
                            <a:schemeClr val="tx1"/>
                          </a:solidFill>
                          <a:hlinkClick r:id="rId16"/>
                        </a:rPr>
                        <a:t>here</a:t>
                      </a:r>
                      <a:r>
                        <a:rPr lang="en-US" sz="1200" baseline="0" dirty="0">
                          <a:solidFill>
                            <a:schemeClr val="tx1"/>
                          </a:solidFill>
                        </a:rPr>
                        <a:t> &amp; </a:t>
                      </a:r>
                      <a:r>
                        <a:rPr lang="en-US" sz="1200" baseline="0" dirty="0">
                          <a:solidFill>
                            <a:schemeClr val="tx1"/>
                          </a:solidFill>
                          <a:hlinkClick r:id="rId17"/>
                        </a:rPr>
                        <a:t>here</a:t>
                      </a:r>
                      <a:r>
                        <a:rPr lang="en-US" sz="1200" baseline="0" dirty="0">
                          <a:solidFill>
                            <a:schemeClr val="tx1"/>
                          </a:solidFill>
                        </a:rPr>
                        <a:t>)</a:t>
                      </a:r>
                      <a:endParaRPr lang="en-US" sz="1200" dirty="0">
                        <a:solidFill>
                          <a:schemeClr val="tx1"/>
                        </a:solidFill>
                      </a:endParaRPr>
                    </a:p>
                  </a:txBody>
                  <a:tcPr marL="92097" marR="92097"/>
                </a:tc>
                <a:extLst>
                  <a:ext uri="{0D108BD9-81ED-4DB2-BD59-A6C34878D82A}">
                    <a16:rowId xmlns:a16="http://schemas.microsoft.com/office/drawing/2014/main" xmlns="" val="10007"/>
                  </a:ext>
                </a:extLst>
              </a:tr>
              <a:tr h="160020">
                <a:tc>
                  <a:txBody>
                    <a:bodyPr/>
                    <a:lstStyle/>
                    <a:p>
                      <a:r>
                        <a:rPr lang="en-US" sz="1200" dirty="0"/>
                        <a:t>Memory remapping attack</a:t>
                      </a:r>
                    </a:p>
                  </a:txBody>
                  <a:tcPr marL="92097" marR="92097"/>
                </a:tc>
                <a:tc>
                  <a:txBody>
                    <a:bodyPr/>
                    <a:lstStyle/>
                    <a:p>
                      <a:r>
                        <a:rPr lang="en-US" sz="1200" b="1" dirty="0">
                          <a:latin typeface="Courier New" panose="02070309020205020404" pitchFamily="49" charset="0"/>
                          <a:cs typeface="Courier New" panose="02070309020205020404" pitchFamily="49" charset="0"/>
                        </a:rPr>
                        <a:t>remap</a:t>
                      </a:r>
                    </a:p>
                  </a:txBody>
                  <a:tcPr marL="92097" marR="92097"/>
                </a:tc>
                <a:tc>
                  <a:txBody>
                    <a:bodyPr/>
                    <a:lstStyle/>
                    <a:p>
                      <a:pPr algn="ctr"/>
                      <a:r>
                        <a:rPr lang="en-US" sz="1200" dirty="0">
                          <a:solidFill>
                            <a:schemeClr val="tx1"/>
                          </a:solidFill>
                          <a:hlinkClick r:id="rId18"/>
                        </a:rPr>
                        <a:t>Preventing and Detecting </a:t>
                      </a:r>
                      <a:r>
                        <a:rPr lang="en-US" sz="1200" dirty="0" err="1">
                          <a:solidFill>
                            <a:schemeClr val="tx1"/>
                          </a:solidFill>
                          <a:hlinkClick r:id="rId18"/>
                        </a:rPr>
                        <a:t>Xen</a:t>
                      </a:r>
                      <a:r>
                        <a:rPr lang="en-US" sz="1200" dirty="0">
                          <a:solidFill>
                            <a:schemeClr val="tx1"/>
                          </a:solidFill>
                          <a:hlinkClick r:id="rId18"/>
                        </a:rPr>
                        <a:t> Hypervisor Subversions</a:t>
                      </a:r>
                      <a:endParaRPr lang="en-US" sz="1200" dirty="0">
                        <a:solidFill>
                          <a:schemeClr val="tx1"/>
                        </a:solidFill>
                      </a:endParaRPr>
                    </a:p>
                  </a:txBody>
                  <a:tcPr marL="92097" marR="92097"/>
                </a:tc>
                <a:extLst>
                  <a:ext uri="{0D108BD9-81ED-4DB2-BD59-A6C34878D82A}">
                    <a16:rowId xmlns:a16="http://schemas.microsoft.com/office/drawing/2014/main" xmlns="" val="10008"/>
                  </a:ext>
                </a:extLst>
              </a:tr>
              <a:tr h="152400">
                <a:tc>
                  <a:txBody>
                    <a:bodyPr/>
                    <a:lstStyle/>
                    <a:p>
                      <a:r>
                        <a:rPr lang="en-US" sz="1200" dirty="0"/>
                        <a:t>DMA attack against SMRAM</a:t>
                      </a:r>
                    </a:p>
                  </a:txBody>
                  <a:tcPr marL="92097" marR="92097"/>
                </a:tc>
                <a:tc>
                  <a:txBody>
                    <a:bodyPr/>
                    <a:lstStyle/>
                    <a:p>
                      <a:r>
                        <a:rPr lang="en-US" sz="1200" b="1" dirty="0" err="1">
                          <a:latin typeface="Courier New" panose="02070309020205020404" pitchFamily="49" charset="0"/>
                          <a:cs typeface="Courier New" panose="02070309020205020404" pitchFamily="49" charset="0"/>
                        </a:rPr>
                        <a:t>smm_dma</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9"/>
                        </a:rPr>
                        <a:t>Programmed I/O accesses: a threat to VMM?</a:t>
                      </a:r>
                      <a:r>
                        <a:rPr lang="en-US" sz="1200" dirty="0">
                          <a:solidFill>
                            <a:schemeClr val="tx1"/>
                          </a:solidFill>
                        </a:rPr>
                        <a:t>, </a:t>
                      </a:r>
                      <a:r>
                        <a:rPr lang="en-US" sz="1200" dirty="0">
                          <a:solidFill>
                            <a:schemeClr val="tx1"/>
                          </a:solidFill>
                          <a:hlinkClick r:id="rId20"/>
                        </a:rPr>
                        <a:t>System Management Mode Design and Security Issues</a:t>
                      </a:r>
                      <a:endParaRPr lang="en-US" sz="1200" dirty="0">
                        <a:solidFill>
                          <a:schemeClr val="tx1"/>
                        </a:solidFill>
                      </a:endParaRPr>
                    </a:p>
                  </a:txBody>
                  <a:tcPr marL="92097" marR="92097"/>
                </a:tc>
                <a:extLst>
                  <a:ext uri="{0D108BD9-81ED-4DB2-BD59-A6C34878D82A}">
                    <a16:rowId xmlns:a16="http://schemas.microsoft.com/office/drawing/2014/main" xmlns="" val="10009"/>
                  </a:ext>
                </a:extLst>
              </a:tr>
              <a:tr h="246380">
                <a:tc>
                  <a:txBody>
                    <a:bodyPr/>
                    <a:lstStyle/>
                    <a:p>
                      <a:r>
                        <a:rPr lang="en-US" sz="1200" dirty="0"/>
                        <a:t>SMI suppression attack</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common.bios_smi</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dirty="0">
                          <a:hlinkClick r:id="rId21"/>
                        </a:rPr>
                        <a:t>Setup for Failure: Defeating Secure Boot</a:t>
                      </a:r>
                      <a:endParaRPr lang="en-US" sz="1200" b="0" dirty="0"/>
                    </a:p>
                  </a:txBody>
                  <a:tcPr marL="92097" marR="92097"/>
                </a:tc>
                <a:extLst>
                  <a:ext uri="{0D108BD9-81ED-4DB2-BD59-A6C34878D82A}">
                    <a16:rowId xmlns:a16="http://schemas.microsoft.com/office/drawing/2014/main" xmlns="" val="10010"/>
                  </a:ext>
                </a:extLst>
              </a:tr>
              <a:tr h="226060">
                <a:tc>
                  <a:txBody>
                    <a:bodyPr/>
                    <a:lstStyle/>
                    <a:p>
                      <a:r>
                        <a:rPr lang="en-US" sz="1200" dirty="0"/>
                        <a:t>Access permissions to SPI flash descriptor</a:t>
                      </a:r>
                    </a:p>
                  </a:txBody>
                  <a:tcPr marL="92097" marR="92097"/>
                </a:tc>
                <a:tc>
                  <a:txBody>
                    <a:bodyPr/>
                    <a:lstStyle/>
                    <a:p>
                      <a:r>
                        <a:rPr lang="en-US" sz="1200" b="1" dirty="0" err="1">
                          <a:latin typeface="Courier New" panose="02070309020205020404" pitchFamily="49" charset="0"/>
                          <a:cs typeface="Courier New" panose="02070309020205020404" pitchFamily="49" charset="0"/>
                        </a:rPr>
                        <a:t>common.spi_desc</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2"/>
                        </a:rPr>
                        <a:t>Flashrom</a:t>
                      </a:r>
                      <a:endParaRPr lang="en-US" sz="1200" dirty="0">
                        <a:solidFill>
                          <a:schemeClr val="tx1"/>
                        </a:solidFill>
                      </a:endParaRPr>
                    </a:p>
                  </a:txBody>
                  <a:tcPr marL="92097" marR="92097"/>
                </a:tc>
                <a:extLst>
                  <a:ext uri="{0D108BD9-81ED-4DB2-BD59-A6C34878D82A}">
                    <a16:rowId xmlns:a16="http://schemas.microsoft.com/office/drawing/2014/main" xmlns="" val="10011"/>
                  </a:ext>
                </a:extLst>
              </a:tr>
              <a:tr h="370840">
                <a:tc>
                  <a:txBody>
                    <a:bodyPr/>
                    <a:lstStyle/>
                    <a:p>
                      <a:r>
                        <a:rPr lang="en-US" sz="1200" dirty="0"/>
                        <a:t>Access permissions</a:t>
                      </a:r>
                      <a:r>
                        <a:rPr lang="en-US" sz="1200" baseline="0" dirty="0"/>
                        <a:t> to UEFI variables defined in UEFI Spec</a:t>
                      </a:r>
                      <a:endParaRPr lang="en-US" sz="1200" dirty="0"/>
                    </a:p>
                  </a:txBody>
                  <a:tcPr marL="92097" marR="92097"/>
                </a:tc>
                <a:tc>
                  <a:txBody>
                    <a:bodyPr/>
                    <a:lstStyle/>
                    <a:p>
                      <a:r>
                        <a:rPr lang="en-US" sz="1200" b="1" dirty="0" err="1">
                          <a:latin typeface="Courier New" panose="02070309020205020404" pitchFamily="49" charset="0"/>
                          <a:cs typeface="Courier New" panose="02070309020205020404" pitchFamily="49" charset="0"/>
                        </a:rPr>
                        <a:t>common.uefi.access_uefispec</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5"/>
                        </a:rPr>
                        <a:t>UEFI</a:t>
                      </a:r>
                      <a:r>
                        <a:rPr lang="en-US" sz="1200" baseline="0" dirty="0">
                          <a:solidFill>
                            <a:schemeClr val="tx1"/>
                          </a:solidFill>
                          <a:hlinkClick r:id="rId15"/>
                        </a:rPr>
                        <a:t> 2.4 Spec</a:t>
                      </a:r>
                      <a:endParaRPr lang="en-US" sz="1200" dirty="0">
                        <a:solidFill>
                          <a:schemeClr val="tx1"/>
                        </a:solidFill>
                      </a:endParaRPr>
                    </a:p>
                  </a:txBody>
                  <a:tcPr marL="92097" marR="92097"/>
                </a:tc>
                <a:extLst>
                  <a:ext uri="{0D108BD9-81ED-4DB2-BD59-A6C34878D82A}">
                    <a16:rowId xmlns:a16="http://schemas.microsoft.com/office/drawing/2014/main" xmlns="" val="10012"/>
                  </a:ext>
                </a:extLst>
              </a:tr>
              <a:tr h="370840">
                <a:tc>
                  <a:txBody>
                    <a:bodyPr/>
                    <a:lstStyle/>
                    <a:p>
                      <a:r>
                        <a:rPr lang="en-US" sz="1200" dirty="0"/>
                        <a:t>Module to detect PE/TE Header Confusion Vulnerability</a:t>
                      </a:r>
                    </a:p>
                  </a:txBody>
                  <a:tcPr marL="92097" marR="92097"/>
                </a:tc>
                <a:tc>
                  <a:txBody>
                    <a:bodyPr/>
                    <a:lstStyle/>
                    <a:p>
                      <a:r>
                        <a:rPr lang="en-US" sz="1200" b="1" dirty="0" err="1">
                          <a:latin typeface="Courier New" panose="02070309020205020404" pitchFamily="49" charset="0"/>
                          <a:cs typeface="Courier New" panose="02070309020205020404" pitchFamily="49" charset="0"/>
                        </a:rPr>
                        <a:t>tools.secureboot.te</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hlinkClick r:id="rId16"/>
                        </a:rPr>
                        <a:t>All Your Boot Are Belong</a:t>
                      </a:r>
                      <a:r>
                        <a:rPr lang="en-US" sz="1200" baseline="0" dirty="0">
                          <a:solidFill>
                            <a:schemeClr val="tx1"/>
                          </a:solidFill>
                          <a:hlinkClick r:id="rId16"/>
                        </a:rPr>
                        <a:t> To Us</a:t>
                      </a:r>
                      <a:endParaRPr lang="en-US" sz="1200" dirty="0">
                        <a:solidFill>
                          <a:schemeClr val="tx1"/>
                        </a:solidFill>
                      </a:endParaRPr>
                    </a:p>
                  </a:txBody>
                  <a:tcPr marL="92097" marR="92097"/>
                </a:tc>
                <a:extLst>
                  <a:ext uri="{0D108BD9-81ED-4DB2-BD59-A6C34878D82A}">
                    <a16:rowId xmlns:a16="http://schemas.microsoft.com/office/drawing/2014/main" xmlns="" val="10013"/>
                  </a:ext>
                </a:extLst>
              </a:tr>
              <a:tr h="370840">
                <a:tc>
                  <a:txBody>
                    <a:bodyPr/>
                    <a:lstStyle/>
                    <a:p>
                      <a:r>
                        <a:rPr lang="en-US" sz="1200" dirty="0"/>
                        <a:t>Module to detect SMI input pointer validation vulnerabilities</a:t>
                      </a:r>
                    </a:p>
                  </a:txBody>
                  <a:tcPr marL="92097" marR="92097"/>
                </a:tc>
                <a:tc>
                  <a:txBody>
                    <a:bodyPr/>
                    <a:lstStyle/>
                    <a:p>
                      <a:r>
                        <a:rPr lang="en-US" sz="1200" b="1" dirty="0" err="1">
                          <a:latin typeface="Courier New" panose="02070309020205020404" pitchFamily="49" charset="0"/>
                          <a:cs typeface="Courier New" panose="02070309020205020404" pitchFamily="49" charset="0"/>
                        </a:rPr>
                        <a:t>tool.smm.smm_ptr</a:t>
                      </a:r>
                      <a:endParaRPr lang="en-US" sz="1200" b="1" dirty="0">
                        <a:latin typeface="Courier New" panose="02070309020205020404" pitchFamily="49" charset="0"/>
                        <a:cs typeface="Courier New" panose="02070309020205020404" pitchFamily="49" charset="0"/>
                      </a:endParaRPr>
                    </a:p>
                  </a:txBody>
                  <a:tcPr marL="92097" marR="92097"/>
                </a:tc>
                <a:tc>
                  <a:txBody>
                    <a:bodyPr/>
                    <a:lstStyle/>
                    <a:p>
                      <a:pPr algn="ctr"/>
                      <a:r>
                        <a:rPr lang="en-US" sz="1200" dirty="0">
                          <a:solidFill>
                            <a:schemeClr val="tx1"/>
                          </a:solidFill>
                        </a:rPr>
                        <a:t>CanSecWest 2015</a:t>
                      </a:r>
                    </a:p>
                  </a:txBody>
                  <a:tcPr marL="92097" marR="92097"/>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2204943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Other Firmware Security</a:t>
            </a:r>
          </a:p>
        </p:txBody>
      </p:sp>
      <p:sp>
        <p:nvSpPr>
          <p:cNvPr id="7" name="Content Placeholder 6"/>
          <p:cNvSpPr>
            <a:spLocks noGrp="1"/>
          </p:cNvSpPr>
          <p:nvPr>
            <p:ph sz="half" idx="2"/>
          </p:nvPr>
        </p:nvSpPr>
        <p:spPr>
          <a:xfrm>
            <a:off x="457200" y="990600"/>
            <a:ext cx="8458200" cy="5867400"/>
          </a:xfrm>
        </p:spPr>
        <p:txBody>
          <a:bodyPr>
            <a:noAutofit/>
          </a:bodyPr>
          <a:lstStyle/>
          <a:p>
            <a:pPr lvl="1">
              <a:spcBef>
                <a:spcPts val="0"/>
              </a:spcBef>
            </a:pPr>
            <a:r>
              <a:rPr lang="en-US" sz="1200" dirty="0"/>
              <a:t>CPU/</a:t>
            </a:r>
            <a:r>
              <a:rPr lang="en-US" sz="1200" dirty="0" err="1"/>
              <a:t>SoC</a:t>
            </a:r>
            <a:endParaRPr lang="en-US" sz="1200" dirty="0"/>
          </a:p>
          <a:p>
            <a:pPr lvl="2">
              <a:spcBef>
                <a:spcPts val="0"/>
              </a:spcBef>
            </a:pPr>
            <a:r>
              <a:rPr lang="en-US" sz="1200" dirty="0"/>
              <a:t>ITL papers (</a:t>
            </a:r>
            <a:r>
              <a:rPr lang="en-US" sz="1200" u="sng" dirty="0">
                <a:hlinkClick r:id="rId3"/>
              </a:rPr>
              <a:t>website</a:t>
            </a:r>
            <a:r>
              <a:rPr lang="en-US" sz="1200" dirty="0"/>
              <a:t>)</a:t>
            </a:r>
          </a:p>
          <a:p>
            <a:pPr lvl="2">
              <a:spcBef>
                <a:spcPts val="0"/>
              </a:spcBef>
            </a:pPr>
            <a:r>
              <a:rPr lang="en-US" sz="1200" dirty="0"/>
              <a:t>AMD x86 SMU firmware analysis (</a:t>
            </a:r>
            <a:r>
              <a:rPr lang="en-US" sz="1200" u="sng" dirty="0">
                <a:hlinkClick r:id="rId4"/>
              </a:rPr>
              <a:t>https://events.ccc.de/congress/2014/Fahrplan/system/attachments/2503/original/ccc-final.pdf</a:t>
            </a:r>
            <a:r>
              <a:rPr lang="en-US" sz="1200" dirty="0"/>
              <a:t>) by Rudolf Marek</a:t>
            </a:r>
          </a:p>
          <a:p>
            <a:pPr lvl="2">
              <a:spcBef>
                <a:spcPts val="0"/>
              </a:spcBef>
            </a:pPr>
            <a:r>
              <a:rPr lang="en-US" sz="1200" dirty="0"/>
              <a:t>The Memory Sinkhole (</a:t>
            </a:r>
            <a:r>
              <a:rPr lang="en-US" sz="1200" u="sng" dirty="0">
                <a:hlinkClick r:id="rId5"/>
              </a:rPr>
              <a:t>https://www.blackhat.com/docs/us-15/materials/us-15-Domas-The-Memory-Sinkhole-Unleashing-An-x86-Design-Flaw-Allowing-Universal-Privilege-Escalation.pdf</a:t>
            </a:r>
            <a:r>
              <a:rPr lang="en-US" sz="1200" dirty="0"/>
              <a:t>) by Christopher </a:t>
            </a:r>
            <a:r>
              <a:rPr lang="en-US" sz="1200" dirty="0" err="1"/>
              <a:t>Domas</a:t>
            </a:r>
            <a:r>
              <a:rPr lang="en-US" sz="1200" dirty="0"/>
              <a:t> </a:t>
            </a:r>
          </a:p>
          <a:p>
            <a:pPr lvl="2">
              <a:spcBef>
                <a:spcPts val="0"/>
              </a:spcBef>
            </a:pPr>
            <a:r>
              <a:rPr lang="en-US" sz="1200" dirty="0"/>
              <a:t>Full </a:t>
            </a:r>
            <a:r>
              <a:rPr lang="en-US" sz="1200" dirty="0" err="1"/>
              <a:t>TrustZone</a:t>
            </a:r>
            <a:r>
              <a:rPr lang="en-US" sz="1200" dirty="0"/>
              <a:t> Exploit for MSM8974 (</a:t>
            </a:r>
            <a:r>
              <a:rPr lang="en-US" sz="1200" u="sng" dirty="0">
                <a:hlinkClick r:id="rId6"/>
              </a:rPr>
              <a:t>http://bits-please.blogspot.com/2015/08/full-trustzone-exploit-for-msm8974.html?m=1</a:t>
            </a:r>
            <a:r>
              <a:rPr lang="en-US" sz="1200" dirty="0"/>
              <a:t>)</a:t>
            </a:r>
          </a:p>
          <a:p>
            <a:pPr lvl="2">
              <a:spcBef>
                <a:spcPts val="0"/>
              </a:spcBef>
            </a:pPr>
            <a:r>
              <a:rPr lang="en-US" sz="1200" dirty="0"/>
              <a:t>QSEE privilege escalation vulnerability CVE-2015-6639 (</a:t>
            </a:r>
            <a:r>
              <a:rPr lang="en-US" sz="1200" u="sng" dirty="0">
                <a:hlinkClick r:id="rId7"/>
              </a:rPr>
              <a:t>http://bits-please.blogspot.com/2016/05/qsee-privilege-escalation-vulnerability.html?m=1</a:t>
            </a:r>
            <a:r>
              <a:rPr lang="en-US" sz="1200" dirty="0"/>
              <a:t>)</a:t>
            </a:r>
          </a:p>
          <a:p>
            <a:pPr lvl="1">
              <a:spcBef>
                <a:spcPts val="0"/>
              </a:spcBef>
            </a:pPr>
            <a:r>
              <a:rPr lang="en-US" sz="1200" dirty="0"/>
              <a:t>USB</a:t>
            </a:r>
          </a:p>
          <a:p>
            <a:pPr lvl="2">
              <a:spcBef>
                <a:spcPts val="0"/>
              </a:spcBef>
            </a:pPr>
            <a:r>
              <a:rPr lang="en-US" sz="1200" dirty="0"/>
              <a:t>Turning USB Peripheral to </a:t>
            </a:r>
            <a:r>
              <a:rPr lang="en-US" sz="1200" dirty="0" err="1"/>
              <a:t>BadUSB</a:t>
            </a:r>
            <a:r>
              <a:rPr lang="en-US" sz="1200" dirty="0"/>
              <a:t> (</a:t>
            </a:r>
            <a:r>
              <a:rPr lang="en-US" sz="1200" dirty="0">
                <a:hlinkClick r:id="rId8"/>
              </a:rPr>
              <a:t>https://srlabs.de/badusb/</a:t>
            </a:r>
            <a:r>
              <a:rPr lang="en-US" sz="1200" dirty="0"/>
              <a:t>)</a:t>
            </a:r>
          </a:p>
          <a:p>
            <a:pPr lvl="2">
              <a:spcBef>
                <a:spcPts val="0"/>
              </a:spcBef>
            </a:pPr>
            <a:r>
              <a:rPr lang="en-US" sz="1200" dirty="0"/>
              <a:t>Practical </a:t>
            </a:r>
            <a:r>
              <a:rPr lang="en-US" sz="1200" dirty="0" err="1"/>
              <a:t>BadUSB</a:t>
            </a:r>
            <a:r>
              <a:rPr lang="en-US" sz="1200" dirty="0"/>
              <a:t> attack software (</a:t>
            </a:r>
            <a:r>
              <a:rPr lang="en-US" sz="1200" u="sng" dirty="0">
                <a:hlinkClick r:id="rId9"/>
              </a:rPr>
              <a:t>https://github.com/adamcaudill/Psychson</a:t>
            </a:r>
            <a:r>
              <a:rPr lang="en-US" sz="1200" dirty="0"/>
              <a:t>)</a:t>
            </a:r>
          </a:p>
          <a:p>
            <a:pPr lvl="1">
              <a:spcBef>
                <a:spcPts val="0"/>
              </a:spcBef>
            </a:pPr>
            <a:r>
              <a:rPr lang="en-US" sz="1200" dirty="0"/>
              <a:t>DRAM</a:t>
            </a:r>
          </a:p>
          <a:p>
            <a:pPr lvl="2">
              <a:spcBef>
                <a:spcPts val="0"/>
              </a:spcBef>
            </a:pPr>
            <a:r>
              <a:rPr lang="en-US" sz="1200" dirty="0"/>
              <a:t>Cold Boot attacks (</a:t>
            </a:r>
            <a:r>
              <a:rPr lang="en-US" sz="1200" u="sng" dirty="0">
                <a:hlinkClick r:id="rId10"/>
              </a:rPr>
              <a:t>https://citp.princeton.edu/research/memory/</a:t>
            </a:r>
            <a:r>
              <a:rPr lang="en-US" sz="1200" dirty="0"/>
              <a:t>)</a:t>
            </a:r>
          </a:p>
          <a:p>
            <a:pPr lvl="2">
              <a:spcBef>
                <a:spcPts val="0"/>
              </a:spcBef>
            </a:pPr>
            <a:r>
              <a:rPr lang="en-US" sz="1200" dirty="0"/>
              <a:t>Exploiting the DRAM </a:t>
            </a:r>
            <a:r>
              <a:rPr lang="en-US" sz="1200" dirty="0" err="1"/>
              <a:t>rowhammer</a:t>
            </a:r>
            <a:r>
              <a:rPr lang="en-US" sz="1200" dirty="0"/>
              <a:t> bug (</a:t>
            </a:r>
            <a:r>
              <a:rPr lang="en-US" sz="1200" u="sng" dirty="0">
                <a:hlinkClick r:id="rId11"/>
              </a:rPr>
              <a:t>http://googleprojectzero.blogspot.com/2015/03/exploiting-dram-rowhammer-bug-to-gain.html?m=1</a:t>
            </a:r>
            <a:r>
              <a:rPr lang="en-US" sz="1200" dirty="0"/>
              <a:t>)</a:t>
            </a:r>
          </a:p>
          <a:p>
            <a:pPr lvl="1">
              <a:spcBef>
                <a:spcPts val="0"/>
              </a:spcBef>
            </a:pPr>
            <a:r>
              <a:rPr lang="en-US" sz="1200" dirty="0"/>
              <a:t>Battery</a:t>
            </a:r>
          </a:p>
          <a:p>
            <a:pPr lvl="2">
              <a:spcBef>
                <a:spcPts val="0"/>
              </a:spcBef>
            </a:pPr>
            <a:r>
              <a:rPr lang="en-US" sz="1200" dirty="0"/>
              <a:t>Battery Firmware Hacking (</a:t>
            </a:r>
            <a:r>
              <a:rPr lang="en-US" sz="1200" u="sng" dirty="0">
                <a:hlinkClick r:id="rId12"/>
              </a:rPr>
              <a:t>https://reverse.put.as/wp-content/uploads/2011/06/Battery-Firmware-Hacking.pdf</a:t>
            </a:r>
            <a:r>
              <a:rPr lang="en-US" sz="1200" dirty="0"/>
              <a:t>) by Charlie Miller</a:t>
            </a:r>
          </a:p>
          <a:p>
            <a:pPr lvl="1">
              <a:spcBef>
                <a:spcPts val="0"/>
              </a:spcBef>
            </a:pPr>
            <a:r>
              <a:rPr lang="en-US" sz="1200" dirty="0"/>
              <a:t>NIC</a:t>
            </a:r>
          </a:p>
          <a:p>
            <a:pPr lvl="2">
              <a:spcBef>
                <a:spcPts val="0"/>
              </a:spcBef>
            </a:pPr>
            <a:r>
              <a:rPr lang="en-US" sz="1200" dirty="0"/>
              <a:t>NIC SSH Rootkit (</a:t>
            </a:r>
            <a:r>
              <a:rPr lang="en-US" sz="1200" u="sng" dirty="0">
                <a:hlinkClick r:id="rId13"/>
              </a:rPr>
              <a:t>http://cryptome.org/2014/02/nic-ssh-rootkit.htm</a:t>
            </a:r>
            <a:r>
              <a:rPr lang="en-US" sz="1200" dirty="0"/>
              <a:t>) by </a:t>
            </a:r>
            <a:r>
              <a:rPr lang="en-US" sz="1200" dirty="0" err="1"/>
              <a:t>Arrigo</a:t>
            </a:r>
            <a:r>
              <a:rPr lang="en-US" sz="1200" dirty="0"/>
              <a:t> </a:t>
            </a:r>
            <a:r>
              <a:rPr lang="en-US" sz="1200" dirty="0" err="1"/>
              <a:t>Triulzi</a:t>
            </a:r>
            <a:endParaRPr lang="en-US" sz="1200" dirty="0"/>
          </a:p>
          <a:p>
            <a:pPr lvl="2">
              <a:spcBef>
                <a:spcPts val="0"/>
              </a:spcBef>
            </a:pPr>
            <a:r>
              <a:rPr lang="en-US" sz="1200" dirty="0"/>
              <a:t>Project </a:t>
            </a:r>
            <a:r>
              <a:rPr lang="en-US" sz="1200" dirty="0" err="1"/>
              <a:t>Maux</a:t>
            </a:r>
            <a:r>
              <a:rPr lang="en-US" sz="1200" dirty="0"/>
              <a:t> </a:t>
            </a:r>
            <a:r>
              <a:rPr lang="en-US" sz="1200" dirty="0" err="1"/>
              <a:t>Mk.II</a:t>
            </a:r>
            <a:r>
              <a:rPr lang="en-US" sz="1200" dirty="0"/>
              <a:t> (</a:t>
            </a:r>
            <a:r>
              <a:rPr lang="en-US" sz="1200" u="sng" dirty="0">
                <a:hlinkClick r:id="rId14"/>
              </a:rPr>
              <a:t>http://www.alchemistowl.org/arrigo/Papers/Arrigo-Triulzi-PACSEC08-Project-Maux-II.pdf</a:t>
            </a:r>
            <a:r>
              <a:rPr lang="en-US" sz="1200" dirty="0"/>
              <a:t>) by </a:t>
            </a:r>
            <a:r>
              <a:rPr lang="en-US" sz="1200" dirty="0" err="1"/>
              <a:t>Arrigo</a:t>
            </a:r>
            <a:r>
              <a:rPr lang="en-US" sz="1200" dirty="0"/>
              <a:t> </a:t>
            </a:r>
            <a:r>
              <a:rPr lang="en-US" sz="1200" dirty="0" err="1"/>
              <a:t>Triulzi</a:t>
            </a:r>
            <a:endParaRPr lang="en-US" sz="1200" dirty="0"/>
          </a:p>
          <a:p>
            <a:pPr lvl="1">
              <a:spcBef>
                <a:spcPts val="0"/>
              </a:spcBef>
            </a:pPr>
            <a:r>
              <a:rPr lang="en-US" sz="1200" dirty="0"/>
              <a:t>Management Controllers</a:t>
            </a:r>
          </a:p>
          <a:p>
            <a:pPr lvl="2">
              <a:spcBef>
                <a:spcPts val="0"/>
              </a:spcBef>
            </a:pPr>
            <a:r>
              <a:rPr lang="en-US" sz="1200" dirty="0"/>
              <a:t>IPMI: Freight Train to Hell (</a:t>
            </a:r>
            <a:r>
              <a:rPr lang="en-US" sz="1200" u="sng" dirty="0">
                <a:hlinkClick r:id="rId15"/>
              </a:rPr>
              <a:t>http://fish2.com/ipmi/bp.pdf</a:t>
            </a:r>
            <a:r>
              <a:rPr lang="en-US" sz="1200" dirty="0"/>
              <a:t>) by Dan Farmer</a:t>
            </a:r>
          </a:p>
          <a:p>
            <a:pPr lvl="2">
              <a:spcBef>
                <a:spcPts val="0"/>
              </a:spcBef>
            </a:pPr>
            <a:r>
              <a:rPr lang="en-US" sz="1200" dirty="0"/>
              <a:t>Sticky finger and KBC custom shop (</a:t>
            </a:r>
            <a:r>
              <a:rPr lang="en-US" sz="1200" u="sng" dirty="0">
                <a:hlinkClick r:id="rId16"/>
              </a:rPr>
              <a:t>http://esec-lab.sogeti.com/static/publications/11-recon-stickyfingers_slides.pdf</a:t>
            </a:r>
            <a:r>
              <a:rPr lang="en-US" sz="1200" dirty="0"/>
              <a:t>) by Alexandre </a:t>
            </a:r>
            <a:r>
              <a:rPr lang="en-US" sz="1200" dirty="0" err="1"/>
              <a:t>Gazet</a:t>
            </a:r>
            <a:endParaRPr lang="en-US" sz="1200" dirty="0"/>
          </a:p>
          <a:p>
            <a:pPr lvl="2">
              <a:spcBef>
                <a:spcPts val="0"/>
              </a:spcBef>
            </a:pPr>
            <a:r>
              <a:rPr lang="en-US" sz="1200" dirty="0"/>
              <a:t>Illuminating the security issues surrounding Lights-Out server management (</a:t>
            </a:r>
            <a:r>
              <a:rPr lang="en-US" sz="1200" u="sng" dirty="0">
                <a:hlinkClick r:id="rId17"/>
              </a:rPr>
              <a:t>https://jhalderm.com/pub/papers/ipmi-woot13.pdf</a:t>
            </a:r>
            <a:r>
              <a:rPr lang="en-US" sz="1200" dirty="0"/>
              <a:t>)</a:t>
            </a:r>
          </a:p>
          <a:p>
            <a:pPr>
              <a:spcBef>
                <a:spcPts val="0"/>
              </a:spcBef>
            </a:pPr>
            <a:endParaRPr lang="en-US" sz="1200" dirty="0"/>
          </a:p>
        </p:txBody>
      </p:sp>
    </p:spTree>
    <p:extLst>
      <p:ext uri="{BB962C8B-B14F-4D97-AF65-F5344CB8AC3E}">
        <p14:creationId xmlns:p14="http://schemas.microsoft.com/office/powerpoint/2010/main" val="24421266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3.3 Developing Modules in CHIPSEC</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5647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template</a:t>
            </a:r>
          </a:p>
        </p:txBody>
      </p:sp>
      <p:sp>
        <p:nvSpPr>
          <p:cNvPr id="6" name="Content Placeholder 5"/>
          <p:cNvSpPr>
            <a:spLocks noGrp="1"/>
          </p:cNvSpPr>
          <p:nvPr>
            <p:ph idx="1"/>
          </p:nvPr>
        </p:nvSpPr>
        <p:spPr>
          <a:xfrm>
            <a:off x="562998" y="975984"/>
            <a:ext cx="8229600" cy="5462915"/>
          </a:xfrm>
        </p:spPr>
        <p:txBody>
          <a:bodyPr>
            <a:noAutofit/>
          </a:bodyPr>
          <a:lstStyle/>
          <a:p>
            <a:pPr>
              <a:lnSpc>
                <a:spcPct val="115000"/>
              </a:lnSpc>
              <a:spcBef>
                <a:spcPts val="0"/>
              </a:spcBef>
            </a:pPr>
            <a:r>
              <a:rPr lang="en-US" sz="1200" b="1" dirty="0">
                <a:solidFill>
                  <a:srgbClr val="0000FF"/>
                </a:solidFill>
                <a:latin typeface="Courier New"/>
                <a:ea typeface="Times New Roman"/>
                <a:cs typeface="Times New Roman"/>
              </a:rPr>
              <a:t>from</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chipsec</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module_common</a:t>
            </a: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import</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_MODULE_NAME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808080"/>
                </a:solidFill>
                <a:latin typeface="Courier New"/>
                <a:ea typeface="Times New Roman"/>
                <a:cs typeface="Times New Roman"/>
              </a:rPr>
              <a:t>'</a:t>
            </a:r>
            <a:r>
              <a:rPr lang="en-US" sz="1200" dirty="0" err="1">
                <a:solidFill>
                  <a:srgbClr val="808080"/>
                </a:solidFill>
                <a:latin typeface="Courier New"/>
                <a:ea typeface="Times New Roman"/>
                <a:cs typeface="Times New Roman"/>
              </a:rPr>
              <a:t>module_template</a:t>
            </a:r>
            <a:r>
              <a:rPr lang="en-US" sz="1200" dirty="0">
                <a:solidFill>
                  <a:srgbClr val="808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b="1" dirty="0">
                <a:solidFill>
                  <a:srgbClr val="0000FF"/>
                </a:solidFill>
                <a:latin typeface="Courier New"/>
                <a:ea typeface="Times New Roman"/>
                <a:cs typeface="Times New Roman"/>
              </a:rPr>
              <a:t>class</a:t>
            </a:r>
            <a:r>
              <a:rPr lang="en-US" sz="1200" dirty="0">
                <a:solidFill>
                  <a:srgbClr val="000000"/>
                </a:solidFill>
                <a:latin typeface="Courier New"/>
                <a:ea typeface="Times New Roman"/>
                <a:cs typeface="Times New Roman"/>
              </a:rPr>
              <a:t> </a:t>
            </a:r>
            <a:r>
              <a:rPr lang="en-US" sz="1200" b="1" dirty="0" err="1">
                <a:solidFill>
                  <a:srgbClr val="000000"/>
                </a:solidFill>
                <a:latin typeface="Courier New"/>
                <a:ea typeface="Times New Roman"/>
                <a:cs typeface="Times New Roman"/>
              </a:rPr>
              <a:t>module_template</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BaseModule</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a:solidFill>
                  <a:srgbClr val="FF00FF"/>
                </a:solidFill>
                <a:latin typeface="Courier New"/>
                <a:ea typeface="Times New Roman"/>
                <a:cs typeface="Times New Roman"/>
              </a:rPr>
              <a:t>__</a:t>
            </a:r>
            <a:r>
              <a:rPr lang="en-US" sz="1200" dirty="0" err="1">
                <a:solidFill>
                  <a:srgbClr val="FF00FF"/>
                </a:solidFill>
                <a:latin typeface="Courier New"/>
                <a:ea typeface="Times New Roman"/>
                <a:cs typeface="Times New Roman"/>
              </a:rPr>
              <a:t>init</a:t>
            </a:r>
            <a:r>
              <a:rPr lang="en-US" sz="1200" dirty="0">
                <a:solidFill>
                  <a:srgbClr val="FF00FF"/>
                </a:solidFill>
                <a:latin typeface="Courier New"/>
                <a:ea typeface="Times New Roman"/>
                <a:cs typeface="Times New Roman"/>
              </a:rPr>
              <a:t>__</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BaseModule</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__</a:t>
            </a:r>
            <a:r>
              <a:rPr lang="en-US" sz="1200" dirty="0" err="1">
                <a:solidFill>
                  <a:srgbClr val="000000"/>
                </a:solidFill>
                <a:latin typeface="Courier New"/>
                <a:ea typeface="Times New Roman"/>
                <a:cs typeface="Times New Roman"/>
              </a:rPr>
              <a:t>init</a:t>
            </a:r>
            <a:r>
              <a:rPr lang="en-US" sz="1200" dirty="0">
                <a:solidFill>
                  <a:srgbClr val="000000"/>
                </a:solidFill>
                <a:latin typeface="Courier New"/>
                <a:ea typeface="Times New Roman"/>
                <a:cs typeface="Times New Roman"/>
              </a:rPr>
              <a:t>__</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err="1">
                <a:solidFill>
                  <a:srgbClr val="FF00FF"/>
                </a:solidFill>
                <a:latin typeface="Courier New"/>
                <a:ea typeface="Times New Roman"/>
                <a:cs typeface="Times New Roman"/>
              </a:rPr>
              <a:t>check_something</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self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logger</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start_test</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808080"/>
                </a:solidFill>
                <a:latin typeface="Courier New"/>
                <a:ea typeface="Times New Roman"/>
                <a:cs typeface="Times New Roman"/>
              </a:rPr>
              <a:t>"Module Template"</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logger</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log_passed_check</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a:solidFill>
                  <a:srgbClr val="808080"/>
                </a:solidFill>
                <a:latin typeface="Courier New"/>
                <a:ea typeface="Times New Roman"/>
                <a:cs typeface="Times New Roman"/>
              </a:rPr>
              <a:t>"Test Passed"</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ModuleResult</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PASSED</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err="1">
                <a:solidFill>
                  <a:srgbClr val="FF00FF"/>
                </a:solidFill>
                <a:latin typeface="Courier New"/>
                <a:ea typeface="Times New Roman"/>
                <a:cs typeface="Times New Roman"/>
              </a:rPr>
              <a:t>is_supported</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self</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False</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a:solidFill>
                  <a:srgbClr val="008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a:solidFill>
                  <a:srgbClr val="008000"/>
                </a:solidFill>
                <a:latin typeface="Courier New"/>
                <a:ea typeface="Times New Roman"/>
                <a:cs typeface="Times New Roman"/>
              </a:rPr>
              <a:t># run( </a:t>
            </a:r>
            <a:r>
              <a:rPr lang="en-US" sz="1200" dirty="0" err="1">
                <a:solidFill>
                  <a:srgbClr val="008000"/>
                </a:solidFill>
                <a:latin typeface="Courier New"/>
                <a:ea typeface="Times New Roman"/>
                <a:cs typeface="Times New Roman"/>
              </a:rPr>
              <a:t>module_argv</a:t>
            </a:r>
            <a:r>
              <a:rPr lang="en-US" sz="1200" dirty="0">
                <a:solidFill>
                  <a:srgbClr val="008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a:solidFill>
                  <a:srgbClr val="008000"/>
                </a:solidFill>
                <a:latin typeface="Courier New"/>
                <a:ea typeface="Times New Roman"/>
                <a:cs typeface="Times New Roman"/>
              </a:rPr>
              <a:t># Required function: run here all tests from this module</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dirty="0">
                <a:solidFill>
                  <a:srgbClr val="008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def</a:t>
            </a:r>
            <a:r>
              <a:rPr lang="en-US" sz="1200" dirty="0">
                <a:solidFill>
                  <a:srgbClr val="000000"/>
                </a:solidFill>
                <a:latin typeface="Courier New"/>
                <a:ea typeface="Times New Roman"/>
                <a:cs typeface="Times New Roman"/>
              </a:rPr>
              <a:t> </a:t>
            </a:r>
            <a:r>
              <a:rPr lang="en-US" sz="1200" dirty="0">
                <a:solidFill>
                  <a:srgbClr val="FF00FF"/>
                </a:solidFill>
                <a:latin typeface="Courier New"/>
                <a:ea typeface="Times New Roman"/>
                <a:cs typeface="Times New Roman"/>
              </a:rPr>
              <a:t>run</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self</a:t>
            </a:r>
            <a:r>
              <a:rPr lang="en-US" sz="1200" b="1" dirty="0">
                <a:solidFill>
                  <a:srgbClr val="000080"/>
                </a:solidFill>
                <a:latin typeface="Courier New"/>
                <a:ea typeface="Times New Roman"/>
                <a:cs typeface="Times New Roman"/>
              </a:rPr>
              <a:t>,</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module_argv</a:t>
            </a:r>
            <a:r>
              <a:rPr lang="en-US" sz="1200" dirty="0">
                <a:solidFill>
                  <a:srgbClr val="000000"/>
                </a:solidFill>
                <a:latin typeface="Courier New"/>
                <a:ea typeface="Times New Roman"/>
                <a:cs typeface="Times New Roman"/>
              </a:rPr>
              <a:t>  </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lnSpc>
                <a:spcPct val="115000"/>
              </a:lnSpc>
              <a:spcBef>
                <a:spcPts val="0"/>
              </a:spcBef>
            </a:pPr>
            <a:r>
              <a:rPr lang="en-US" sz="1200" dirty="0">
                <a:solidFill>
                  <a:srgbClr val="000000"/>
                </a:solidFill>
                <a:latin typeface="Courier New"/>
                <a:ea typeface="Times New Roman"/>
                <a:cs typeface="Times New Roman"/>
              </a:rPr>
              <a:t>        </a:t>
            </a:r>
            <a:r>
              <a:rPr lang="en-US" sz="1200" b="1" dirty="0">
                <a:solidFill>
                  <a:srgbClr val="0000FF"/>
                </a:solidFill>
                <a:latin typeface="Courier New"/>
                <a:ea typeface="Times New Roman"/>
                <a:cs typeface="Times New Roman"/>
              </a:rPr>
              <a:t>return</a:t>
            </a:r>
            <a:r>
              <a:rPr lang="en-US" sz="1200" dirty="0">
                <a:solidFill>
                  <a:srgbClr val="000000"/>
                </a:solidFill>
                <a:latin typeface="Courier New"/>
                <a:ea typeface="Times New Roman"/>
                <a:cs typeface="Times New Roman"/>
              </a:rPr>
              <a:t> </a:t>
            </a:r>
            <a:r>
              <a:rPr lang="en-US" sz="1200" dirty="0" err="1">
                <a:solidFill>
                  <a:srgbClr val="000000"/>
                </a:solidFill>
                <a:latin typeface="Courier New"/>
                <a:ea typeface="Times New Roman"/>
                <a:cs typeface="Times New Roman"/>
              </a:rPr>
              <a:t>self</a:t>
            </a:r>
            <a:r>
              <a:rPr lang="en-US" sz="1200" b="1" dirty="0" err="1">
                <a:solidFill>
                  <a:srgbClr val="000080"/>
                </a:solidFill>
                <a:latin typeface="Courier New"/>
                <a:ea typeface="Times New Roman"/>
                <a:cs typeface="Times New Roman"/>
              </a:rPr>
              <a:t>.</a:t>
            </a:r>
            <a:r>
              <a:rPr lang="en-US" sz="1200" dirty="0" err="1">
                <a:solidFill>
                  <a:srgbClr val="000000"/>
                </a:solidFill>
                <a:latin typeface="Courier New"/>
                <a:ea typeface="Times New Roman"/>
                <a:cs typeface="Times New Roman"/>
              </a:rPr>
              <a:t>check_something</a:t>
            </a:r>
            <a:r>
              <a:rPr lang="en-US" sz="1200" b="1" dirty="0">
                <a:solidFill>
                  <a:srgbClr val="000080"/>
                </a:solidFill>
                <a:latin typeface="Courier New"/>
                <a:ea typeface="Times New Roman"/>
                <a:cs typeface="Times New Roman"/>
              </a:rPr>
              <a:t>()</a:t>
            </a:r>
            <a:endParaRPr lang="en-US" sz="1600" dirty="0">
              <a:latin typeface="Calibri"/>
              <a:ea typeface="Calibri"/>
              <a:cs typeface="Times New Roman"/>
            </a:endParaRPr>
          </a:p>
          <a:p>
            <a:pPr>
              <a:spcBef>
                <a:spcPts val="0"/>
              </a:spcBef>
            </a:pPr>
            <a:endParaRPr lang="en-US" sz="1200" dirty="0">
              <a:latin typeface="Courier New" panose="02070309020205020404" pitchFamily="49" charset="0"/>
              <a:cs typeface="Courier New" panose="02070309020205020404" pitchFamily="49" charset="0"/>
            </a:endParaRPr>
          </a:p>
        </p:txBody>
      </p:sp>
      <p:sp>
        <p:nvSpPr>
          <p:cNvPr id="3" name="Rectangular Callout 2"/>
          <p:cNvSpPr/>
          <p:nvPr/>
        </p:nvSpPr>
        <p:spPr>
          <a:xfrm>
            <a:off x="6156208" y="5283200"/>
            <a:ext cx="2496065" cy="1019450"/>
          </a:xfrm>
          <a:prstGeom prst="wedgeRectCallout">
            <a:avLst>
              <a:gd name="adj1" fmla="val -142209"/>
              <a:gd name="adj2" fmla="val -2851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Module starts here.</a:t>
            </a:r>
          </a:p>
          <a:p>
            <a:pPr algn="ctr"/>
            <a:r>
              <a:rPr lang="en-US" sz="1600" dirty="0">
                <a:solidFill>
                  <a:prstClr val="black"/>
                </a:solidFill>
              </a:rPr>
              <a:t>Can pass arguments to each module</a:t>
            </a:r>
          </a:p>
        </p:txBody>
      </p:sp>
      <p:sp>
        <p:nvSpPr>
          <p:cNvPr id="8" name="Rectangular Callout 7"/>
          <p:cNvSpPr/>
          <p:nvPr/>
        </p:nvSpPr>
        <p:spPr>
          <a:xfrm>
            <a:off x="6136968" y="3741772"/>
            <a:ext cx="2496065" cy="628499"/>
          </a:xfrm>
          <a:prstGeom prst="wedgeRectCallout">
            <a:avLst>
              <a:gd name="adj1" fmla="val -168418"/>
              <a:gd name="adj2" fmla="val -3688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Check if this module can run on this platform/OS</a:t>
            </a:r>
          </a:p>
        </p:txBody>
      </p:sp>
      <p:sp>
        <p:nvSpPr>
          <p:cNvPr id="13" name="Rectangular Callout 12"/>
          <p:cNvSpPr/>
          <p:nvPr/>
        </p:nvSpPr>
        <p:spPr>
          <a:xfrm>
            <a:off x="6133818" y="1723002"/>
            <a:ext cx="2496065" cy="1622259"/>
          </a:xfrm>
          <a:prstGeom prst="wedgeRectCallout">
            <a:avLst>
              <a:gd name="adj1" fmla="val -141443"/>
              <a:gd name="adj2" fmla="val 5756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Return result</a:t>
            </a:r>
          </a:p>
          <a:p>
            <a:r>
              <a:rPr lang="en-US" sz="1200" dirty="0">
                <a:solidFill>
                  <a:prstClr val="black"/>
                </a:solidFill>
              </a:rPr>
              <a:t>FAILED</a:t>
            </a:r>
          </a:p>
          <a:p>
            <a:r>
              <a:rPr lang="en-US" sz="1200" dirty="0">
                <a:solidFill>
                  <a:prstClr val="black"/>
                </a:solidFill>
              </a:rPr>
              <a:t>PASSED</a:t>
            </a:r>
          </a:p>
          <a:p>
            <a:r>
              <a:rPr lang="en-US" sz="1200" dirty="0">
                <a:solidFill>
                  <a:prstClr val="black"/>
                </a:solidFill>
              </a:rPr>
              <a:t>WARNING</a:t>
            </a:r>
          </a:p>
          <a:p>
            <a:r>
              <a:rPr lang="en-US" sz="1200" dirty="0">
                <a:solidFill>
                  <a:prstClr val="black"/>
                </a:solidFill>
              </a:rPr>
              <a:t>SKIPPED</a:t>
            </a:r>
          </a:p>
          <a:p>
            <a:r>
              <a:rPr lang="en-US" sz="1200" dirty="0">
                <a:solidFill>
                  <a:prstClr val="black"/>
                </a:solidFill>
              </a:rPr>
              <a:t>DEPRECATED</a:t>
            </a:r>
          </a:p>
          <a:p>
            <a:r>
              <a:rPr lang="en-US" sz="1200" dirty="0">
                <a:solidFill>
                  <a:prstClr val="black"/>
                </a:solidFill>
              </a:rPr>
              <a:t>ERROR</a:t>
            </a:r>
          </a:p>
        </p:txBody>
      </p:sp>
      <p:sp>
        <p:nvSpPr>
          <p:cNvPr id="14" name="Rectangular Callout 13"/>
          <p:cNvSpPr/>
          <p:nvPr/>
        </p:nvSpPr>
        <p:spPr>
          <a:xfrm>
            <a:off x="6110690" y="739544"/>
            <a:ext cx="2496065" cy="682855"/>
          </a:xfrm>
          <a:prstGeom prst="wedgeRectCallout">
            <a:avLst>
              <a:gd name="adj1" fmla="val -141018"/>
              <a:gd name="adj2" fmla="val 116959"/>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Inherits </a:t>
            </a:r>
            <a:r>
              <a:rPr lang="en-US" sz="1600" dirty="0" err="1">
                <a:solidFill>
                  <a:prstClr val="black"/>
                </a:solidFill>
              </a:rPr>
              <a:t>BaseModule</a:t>
            </a:r>
            <a:r>
              <a:rPr lang="en-US" sz="1600" dirty="0">
                <a:solidFill>
                  <a:prstClr val="black"/>
                </a:solidFill>
              </a:rPr>
              <a:t> template</a:t>
            </a:r>
          </a:p>
        </p:txBody>
      </p:sp>
    </p:spTree>
    <p:extLst>
      <p:ext uri="{BB962C8B-B14F-4D97-AF65-F5344CB8AC3E}">
        <p14:creationId xmlns:p14="http://schemas.microsoft.com/office/powerpoint/2010/main" val="31665295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35369" y="898940"/>
            <a:ext cx="9630588" cy="5843907"/>
          </a:xfrm>
          <a:prstGeom prst="rect">
            <a:avLst/>
          </a:prstGeom>
          <a:noFill/>
          <a:ln>
            <a:noFill/>
          </a:ln>
        </p:spPr>
        <p:txBody>
          <a:bodyPr wrap="square">
            <a:spAutoFit/>
          </a:bodyPr>
          <a:lstStyle/>
          <a:p>
            <a:pPr>
              <a:lnSpc>
                <a:spcPct val="115000"/>
              </a:lnSpc>
            </a:pPr>
            <a:r>
              <a:rPr lang="en-US" sz="1050" b="1" dirty="0">
                <a:solidFill>
                  <a:srgbClr val="0000FF"/>
                </a:solidFill>
                <a:latin typeface="Courier New"/>
                <a:ea typeface="Times New Roman"/>
                <a:cs typeface="Times New Roman"/>
              </a:rPr>
              <a:t>from</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chipsec</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module_common</a:t>
            </a: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import</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p>
          <a:p>
            <a:pPr>
              <a:lnSpc>
                <a:spcPct val="115000"/>
              </a:lnSpc>
            </a:pPr>
            <a:r>
              <a:rPr lang="en-US" sz="1050" dirty="0">
                <a:solidFill>
                  <a:srgbClr val="000000"/>
                </a:solidFill>
                <a:latin typeface="Courier New"/>
                <a:ea typeface="Times New Roman"/>
                <a:cs typeface="Times New Roman"/>
              </a:rPr>
              <a:t>TAGS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MTAG_BIOS</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b="1" dirty="0">
                <a:solidFill>
                  <a:srgbClr val="0000FF"/>
                </a:solidFill>
                <a:latin typeface="Courier New"/>
                <a:ea typeface="Times New Roman"/>
                <a:cs typeface="Times New Roman"/>
              </a:rPr>
              <a:t>class</a:t>
            </a:r>
            <a:r>
              <a:rPr lang="en-US" sz="1050" dirty="0">
                <a:solidFill>
                  <a:srgbClr val="000000"/>
                </a:solidFill>
                <a:latin typeface="Courier New"/>
                <a:ea typeface="Times New Roman"/>
                <a:cs typeface="Times New Roman"/>
              </a:rPr>
              <a:t> </a:t>
            </a:r>
            <a:r>
              <a:rPr lang="en-US" sz="1050" b="1" dirty="0" err="1">
                <a:solidFill>
                  <a:srgbClr val="000000"/>
                </a:solidFill>
                <a:latin typeface="Courier New"/>
                <a:ea typeface="Times New Roman"/>
                <a:cs typeface="Times New Roman"/>
              </a:rPr>
              <a:t>spi_lock</a:t>
            </a:r>
            <a:r>
              <a:rPr lang="en-US" sz="1050" b="1" dirty="0">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BaseModule</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def</a:t>
            </a:r>
            <a:r>
              <a:rPr lang="en-US" sz="1050" dirty="0">
                <a:solidFill>
                  <a:srgbClr val="000000"/>
                </a:solidFill>
                <a:latin typeface="Courier New"/>
                <a:ea typeface="Times New Roman"/>
                <a:cs typeface="Times New Roman"/>
              </a:rPr>
              <a:t> </a:t>
            </a:r>
            <a:r>
              <a:rPr lang="en-US" sz="1050" dirty="0">
                <a:solidFill>
                  <a:srgbClr val="FF00FF"/>
                </a:solidFill>
                <a:latin typeface="Courier New"/>
                <a:ea typeface="Times New Roman"/>
                <a:cs typeface="Times New Roman"/>
              </a:rPr>
              <a:t>__</a:t>
            </a:r>
            <a:r>
              <a:rPr lang="en-US" sz="1050" dirty="0" err="1">
                <a:solidFill>
                  <a:srgbClr val="FF00FF"/>
                </a:solidFill>
                <a:latin typeface="Courier New"/>
                <a:ea typeface="Times New Roman"/>
                <a:cs typeface="Times New Roman"/>
              </a:rPr>
              <a:t>init</a:t>
            </a:r>
            <a:r>
              <a:rPr lang="en-US" sz="1050" dirty="0">
                <a:solidFill>
                  <a:srgbClr val="FF00FF"/>
                </a:solidFill>
                <a:latin typeface="Courier New"/>
                <a:ea typeface="Times New Roman"/>
                <a:cs typeface="Times New Roman"/>
              </a:rPr>
              <a:t>__</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self</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BaseModule</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__</a:t>
            </a:r>
            <a:r>
              <a:rPr lang="en-US" sz="1050" dirty="0" err="1">
                <a:solidFill>
                  <a:srgbClr val="000000"/>
                </a:solidFill>
                <a:latin typeface="Courier New"/>
                <a:ea typeface="Times New Roman"/>
                <a:cs typeface="Times New Roman"/>
              </a:rPr>
              <a:t>init</a:t>
            </a:r>
            <a:r>
              <a:rPr lang="en-US" sz="1050" dirty="0">
                <a:solidFill>
                  <a:srgbClr val="000000"/>
                </a:solidFill>
                <a:latin typeface="Courier New"/>
                <a:ea typeface="Times New Roman"/>
                <a:cs typeface="Times New Roman"/>
              </a:rPr>
              <a:t>__</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self</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def</a:t>
            </a:r>
            <a:r>
              <a:rPr lang="en-US" sz="1050" dirty="0">
                <a:solidFill>
                  <a:srgbClr val="000000"/>
                </a:solidFill>
                <a:latin typeface="Courier New"/>
                <a:ea typeface="Times New Roman"/>
                <a:cs typeface="Times New Roman"/>
              </a:rPr>
              <a:t> </a:t>
            </a:r>
            <a:r>
              <a:rPr lang="en-US" sz="1050" dirty="0" err="1">
                <a:solidFill>
                  <a:srgbClr val="FF00FF"/>
                </a:solidFill>
                <a:latin typeface="Courier New"/>
                <a:ea typeface="Times New Roman"/>
                <a:cs typeface="Times New Roman"/>
              </a:rPr>
              <a:t>is_supported</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self</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return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cs</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get_chipset_id</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in</a:t>
            </a:r>
            <a:r>
              <a:rPr lang="en-US" sz="1050" dirty="0">
                <a:solidFill>
                  <a:srgbClr val="000000"/>
                </a:solidFill>
                <a:latin typeface="Courier New"/>
                <a:ea typeface="Times New Roman"/>
                <a:cs typeface="Times New Roman"/>
              </a:rPr>
              <a:t> \</a:t>
            </a:r>
          </a:p>
          <a:p>
            <a:pPr>
              <a:lnSpc>
                <a:spcPct val="115000"/>
              </a:lnSpc>
            </a:pPr>
            <a:r>
              <a:rPr lang="en-US" sz="1050" b="1"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chipsec</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chipset</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CHIPSET_FAMILY_CORE,chipsec</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chipset</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CHIPSET_FAMILY_XEON</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def</a:t>
            </a:r>
            <a:r>
              <a:rPr lang="en-US" sz="1050" dirty="0">
                <a:solidFill>
                  <a:srgbClr val="000000"/>
                </a:solidFill>
                <a:latin typeface="Courier New"/>
                <a:ea typeface="Times New Roman"/>
                <a:cs typeface="Times New Roman"/>
              </a:rPr>
              <a:t> </a:t>
            </a:r>
            <a:r>
              <a:rPr lang="en-US" sz="1050" dirty="0" err="1">
                <a:solidFill>
                  <a:srgbClr val="FF00FF"/>
                </a:solidFill>
                <a:latin typeface="Courier New"/>
                <a:ea typeface="Times New Roman"/>
                <a:cs typeface="Times New Roman"/>
              </a:rPr>
              <a:t>check_spi_lock</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self</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logger</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start_test</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"SPI Flash Controller Configuration Lock"</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spi_lock_res</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ModuleResult</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FAILED</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hsfs_reg</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chipsec</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chipset</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read_register</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cs</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'HSFS'</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chipsec</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chipset</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print_register</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cs</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'HSFS'</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hsfs_reg</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flockdn</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chipsec</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chipset</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get_register_field</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cs</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'HSFS'</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hsfs_reg</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'FLOCKDN'</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if</a:t>
            </a:r>
            <a:r>
              <a:rPr lang="en-US" sz="1050" dirty="0">
                <a:solidFill>
                  <a:srgbClr val="000000"/>
                </a:solidFill>
                <a:latin typeface="Courier New"/>
                <a:ea typeface="Times New Roman"/>
                <a:cs typeface="Times New Roman"/>
              </a:rPr>
              <a:t> </a:t>
            </a:r>
            <a:r>
              <a:rPr lang="en-US" sz="1050" dirty="0">
                <a:solidFill>
                  <a:srgbClr val="FF0000"/>
                </a:solidFill>
                <a:latin typeface="Courier New"/>
                <a:ea typeface="Times New Roman"/>
                <a:cs typeface="Times New Roman"/>
              </a:rPr>
              <a:t>1</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flockdn</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spi_lock_res</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ModuleResult</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PASSED</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logger</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log_passed_check</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"SPI Flash Controller configuration is locked"</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else</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logger</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log_failed_check</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a:solidFill>
                  <a:srgbClr val="808080"/>
                </a:solidFill>
                <a:latin typeface="Courier New"/>
                <a:ea typeface="Times New Roman"/>
                <a:cs typeface="Times New Roman"/>
              </a:rPr>
              <a:t>"SPI Flash Controller configuration is not locked"</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return</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spi_lock_res</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def</a:t>
            </a:r>
            <a:r>
              <a:rPr lang="en-US" sz="1050" dirty="0">
                <a:solidFill>
                  <a:srgbClr val="000000"/>
                </a:solidFill>
                <a:latin typeface="Courier New"/>
                <a:ea typeface="Times New Roman"/>
                <a:cs typeface="Times New Roman"/>
              </a:rPr>
              <a:t> </a:t>
            </a:r>
            <a:r>
              <a:rPr lang="en-US" sz="1050" dirty="0">
                <a:solidFill>
                  <a:srgbClr val="FF00FF"/>
                </a:solidFill>
                <a:latin typeface="Courier New"/>
                <a:ea typeface="Times New Roman"/>
                <a:cs typeface="Times New Roman"/>
              </a:rPr>
              <a:t>run</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self</a:t>
            </a:r>
            <a:r>
              <a:rPr lang="en-US" sz="1050" b="1" dirty="0">
                <a:solidFill>
                  <a:srgbClr val="000080"/>
                </a:solidFill>
                <a:latin typeface="Courier New"/>
                <a:ea typeface="Times New Roman"/>
                <a:cs typeface="Times New Roman"/>
              </a:rPr>
              <a:t>,</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module_argv</a:t>
            </a:r>
            <a:r>
              <a:rPr lang="en-US" sz="1050" dirty="0">
                <a:solidFill>
                  <a:srgbClr val="000000"/>
                </a:solidFill>
                <a:latin typeface="Courier New"/>
                <a:ea typeface="Times New Roman"/>
                <a:cs typeface="Times New Roman"/>
              </a:rPr>
              <a:t> </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a:p>
            <a:pPr>
              <a:lnSpc>
                <a:spcPct val="115000"/>
              </a:lnSpc>
            </a:pPr>
            <a:r>
              <a:rPr lang="en-US" sz="1050" dirty="0">
                <a:solidFill>
                  <a:srgbClr val="000000"/>
                </a:solidFill>
                <a:latin typeface="Courier New"/>
                <a:ea typeface="Times New Roman"/>
                <a:cs typeface="Times New Roman"/>
              </a:rPr>
              <a:t>        </a:t>
            </a:r>
            <a:r>
              <a:rPr lang="en-US" sz="1050" b="1" dirty="0">
                <a:solidFill>
                  <a:srgbClr val="0000FF"/>
                </a:solidFill>
                <a:latin typeface="Courier New"/>
                <a:ea typeface="Times New Roman"/>
                <a:cs typeface="Times New Roman"/>
              </a:rPr>
              <a:t>return</a:t>
            </a:r>
            <a:r>
              <a:rPr lang="en-US" sz="1050" dirty="0">
                <a:solidFill>
                  <a:srgbClr val="000000"/>
                </a:solidFill>
                <a:latin typeface="Courier New"/>
                <a:ea typeface="Times New Roman"/>
                <a:cs typeface="Times New Roman"/>
              </a:rPr>
              <a:t> </a:t>
            </a:r>
            <a:r>
              <a:rPr lang="en-US" sz="1050" dirty="0" err="1">
                <a:solidFill>
                  <a:srgbClr val="000000"/>
                </a:solidFill>
                <a:latin typeface="Courier New"/>
                <a:ea typeface="Times New Roman"/>
                <a:cs typeface="Times New Roman"/>
              </a:rPr>
              <a:t>self</a:t>
            </a:r>
            <a:r>
              <a:rPr lang="en-US" sz="1050" b="1" dirty="0" err="1">
                <a:solidFill>
                  <a:srgbClr val="000080"/>
                </a:solidFill>
                <a:latin typeface="Courier New"/>
                <a:ea typeface="Times New Roman"/>
                <a:cs typeface="Times New Roman"/>
              </a:rPr>
              <a:t>.</a:t>
            </a:r>
            <a:r>
              <a:rPr lang="en-US" sz="1050" dirty="0" err="1">
                <a:solidFill>
                  <a:srgbClr val="000000"/>
                </a:solidFill>
                <a:latin typeface="Courier New"/>
                <a:ea typeface="Times New Roman"/>
                <a:cs typeface="Times New Roman"/>
              </a:rPr>
              <a:t>check_spi_lock</a:t>
            </a:r>
            <a:r>
              <a:rPr lang="en-US" sz="1050" b="1" dirty="0">
                <a:solidFill>
                  <a:srgbClr val="000080"/>
                </a:solidFill>
                <a:latin typeface="Courier New"/>
                <a:ea typeface="Times New Roman"/>
                <a:cs typeface="Times New Roman"/>
              </a:rPr>
              <a:t>()</a:t>
            </a:r>
            <a:endParaRPr lang="en-US" sz="1200" dirty="0">
              <a:solidFill>
                <a:prstClr val="black"/>
              </a:solidFill>
              <a:latin typeface="Calibri"/>
              <a:ea typeface="Calibri"/>
              <a:cs typeface="Times New Roman"/>
            </a:endParaRPr>
          </a:p>
        </p:txBody>
      </p:sp>
      <p:sp>
        <p:nvSpPr>
          <p:cNvPr id="14" name="Title 13"/>
          <p:cNvSpPr>
            <a:spLocks noGrp="1"/>
          </p:cNvSpPr>
          <p:nvPr>
            <p:ph type="title"/>
          </p:nvPr>
        </p:nvSpPr>
        <p:spPr>
          <a:xfrm>
            <a:off x="457200" y="244448"/>
            <a:ext cx="8229600" cy="654492"/>
          </a:xfrm>
        </p:spPr>
        <p:txBody>
          <a:bodyPr>
            <a:normAutofit/>
          </a:bodyPr>
          <a:lstStyle/>
          <a:p>
            <a:r>
              <a:rPr lang="en-US" dirty="0"/>
              <a:t>Example: </a:t>
            </a:r>
            <a:r>
              <a:rPr lang="en-US" dirty="0" err="1"/>
              <a:t>common.spi_lock</a:t>
            </a:r>
            <a:endParaRPr lang="en-US" dirty="0"/>
          </a:p>
        </p:txBody>
      </p:sp>
      <p:sp>
        <p:nvSpPr>
          <p:cNvPr id="18" name="Rectangle 17"/>
          <p:cNvSpPr/>
          <p:nvPr/>
        </p:nvSpPr>
        <p:spPr>
          <a:xfrm>
            <a:off x="695246" y="3168807"/>
            <a:ext cx="7407353" cy="2788542"/>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473469" y="1107839"/>
            <a:ext cx="1525260" cy="255679"/>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ectangular Callout 5"/>
          <p:cNvSpPr/>
          <p:nvPr/>
        </p:nvSpPr>
        <p:spPr>
          <a:xfrm>
            <a:off x="6202144" y="966486"/>
            <a:ext cx="2496065" cy="684514"/>
          </a:xfrm>
          <a:prstGeom prst="wedgeRectCallout">
            <a:avLst>
              <a:gd name="adj1" fmla="val -213021"/>
              <a:gd name="adj2" fmla="val 97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Type of the check (e.g. BIOS security)</a:t>
            </a:r>
          </a:p>
        </p:txBody>
      </p:sp>
      <p:sp>
        <p:nvSpPr>
          <p:cNvPr id="7" name="Rectangular Callout 6"/>
          <p:cNvSpPr/>
          <p:nvPr/>
        </p:nvSpPr>
        <p:spPr>
          <a:xfrm>
            <a:off x="5626100" y="1763290"/>
            <a:ext cx="3072109" cy="903709"/>
          </a:xfrm>
          <a:prstGeom prst="wedgeRectCallout">
            <a:avLst>
              <a:gd name="adj1" fmla="val 30059"/>
              <a:gd name="adj2" fmla="val 10109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Checks SPI controller configuration is locked down</a:t>
            </a:r>
          </a:p>
        </p:txBody>
      </p:sp>
    </p:spTree>
    <p:extLst>
      <p:ext uri="{BB962C8B-B14F-4D97-AF65-F5344CB8AC3E}">
        <p14:creationId xmlns:p14="http://schemas.microsoft.com/office/powerpoint/2010/main" val="24735905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idx="1"/>
          </p:nvPr>
        </p:nvSpPr>
        <p:spPr>
          <a:xfrm>
            <a:off x="457200" y="863600"/>
            <a:ext cx="8229600" cy="5892800"/>
          </a:xfrm>
        </p:spPr>
        <p:txBody>
          <a:bodyPr>
            <a:normAutofit lnSpcReduction="10000"/>
          </a:bodyPr>
          <a:lstStyle/>
          <a:p>
            <a:pPr marL="342900" indent="-342900">
              <a:buFont typeface="Arial" panose="020B0604020202020204" pitchFamily="34" charset="0"/>
              <a:buChar char="•"/>
            </a:pPr>
            <a:r>
              <a:rPr lang="en-US" sz="2000" dirty="0"/>
              <a:t>Output module’s result:</a:t>
            </a:r>
          </a:p>
          <a:p>
            <a:pPr>
              <a:spcBef>
                <a:spcPts val="0"/>
              </a:spcBef>
            </a:pPr>
            <a:endParaRPr lang="en-US" sz="16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log_passed</a:t>
            </a:r>
            <a:r>
              <a:rPr lang="en-US" sz="1600" dirty="0">
                <a:latin typeface="Courier New" panose="02070309020205020404" pitchFamily="49" charset="0"/>
                <a:cs typeface="Courier New" panose="02070309020205020404" pitchFamily="49" charset="0"/>
              </a:rPr>
              <a:t>/failed/skipped/</a:t>
            </a:r>
            <a:r>
              <a:rPr lang="en-US" sz="1600" dirty="0" err="1">
                <a:latin typeface="Courier New" panose="02070309020205020404" pitchFamily="49" charset="0"/>
                <a:cs typeface="Courier New" panose="02070309020205020404" pitchFamily="49" charset="0"/>
              </a:rPr>
              <a:t>warn_check</a:t>
            </a:r>
            <a:r>
              <a:rPr lang="en-US" sz="16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sz="2000" dirty="0"/>
              <a:t>Various output modes:</a:t>
            </a:r>
          </a:p>
          <a:p>
            <a:pPr>
              <a:spcBef>
                <a:spcPts val="0"/>
              </a:spcBef>
            </a:pPr>
            <a:endParaRPr lang="en-US" sz="16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	log(),error(),warning(),</a:t>
            </a:r>
            <a:r>
              <a:rPr lang="en-US" sz="1600" dirty="0" err="1">
                <a:latin typeface="Courier New" panose="02070309020205020404" pitchFamily="49" charset="0"/>
                <a:cs typeface="Courier New" panose="02070309020205020404" pitchFamily="49" charset="0"/>
              </a:rPr>
              <a:t>log_bad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log_good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log_important</a:t>
            </a:r>
            <a:r>
              <a:rPr lang="en-US" sz="16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sz="2000" dirty="0"/>
              <a:t>Turning VERBOSE output mode. Verbose mode logs everything from HAL, OS helpers etc.</a:t>
            </a:r>
            <a:endParaRPr lang="en-US" dirty="0"/>
          </a:p>
          <a:p>
            <a:pPr>
              <a:spcBef>
                <a:spcPts val="0"/>
              </a:spcBef>
            </a:pPr>
            <a:endParaRPr lang="en-US" sz="1600"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self.logger.VERBOSE</a:t>
            </a:r>
            <a:r>
              <a:rPr lang="en-US" sz="1600" dirty="0">
                <a:latin typeface="Courier New" panose="02070309020205020404" pitchFamily="49" charset="0"/>
                <a:cs typeface="Courier New" panose="02070309020205020404" pitchFamily="49" charset="0"/>
              </a:rPr>
              <a:t> = True</a:t>
            </a:r>
          </a:p>
          <a:p>
            <a:pPr>
              <a:spcBef>
                <a:spcPts val="0"/>
              </a:spcBef>
            </a:pPr>
            <a:r>
              <a:rPr lang="en-US" sz="1600" dirty="0">
                <a:latin typeface="Courier New" panose="02070309020205020404" pitchFamily="49" charset="0"/>
                <a:cs typeface="Courier New" panose="02070309020205020404" pitchFamily="49" charset="0"/>
              </a:rPr>
              <a:t>	# chipsec_main.py -m </a:t>
            </a:r>
            <a:r>
              <a:rPr lang="en-US" sz="1600" dirty="0" err="1">
                <a:latin typeface="Courier New" panose="02070309020205020404" pitchFamily="49" charset="0"/>
                <a:cs typeface="Courier New" panose="02070309020205020404" pitchFamily="49" charset="0"/>
              </a:rPr>
              <a:t>common.spi_lock</a:t>
            </a:r>
            <a:r>
              <a:rPr lang="en-US" sz="1600" dirty="0">
                <a:latin typeface="Courier New" panose="02070309020205020404" pitchFamily="49" charset="0"/>
                <a:cs typeface="Courier New" panose="02070309020205020404" pitchFamily="49" charset="0"/>
              </a:rPr>
              <a:t> –-verbose</a:t>
            </a:r>
          </a:p>
          <a:p>
            <a:pPr marL="342900" indent="-342900">
              <a:buFont typeface="Arial" panose="020B0604020202020204" pitchFamily="34" charset="0"/>
              <a:buChar char="•"/>
            </a:pPr>
            <a:r>
              <a:rPr lang="en-US" dirty="0"/>
              <a:t>Turn on/off logging by HAL components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self.logger.HAL</a:t>
            </a:r>
            <a:endParaRPr lang="en-US" sz="16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dirty="0"/>
              <a:t>Utility logging (ON by default when CHIPSEC_UTIL is used)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self.logger.UTIL_TRACE</a:t>
            </a:r>
            <a:endParaRPr lang="en-US" sz="16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dirty="0"/>
              <a:t>Flushing log output to a file (what if a </a:t>
            </a:r>
            <a:r>
              <a:rPr lang="en-US" dirty="0" err="1"/>
              <a:t>fuzzer</a:t>
            </a:r>
            <a:r>
              <a:rPr lang="en-US" dirty="0"/>
              <a:t> crashes OS?)</a:t>
            </a:r>
          </a:p>
          <a:p>
            <a:pPr>
              <a:spcBef>
                <a:spcPts val="0"/>
              </a:spcBef>
            </a:pPr>
            <a:endParaRPr lang="en-US" sz="1600" b="1" dirty="0">
              <a:latin typeface="Courier New" panose="02070309020205020404" pitchFamily="49" charset="0"/>
              <a:cs typeface="Courier New" panose="02070309020205020404" pitchFamily="49" charset="0"/>
            </a:endParaRPr>
          </a:p>
          <a:p>
            <a:pPr>
              <a:spcBef>
                <a:spcPts val="0"/>
              </a:spcBef>
            </a:pPr>
            <a:r>
              <a:rPr lang="en-US" sz="1600" dirty="0">
                <a:latin typeface="Courier New" panose="02070309020205020404" pitchFamily="49" charset="0"/>
                <a:cs typeface="Courier New" panose="02070309020205020404" pitchFamily="49" charset="0"/>
              </a:rPr>
              <a:t>	self.logger.flush()</a:t>
            </a:r>
          </a:p>
          <a:p>
            <a:pPr>
              <a:spcBef>
                <a:spcPts val="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self.logger.set_always_flush</a:t>
            </a:r>
            <a:r>
              <a:rPr lang="en-US" sz="1600" dirty="0">
                <a:latin typeface="Courier New" panose="02070309020205020404" pitchFamily="49" charset="0"/>
                <a:cs typeface="Courier New" panose="02070309020205020404" pitchFamily="49" charset="0"/>
              </a:rPr>
              <a:t>( True )</a:t>
            </a:r>
          </a:p>
        </p:txBody>
      </p:sp>
    </p:spTree>
    <p:extLst>
      <p:ext uri="{BB962C8B-B14F-4D97-AF65-F5344CB8AC3E}">
        <p14:creationId xmlns:p14="http://schemas.microsoft.com/office/powerpoint/2010/main" val="5855132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3.4 Developing </a:t>
            </a:r>
            <a:r>
              <a:rPr lang="en-US" dirty="0" err="1"/>
              <a:t>Fuzzers</a:t>
            </a:r>
            <a:r>
              <a:rPr lang="en-US" dirty="0"/>
              <a:t> for the System Firmware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085341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arguments to CHIPSEC modules</a:t>
            </a:r>
          </a:p>
        </p:txBody>
      </p:sp>
      <p:sp>
        <p:nvSpPr>
          <p:cNvPr id="3" name="Content Placeholder 2"/>
          <p:cNvSpPr>
            <a:spLocks noGrp="1"/>
          </p:cNvSpPr>
          <p:nvPr>
            <p:ph idx="1"/>
          </p:nvPr>
        </p:nvSpPr>
        <p:spPr>
          <a:xfrm>
            <a:off x="457200" y="1420722"/>
            <a:ext cx="8229600" cy="4804610"/>
          </a:xfrm>
        </p:spPr>
        <p:txBody>
          <a:bodyPr>
            <a:normAutofit fontScale="77500" lnSpcReduction="20000"/>
          </a:bodyPr>
          <a:lstStyle/>
          <a:p>
            <a:r>
              <a:rPr lang="en-US" sz="3100" dirty="0"/>
              <a:t>More complex modules (e.g. tools, </a:t>
            </a:r>
            <a:r>
              <a:rPr lang="en-US" sz="3100" dirty="0" err="1"/>
              <a:t>fuzzers</a:t>
            </a:r>
            <a:r>
              <a:rPr lang="en-US" sz="3100" dirty="0"/>
              <a:t>, </a:t>
            </a:r>
            <a:r>
              <a:rPr lang="en-US" sz="3100" dirty="0" err="1"/>
              <a:t>PoCs</a:t>
            </a:r>
            <a:r>
              <a:rPr lang="en-US" sz="3100" dirty="0"/>
              <a:t>..) may define module specific command-line arguments to be passed by CHIPSEC via “-a” option:</a:t>
            </a:r>
          </a:p>
          <a:p>
            <a:pPr>
              <a:lnSpc>
                <a:spcPct val="115000"/>
              </a:lnSpc>
              <a:spcBef>
                <a:spcPts val="0"/>
              </a:spcBef>
            </a:pPr>
            <a:endParaRPr lang="en-US" sz="1400" b="1" dirty="0">
              <a:solidFill>
                <a:srgbClr val="0000FF"/>
              </a:solidFill>
              <a:latin typeface="Courier New"/>
              <a:ea typeface="Times New Roman"/>
              <a:cs typeface="Times New Roman"/>
            </a:endParaRPr>
          </a:p>
          <a:p>
            <a:pPr>
              <a:lnSpc>
                <a:spcPct val="115000"/>
              </a:lnSpc>
              <a:spcBef>
                <a:spcPts val="600"/>
              </a:spcBef>
            </a:pPr>
            <a:r>
              <a:rPr lang="en-US" sz="2600" b="1" dirty="0">
                <a:latin typeface="Courier New" panose="02070309020205020404" pitchFamily="49" charset="0"/>
                <a:ea typeface="Calibri"/>
                <a:cs typeface="Courier New" panose="02070309020205020404" pitchFamily="49" charset="0"/>
              </a:rPr>
              <a:t># </a:t>
            </a:r>
            <a:r>
              <a:rPr lang="en-US" sz="2600" b="1" dirty="0" err="1">
                <a:latin typeface="Courier New" panose="02070309020205020404" pitchFamily="49" charset="0"/>
                <a:ea typeface="Calibri"/>
                <a:cs typeface="Courier New" panose="02070309020205020404" pitchFamily="49" charset="0"/>
              </a:rPr>
              <a:t>chipsec_main</a:t>
            </a:r>
            <a:r>
              <a:rPr lang="en-US" sz="2600" b="1" dirty="0">
                <a:latin typeface="Courier New" panose="02070309020205020404" pitchFamily="49" charset="0"/>
                <a:ea typeface="Calibri"/>
                <a:cs typeface="Courier New" panose="02070309020205020404" pitchFamily="49" charset="0"/>
              </a:rPr>
              <a:t> -m </a:t>
            </a:r>
            <a:r>
              <a:rPr lang="en-US" sz="2600" b="1" dirty="0" err="1">
                <a:latin typeface="Courier New" panose="02070309020205020404" pitchFamily="49" charset="0"/>
                <a:ea typeface="Calibri"/>
                <a:cs typeface="Courier New" panose="02070309020205020404" pitchFamily="49" charset="0"/>
              </a:rPr>
              <a:t>tools.fuzzer</a:t>
            </a:r>
            <a:r>
              <a:rPr lang="en-US" sz="2600" b="1" dirty="0">
                <a:latin typeface="Courier New" panose="02070309020205020404" pitchFamily="49" charset="0"/>
                <a:ea typeface="Calibri"/>
                <a:cs typeface="Courier New" panose="02070309020205020404" pitchFamily="49" charset="0"/>
              </a:rPr>
              <a:t> –a rnd,1000,0xDEADBEEF</a:t>
            </a:r>
            <a:endParaRPr lang="en-US" sz="4100" b="1" dirty="0">
              <a:latin typeface="Courier New" panose="02070309020205020404" pitchFamily="49" charset="0"/>
              <a:ea typeface="Calibri"/>
              <a:cs typeface="Courier New" panose="02070309020205020404" pitchFamily="49" charset="0"/>
            </a:endParaRPr>
          </a:p>
          <a:p>
            <a:endParaRPr lang="en-US" dirty="0"/>
          </a:p>
          <a:p>
            <a:pPr>
              <a:lnSpc>
                <a:spcPct val="115000"/>
              </a:lnSpc>
              <a:spcBef>
                <a:spcPts val="0"/>
              </a:spcBef>
            </a:pPr>
            <a:r>
              <a:rPr lang="en-US" sz="2400" b="1" dirty="0">
                <a:solidFill>
                  <a:srgbClr val="0000FF"/>
                </a:solidFill>
                <a:latin typeface="Courier New"/>
                <a:ea typeface="Times New Roman"/>
                <a:cs typeface="Times New Roman"/>
              </a:rPr>
              <a:t>def</a:t>
            </a:r>
            <a:r>
              <a:rPr lang="en-US" sz="2400" dirty="0">
                <a:solidFill>
                  <a:srgbClr val="000000"/>
                </a:solidFill>
                <a:latin typeface="Courier New"/>
                <a:ea typeface="Times New Roman"/>
                <a:cs typeface="Times New Roman"/>
              </a:rPr>
              <a:t> </a:t>
            </a:r>
            <a:r>
              <a:rPr lang="en-US" sz="2400" dirty="0">
                <a:solidFill>
                  <a:srgbClr val="FF00FF"/>
                </a:solidFill>
                <a:latin typeface="Courier New"/>
                <a:ea typeface="Times New Roman"/>
                <a:cs typeface="Times New Roman"/>
              </a:rPr>
              <a:t>run</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module_argv</a:t>
            </a:r>
            <a:r>
              <a:rPr lang="en-US" sz="2400" dirty="0">
                <a:solidFill>
                  <a:srgbClr val="000000"/>
                </a:solidFill>
                <a:latin typeface="Courier New"/>
                <a:ea typeface="Times New Roman"/>
                <a:cs typeface="Times New Roman"/>
              </a:rPr>
              <a:t> </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logger</a:t>
            </a:r>
            <a:r>
              <a:rPr lang="en-US" sz="2400" b="1" dirty="0" err="1">
                <a:solidFill>
                  <a:srgbClr val="000080"/>
                </a:solidFill>
                <a:latin typeface="Courier New"/>
                <a:ea typeface="Times New Roman"/>
                <a:cs typeface="Times New Roman"/>
              </a:rPr>
              <a:t>.</a:t>
            </a:r>
            <a:r>
              <a:rPr lang="en-US" sz="2400" dirty="0" err="1">
                <a:solidFill>
                  <a:srgbClr val="000000"/>
                </a:solidFill>
                <a:latin typeface="Courier New"/>
                <a:ea typeface="Times New Roman"/>
                <a:cs typeface="Times New Roman"/>
              </a:rPr>
              <a:t>start_test</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dirty="0">
                <a:solidFill>
                  <a:srgbClr val="808080"/>
                </a:solidFill>
                <a:latin typeface="Courier New"/>
                <a:ea typeface="Times New Roman"/>
                <a:cs typeface="Times New Roman"/>
              </a:rPr>
              <a:t>“Some </a:t>
            </a:r>
            <a:r>
              <a:rPr lang="en-US" sz="2400" dirty="0" err="1">
                <a:solidFill>
                  <a:srgbClr val="808080"/>
                </a:solidFill>
                <a:latin typeface="Courier New"/>
                <a:ea typeface="Times New Roman"/>
                <a:cs typeface="Times New Roman"/>
              </a:rPr>
              <a:t>fuzzer</a:t>
            </a:r>
            <a:r>
              <a:rPr lang="en-US" sz="2400" dirty="0">
                <a:solidFill>
                  <a:srgbClr val="808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a:t>
            </a:r>
            <a:endParaRPr lang="en-US" sz="3200" dirty="0">
              <a:latin typeface="Calibri"/>
              <a:ea typeface="Calibri"/>
              <a:cs typeface="Times New Roman"/>
            </a:endParaRPr>
          </a:p>
          <a:p>
            <a:pPr>
              <a:lnSpc>
                <a:spcPct val="115000"/>
              </a:lnSpc>
              <a:spcBef>
                <a:spcPts val="0"/>
              </a:spcBef>
            </a:pPr>
            <a:r>
              <a:rPr lang="en-US" sz="2400" b="1" dirty="0">
                <a:solidFill>
                  <a:srgbClr val="0000FF"/>
                </a:solidFill>
                <a:latin typeface="Courier New"/>
                <a:ea typeface="Times New Roman"/>
                <a:cs typeface="Times New Roman"/>
              </a:rPr>
              <a:t>    if</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len</a:t>
            </a:r>
            <a:r>
              <a:rPr lang="en-US" sz="2400" b="1" dirty="0">
                <a:solidFill>
                  <a:srgbClr val="000080"/>
                </a:solidFill>
                <a:latin typeface="Courier New"/>
                <a:ea typeface="Times New Roman"/>
                <a:cs typeface="Times New Roman"/>
              </a:rPr>
              <a:t>(</a:t>
            </a:r>
            <a:r>
              <a:rPr lang="en-US" sz="2400" dirty="0" err="1">
                <a:solidFill>
                  <a:srgbClr val="000000"/>
                </a:solidFill>
                <a:latin typeface="Courier New"/>
                <a:ea typeface="Times New Roman"/>
                <a:cs typeface="Times New Roman"/>
              </a:rPr>
              <a:t>module_argv</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b="1" dirty="0">
                <a:solidFill>
                  <a:srgbClr val="000080"/>
                </a:solidFill>
                <a:latin typeface="Courier New"/>
                <a:ea typeface="Times New Roman"/>
                <a:cs typeface="Times New Roman"/>
              </a:rPr>
              <a:t>&gt;</a:t>
            </a:r>
            <a:r>
              <a:rPr lang="en-US" sz="2400" dirty="0">
                <a:solidFill>
                  <a:srgbClr val="000000"/>
                </a:solidFill>
                <a:latin typeface="Courier New"/>
                <a:ea typeface="Times New Roman"/>
                <a:cs typeface="Times New Roman"/>
              </a:rPr>
              <a:t> </a:t>
            </a:r>
            <a:r>
              <a:rPr lang="en-US" sz="2400" dirty="0">
                <a:solidFill>
                  <a:srgbClr val="FF0000"/>
                </a:solidFill>
                <a:latin typeface="Courier New"/>
                <a:ea typeface="Times New Roman"/>
                <a:cs typeface="Times New Roman"/>
              </a:rPr>
              <a:t>2</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_mode     </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module_argv</a:t>
            </a:r>
            <a:r>
              <a:rPr lang="en-US" sz="2400" b="1" dirty="0">
                <a:solidFill>
                  <a:srgbClr val="000080"/>
                </a:solidFill>
                <a:latin typeface="Courier New"/>
                <a:ea typeface="Times New Roman"/>
                <a:cs typeface="Times New Roman"/>
              </a:rPr>
              <a:t>[</a:t>
            </a:r>
            <a:r>
              <a:rPr lang="en-US" sz="2400" dirty="0">
                <a:solidFill>
                  <a:srgbClr val="FF0000"/>
                </a:solidFill>
                <a:latin typeface="Courier New"/>
                <a:ea typeface="Times New Roman"/>
                <a:cs typeface="Times New Roman"/>
              </a:rPr>
              <a:t>0</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_attempts </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int</a:t>
            </a:r>
            <a:r>
              <a:rPr lang="en-US" sz="2400" b="1" dirty="0">
                <a:solidFill>
                  <a:srgbClr val="000080"/>
                </a:solidFill>
                <a:latin typeface="Courier New"/>
                <a:ea typeface="Times New Roman"/>
                <a:cs typeface="Times New Roman"/>
              </a:rPr>
              <a:t>(</a:t>
            </a:r>
            <a:r>
              <a:rPr lang="en-US" sz="2400" dirty="0" err="1">
                <a:solidFill>
                  <a:srgbClr val="000000"/>
                </a:solidFill>
                <a:latin typeface="Courier New"/>
                <a:ea typeface="Times New Roman"/>
                <a:cs typeface="Times New Roman"/>
              </a:rPr>
              <a:t>module_argv</a:t>
            </a:r>
            <a:r>
              <a:rPr lang="en-US" sz="2400" b="1" dirty="0">
                <a:solidFill>
                  <a:srgbClr val="000080"/>
                </a:solidFill>
                <a:latin typeface="Courier New"/>
                <a:ea typeface="Times New Roman"/>
                <a:cs typeface="Times New Roman"/>
              </a:rPr>
              <a:t>[</a:t>
            </a:r>
            <a:r>
              <a:rPr lang="en-US" sz="2400" dirty="0">
                <a:solidFill>
                  <a:srgbClr val="FF0000"/>
                </a:solidFill>
                <a:latin typeface="Courier New"/>
                <a:ea typeface="Times New Roman"/>
                <a:cs typeface="Times New Roman"/>
              </a:rPr>
              <a:t>1</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_address  </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int</a:t>
            </a:r>
            <a:r>
              <a:rPr lang="en-US" sz="2400" b="1" dirty="0">
                <a:solidFill>
                  <a:srgbClr val="000080"/>
                </a:solidFill>
                <a:latin typeface="Courier New"/>
                <a:ea typeface="Times New Roman"/>
                <a:cs typeface="Times New Roman"/>
              </a:rPr>
              <a:t>(</a:t>
            </a:r>
            <a:r>
              <a:rPr lang="en-US" sz="2400" dirty="0" err="1">
                <a:solidFill>
                  <a:srgbClr val="000000"/>
                </a:solidFill>
                <a:latin typeface="Courier New"/>
                <a:ea typeface="Times New Roman"/>
                <a:cs typeface="Times New Roman"/>
              </a:rPr>
              <a:t>module_argv</a:t>
            </a:r>
            <a:r>
              <a:rPr lang="en-US" sz="2400" b="1" dirty="0">
                <a:solidFill>
                  <a:srgbClr val="000080"/>
                </a:solidFill>
                <a:latin typeface="Courier New"/>
                <a:ea typeface="Times New Roman"/>
                <a:cs typeface="Times New Roman"/>
              </a:rPr>
              <a:t>[</a:t>
            </a:r>
            <a:r>
              <a:rPr lang="en-US" sz="2400" dirty="0">
                <a:solidFill>
                  <a:srgbClr val="FF0000"/>
                </a:solidFill>
                <a:latin typeface="Courier New"/>
                <a:ea typeface="Times New Roman"/>
                <a:cs typeface="Times New Roman"/>
              </a:rPr>
              <a:t>2</a:t>
            </a:r>
            <a:r>
              <a:rPr lang="en-US" sz="2400" b="1" dirty="0">
                <a:solidFill>
                  <a:srgbClr val="000080"/>
                </a:solidFill>
                <a:latin typeface="Courier New"/>
                <a:ea typeface="Times New Roman"/>
                <a:cs typeface="Times New Roman"/>
              </a:rPr>
              <a:t>],</a:t>
            </a:r>
            <a:r>
              <a:rPr lang="en-US" sz="2400" dirty="0">
                <a:solidFill>
                  <a:srgbClr val="FF0000"/>
                </a:solidFill>
                <a:latin typeface="Courier New"/>
                <a:ea typeface="Times New Roman"/>
                <a:cs typeface="Times New Roman"/>
              </a:rPr>
              <a:t>16</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endParaRPr lang="en-US" sz="2400" dirty="0">
              <a:solidFill>
                <a:srgbClr val="000000"/>
              </a:solidFill>
              <a:latin typeface="Courier New"/>
              <a:ea typeface="Times New Roman"/>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fuzz</a:t>
            </a:r>
            <a:r>
              <a:rPr lang="en-US" sz="2400" b="1" dirty="0">
                <a:solidFill>
                  <a:srgbClr val="000080"/>
                </a:solidFill>
                <a:latin typeface="Courier New"/>
                <a:ea typeface="Times New Roman"/>
                <a:cs typeface="Times New Roman"/>
              </a:rPr>
              <a:t>( </a:t>
            </a:r>
            <a:r>
              <a:rPr lang="en-US" sz="2400" dirty="0">
                <a:solidFill>
                  <a:srgbClr val="000000"/>
                </a:solidFill>
                <a:latin typeface="Courier New"/>
                <a:ea typeface="Times New Roman"/>
                <a:cs typeface="Times New Roman"/>
              </a:rPr>
              <a:t>_mode</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_attempts</a:t>
            </a:r>
            <a:r>
              <a:rPr lang="en-US" sz="2400" b="1" dirty="0">
                <a:solidFill>
                  <a:srgbClr val="000080"/>
                </a:solidFill>
                <a:latin typeface="Courier New"/>
                <a:ea typeface="Times New Roman"/>
                <a:cs typeface="Times New Roman"/>
              </a:rPr>
              <a:t>,</a:t>
            </a:r>
            <a:r>
              <a:rPr lang="en-US" sz="2400" dirty="0">
                <a:solidFill>
                  <a:srgbClr val="000000"/>
                </a:solidFill>
                <a:latin typeface="Courier New"/>
                <a:ea typeface="Times New Roman"/>
                <a:cs typeface="Times New Roman"/>
              </a:rPr>
              <a:t> _address </a:t>
            </a:r>
            <a:r>
              <a:rPr lang="en-US" sz="2400" b="1" dirty="0">
                <a:solidFill>
                  <a:srgbClr val="000080"/>
                </a:solidFill>
                <a:latin typeface="Courier New"/>
                <a:ea typeface="Times New Roman"/>
                <a:cs typeface="Times New Roman"/>
              </a:rPr>
              <a:t>)</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a:t>
            </a:r>
            <a:endParaRPr lang="en-US" sz="3200" dirty="0">
              <a:latin typeface="Calibri"/>
              <a:ea typeface="Calibri"/>
              <a:cs typeface="Times New Roman"/>
            </a:endParaRPr>
          </a:p>
          <a:p>
            <a:pPr>
              <a:lnSpc>
                <a:spcPct val="115000"/>
              </a:lnSpc>
              <a:spcBef>
                <a:spcPts val="0"/>
              </a:spcBef>
            </a:pPr>
            <a:r>
              <a:rPr lang="en-US" sz="2400" dirty="0">
                <a:solidFill>
                  <a:srgbClr val="000000"/>
                </a:solidFill>
                <a:latin typeface="Courier New"/>
                <a:ea typeface="Times New Roman"/>
                <a:cs typeface="Times New Roman"/>
              </a:rPr>
              <a:t>    </a:t>
            </a:r>
            <a:r>
              <a:rPr lang="en-US" sz="2400" b="1" dirty="0">
                <a:solidFill>
                  <a:srgbClr val="0000FF"/>
                </a:solidFill>
                <a:latin typeface="Courier New"/>
                <a:ea typeface="Times New Roman"/>
                <a:cs typeface="Times New Roman"/>
              </a:rPr>
              <a:t>return</a:t>
            </a:r>
            <a:r>
              <a:rPr lang="en-US" sz="2400" dirty="0">
                <a:solidFill>
                  <a:srgbClr val="000000"/>
                </a:solidFill>
                <a:latin typeface="Courier New"/>
                <a:ea typeface="Times New Roman"/>
                <a:cs typeface="Times New Roman"/>
              </a:rPr>
              <a:t> </a:t>
            </a:r>
            <a:r>
              <a:rPr lang="en-US" sz="2400" dirty="0" err="1">
                <a:solidFill>
                  <a:srgbClr val="000000"/>
                </a:solidFill>
                <a:latin typeface="Courier New"/>
                <a:ea typeface="Times New Roman"/>
                <a:cs typeface="Times New Roman"/>
              </a:rPr>
              <a:t>ModuleResult.PASSED</a:t>
            </a:r>
            <a:endParaRPr lang="en-US" sz="2400" b="1" dirty="0">
              <a:solidFill>
                <a:srgbClr val="0000FF"/>
              </a:solidFill>
              <a:latin typeface="Courier New"/>
              <a:ea typeface="Times New Roman"/>
              <a:cs typeface="Times New Roman"/>
            </a:endParaRPr>
          </a:p>
        </p:txBody>
      </p:sp>
    </p:spTree>
    <p:extLst>
      <p:ext uri="{BB962C8B-B14F-4D97-AF65-F5344CB8AC3E}">
        <p14:creationId xmlns:p14="http://schemas.microsoft.com/office/powerpoint/2010/main" val="12737392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196</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1820786923"/>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Section 4. Common Attack Vectors against System Firmware</a:t>
            </a:r>
            <a:endParaRPr lang="en-US" sz="2400"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308996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198</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2784803279"/>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Section 4. Common Attack Vectors Against BIOS and UEFI Firmware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0343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35091097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20</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3088420165"/>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System Firmware?</a:t>
            </a:r>
          </a:p>
        </p:txBody>
      </p:sp>
      <p:sp>
        <p:nvSpPr>
          <p:cNvPr id="63" name="AutoShape 62"/>
          <p:cNvSpPr>
            <a:spLocks noChangeArrowheads="1"/>
          </p:cNvSpPr>
          <p:nvPr/>
        </p:nvSpPr>
        <p:spPr bwMode="auto">
          <a:xfrm>
            <a:off x="1272027" y="5130836"/>
            <a:ext cx="7263284" cy="1169952"/>
          </a:xfrm>
          <a:prstGeom prst="roundRect">
            <a:avLst>
              <a:gd name="adj" fmla="val 0"/>
            </a:avLst>
          </a:prstGeom>
          <a:solidFill>
            <a:schemeClr val="bg1">
              <a:lumMod val="50000"/>
            </a:schemeClr>
          </a:solidFill>
          <a:ln w="38100" cmpd="sng">
            <a:solidFill>
              <a:schemeClr val="tx1">
                <a:lumMod val="65000"/>
                <a:lumOff val="35000"/>
              </a:schemeClr>
            </a:solidFill>
            <a:round/>
            <a:headEnd/>
            <a:tailEnd/>
          </a:ln>
          <a:effectLst/>
        </p:spPr>
        <p:txBody>
          <a:bodyPr wrap="none" lIns="0" tIns="0" rIns="0" bIns="0" anchor="t" anchorCtr="0"/>
          <a:lstStyle/>
          <a:p>
            <a:pPr algn="ctr">
              <a:defRPr/>
            </a:pPr>
            <a:r>
              <a:rPr lang="en-US" b="1"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3464814" y="5908242"/>
            <a:ext cx="130088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2339366" y="545436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5197850" y="5908242"/>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6036996" y="543908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Graphics</a:t>
            </a:r>
          </a:p>
        </p:txBody>
      </p:sp>
      <p:sp>
        <p:nvSpPr>
          <p:cNvPr id="70" name="AutoShape 62"/>
          <p:cNvSpPr>
            <a:spLocks noChangeArrowheads="1"/>
          </p:cNvSpPr>
          <p:nvPr/>
        </p:nvSpPr>
        <p:spPr bwMode="auto">
          <a:xfrm>
            <a:off x="1272027" y="3879192"/>
            <a:ext cx="7263284" cy="921408"/>
          </a:xfrm>
          <a:prstGeom prst="roundRect">
            <a:avLst>
              <a:gd name="adj" fmla="val 48"/>
            </a:avLst>
          </a:prstGeom>
          <a:solidFill>
            <a:schemeClr val="bg1">
              <a:lumMod val="50000"/>
            </a:schemeClr>
          </a:solidFill>
          <a:ln w="38100" cap="flat" cmpd="sng" algn="ctr">
            <a:solidFill>
              <a:srgbClr val="FF0000"/>
            </a:solidFill>
            <a:prstDash val="solid"/>
            <a:round/>
            <a:headEnd type="none" w="med" len="med"/>
            <a:tailEnd type="none" w="med" len="med"/>
          </a:ln>
          <a:effectLst/>
        </p:spPr>
        <p:txBody>
          <a:bodyPr wrap="none" lIns="0" tIns="0" rIns="0" bIns="0" anchor="ctr"/>
          <a:lstStyle/>
          <a:p>
            <a:pPr algn="ctr"/>
            <a:r>
              <a:rPr lang="en-US" b="1" dirty="0">
                <a:solidFill>
                  <a:prstClr val="white"/>
                </a:solidFill>
                <a:effectLst>
                  <a:outerShdw blurRad="25400" dist="12700" dir="2700000" algn="tl" rotWithShape="0">
                    <a:prstClr val="black">
                      <a:alpha val="21000"/>
                    </a:prstClr>
                  </a:outerShdw>
                </a:effectLst>
                <a:latin typeface="Arial"/>
              </a:rPr>
              <a:t>System Firmware</a:t>
            </a:r>
          </a:p>
          <a:p>
            <a:pPr algn="ctr"/>
            <a:r>
              <a:rPr lang="en-US" b="1" dirty="0">
                <a:solidFill>
                  <a:prstClr val="white"/>
                </a:solidFill>
                <a:effectLst>
                  <a:outerShdw blurRad="25400" dist="12700" dir="2700000" algn="tl" rotWithShape="0">
                    <a:prstClr val="black">
                      <a:alpha val="21000"/>
                    </a:prstClr>
                  </a:outerShdw>
                </a:effectLst>
                <a:latin typeface="Arial"/>
              </a:rPr>
              <a:t>(BIOS, UEFI firmware, </a:t>
            </a:r>
            <a:r>
              <a:rPr lang="en-US" b="1" dirty="0" err="1">
                <a:solidFill>
                  <a:prstClr val="white"/>
                </a:solidFill>
                <a:effectLst>
                  <a:outerShdw blurRad="25400" dist="12700" dir="2700000" algn="tl" rotWithShape="0">
                    <a:prstClr val="black">
                      <a:alpha val="21000"/>
                    </a:prstClr>
                  </a:outerShdw>
                </a:effectLst>
                <a:latin typeface="Arial"/>
              </a:rPr>
              <a:t>Coreboot</a:t>
            </a:r>
            <a:r>
              <a:rPr lang="en-US" b="1" dirty="0">
                <a:solidFill>
                  <a:prstClr val="white"/>
                </a:solidFill>
                <a:effectLst>
                  <a:outerShdw blurRad="25400" dist="12700" dir="2700000" algn="tl" rotWithShape="0">
                    <a:prstClr val="black">
                      <a:alpha val="21000"/>
                    </a:prstClr>
                  </a:outerShdw>
                </a:effectLst>
                <a:latin typeface="Arial"/>
              </a:rPr>
              <a:t>…)</a:t>
            </a:r>
          </a:p>
        </p:txBody>
      </p:sp>
      <p:sp>
        <p:nvSpPr>
          <p:cNvPr id="20" name="AutoShape 62"/>
          <p:cNvSpPr>
            <a:spLocks noChangeArrowheads="1"/>
          </p:cNvSpPr>
          <p:nvPr/>
        </p:nvSpPr>
        <p:spPr bwMode="auto">
          <a:xfrm>
            <a:off x="4188181" y="5454367"/>
            <a:ext cx="1452657" cy="29125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600" dirty="0">
                <a:solidFill>
                  <a:prstClr val="white"/>
                </a:solidFill>
                <a:effectLst>
                  <a:outerShdw blurRad="25400" dist="12700" dir="2700000" algn="tl" rotWithShape="0">
                    <a:prstClr val="black">
                      <a:alpha val="21000"/>
                    </a:prstClr>
                  </a:outerShdw>
                </a:effectLst>
                <a:latin typeface="Arial"/>
              </a:rPr>
              <a:t>CPU</a:t>
            </a:r>
          </a:p>
        </p:txBody>
      </p:sp>
      <p:sp>
        <p:nvSpPr>
          <p:cNvPr id="6" name="Striped Right Arrow 5"/>
          <p:cNvSpPr/>
          <p:nvPr/>
        </p:nvSpPr>
        <p:spPr>
          <a:xfrm rot="5400000">
            <a:off x="-1863333" y="3408757"/>
            <a:ext cx="4901408" cy="882658"/>
          </a:xfrm>
          <a:prstGeom prst="stripedRightArrow">
            <a:avLst/>
          </a:prstGeom>
          <a:gradFill>
            <a:gsLst>
              <a:gs pos="0">
                <a:srgbClr val="ED1C24"/>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Privilege</a:t>
            </a:r>
          </a:p>
        </p:txBody>
      </p:sp>
      <p:sp>
        <p:nvSpPr>
          <p:cNvPr id="26" name="AutoShape 62"/>
          <p:cNvSpPr>
            <a:spLocks noChangeArrowheads="1"/>
          </p:cNvSpPr>
          <p:nvPr/>
        </p:nvSpPr>
        <p:spPr bwMode="auto">
          <a:xfrm>
            <a:off x="2971800" y="1580596"/>
            <a:ext cx="5563510" cy="1924604"/>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3197402" y="2783578"/>
            <a:ext cx="510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Kernel + Drivers</a:t>
            </a:r>
          </a:p>
        </p:txBody>
      </p:sp>
      <p:sp>
        <p:nvSpPr>
          <p:cNvPr id="29" name="AutoShape 62"/>
          <p:cNvSpPr>
            <a:spLocks noChangeArrowheads="1"/>
          </p:cNvSpPr>
          <p:nvPr/>
        </p:nvSpPr>
        <p:spPr bwMode="auto">
          <a:xfrm>
            <a:off x="5535526" y="2076716"/>
            <a:ext cx="129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a:t>
            </a:r>
          </a:p>
        </p:txBody>
      </p:sp>
      <p:sp>
        <p:nvSpPr>
          <p:cNvPr id="30" name="AutoShape 62"/>
          <p:cNvSpPr>
            <a:spLocks noChangeArrowheads="1"/>
          </p:cNvSpPr>
          <p:nvPr/>
        </p:nvSpPr>
        <p:spPr bwMode="auto">
          <a:xfrm>
            <a:off x="7007402" y="2076716"/>
            <a:ext cx="1298398"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a:t>
            </a:r>
          </a:p>
        </p:txBody>
      </p:sp>
      <p:sp>
        <p:nvSpPr>
          <p:cNvPr id="21" name="AutoShape 62"/>
          <p:cNvSpPr>
            <a:spLocks noChangeArrowheads="1"/>
          </p:cNvSpPr>
          <p:nvPr/>
        </p:nvSpPr>
        <p:spPr bwMode="auto">
          <a:xfrm>
            <a:off x="1254302" y="1578259"/>
            <a:ext cx="1487988" cy="1924604"/>
          </a:xfrm>
          <a:prstGeom prst="roundRect">
            <a:avLst>
              <a:gd name="adj" fmla="val 0"/>
            </a:avLst>
          </a:prstGeom>
          <a:solidFill>
            <a:schemeClr val="bg1">
              <a:lumMod val="50000"/>
            </a:schemeClr>
          </a:solidFill>
          <a:ln w="38100" cap="flat" cmpd="sng" algn="ctr">
            <a:solidFill>
              <a:srgbClr val="FF0000"/>
            </a:solidFill>
            <a:prstDash val="solid"/>
            <a:round/>
            <a:headEnd type="none" w="med" len="med"/>
            <a:tailEnd type="none" w="med" len="med"/>
          </a:ln>
          <a:effectLst/>
        </p:spPr>
        <p:txBody>
          <a:bodyPr wrap="none" lIns="0" tIns="0" rIns="0" bIns="0" anchor="ctr"/>
          <a:lstStyle/>
          <a:p>
            <a:pPr algn="ctr"/>
            <a:r>
              <a:rPr lang="en-US" b="1" dirty="0">
                <a:solidFill>
                  <a:prstClr val="white"/>
                </a:solidFill>
                <a:effectLst>
                  <a:outerShdw blurRad="25400" dist="12700" dir="2700000" algn="tl" rotWithShape="0">
                    <a:prstClr val="black">
                      <a:alpha val="21000"/>
                    </a:prstClr>
                  </a:outerShdw>
                </a:effectLst>
                <a:latin typeface="Arial"/>
              </a:rPr>
              <a:t>Runtime</a:t>
            </a:r>
          </a:p>
          <a:p>
            <a:pPr algn="ctr"/>
            <a:r>
              <a:rPr lang="en-US" b="1" dirty="0">
                <a:solidFill>
                  <a:prstClr val="white"/>
                </a:solidFill>
                <a:effectLst>
                  <a:outerShdw blurRad="25400" dist="12700" dir="2700000" algn="tl" rotWithShape="0">
                    <a:prstClr val="black">
                      <a:alpha val="21000"/>
                    </a:prstClr>
                  </a:outerShdw>
                </a:effectLst>
                <a:latin typeface="Arial"/>
              </a:rPr>
              <a:t>System</a:t>
            </a:r>
          </a:p>
          <a:p>
            <a:pPr algn="ctr"/>
            <a:r>
              <a:rPr lang="en-US" b="1" dirty="0">
                <a:solidFill>
                  <a:prstClr val="white"/>
                </a:solidFill>
                <a:effectLst>
                  <a:outerShdw blurRad="25400" dist="12700" dir="2700000" algn="tl" rotWithShape="0">
                    <a:prstClr val="black">
                      <a:alpha val="21000"/>
                    </a:prstClr>
                  </a:outerShdw>
                </a:effectLst>
                <a:latin typeface="Arial"/>
              </a:rPr>
              <a:t>Firmware</a:t>
            </a:r>
          </a:p>
          <a:p>
            <a:pPr algn="ctr"/>
            <a:r>
              <a:rPr lang="en-US" b="1" dirty="0">
                <a:solidFill>
                  <a:prstClr val="white"/>
                </a:solidFill>
                <a:effectLst>
                  <a:outerShdw blurRad="25400" dist="12700" dir="2700000" algn="tl" rotWithShape="0">
                    <a:prstClr val="black">
                      <a:alpha val="21000"/>
                    </a:prstClr>
                  </a:outerShdw>
                </a:effectLst>
                <a:latin typeface="Arial"/>
              </a:rPr>
              <a:t>(UEFI RT,</a:t>
            </a:r>
          </a:p>
          <a:p>
            <a:pPr algn="ctr"/>
            <a:r>
              <a:rPr lang="en-US" b="1" dirty="0">
                <a:solidFill>
                  <a:prstClr val="white"/>
                </a:solidFill>
                <a:effectLst>
                  <a:outerShdw blurRad="25400" dist="12700" dir="2700000" algn="tl" rotWithShape="0">
                    <a:prstClr val="black">
                      <a:alpha val="21000"/>
                    </a:prstClr>
                  </a:outerShdw>
                </a:effectLst>
                <a:latin typeface="Arial"/>
              </a:rPr>
              <a:t>SMM)</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200</a:t>
            </a:fld>
            <a:endParaRPr lang="en-US" dirty="0"/>
          </a:p>
        </p:txBody>
      </p:sp>
    </p:spTree>
    <p:extLst>
      <p:ext uri="{BB962C8B-B14F-4D97-AF65-F5344CB8AC3E}">
        <p14:creationId xmlns:p14="http://schemas.microsoft.com/office/powerpoint/2010/main" val="2313384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How Can System Firmware Be Attacked?</a:t>
            </a:r>
          </a:p>
        </p:txBody>
      </p:sp>
      <p:sp>
        <p:nvSpPr>
          <p:cNvPr id="7" name="Content Placeholder 6"/>
          <p:cNvSpPr>
            <a:spLocks noGrp="1"/>
          </p:cNvSpPr>
          <p:nvPr>
            <p:ph sz="half" idx="2"/>
          </p:nvPr>
        </p:nvSpPr>
        <p:spPr>
          <a:xfrm>
            <a:off x="457200" y="1524000"/>
            <a:ext cx="8458200" cy="4495800"/>
          </a:xfrm>
        </p:spPr>
        <p:txBody>
          <a:bodyPr>
            <a:noAutofit/>
          </a:bodyPr>
          <a:lstStyle/>
          <a:p>
            <a:pPr marL="457200" lvl="1" indent="-457200">
              <a:spcBef>
                <a:spcPts val="600"/>
              </a:spcBef>
              <a:buFont typeface="+mj-lt"/>
              <a:buAutoNum type="arabicPeriod"/>
            </a:pPr>
            <a:r>
              <a:rPr lang="en-US" sz="2400" dirty="0"/>
              <a:t>Inadequate hardware write protections of firmware “ROM”</a:t>
            </a:r>
          </a:p>
          <a:p>
            <a:pPr marL="457200" lvl="1" indent="-457200">
              <a:spcBef>
                <a:spcPts val="600"/>
              </a:spcBef>
              <a:buFont typeface="+mj-lt"/>
              <a:buAutoNum type="arabicPeriod"/>
            </a:pPr>
            <a:r>
              <a:rPr lang="en-US" sz="2400" dirty="0"/>
              <a:t>Firmware update implementation</a:t>
            </a:r>
          </a:p>
          <a:p>
            <a:pPr marL="457200" lvl="1" indent="-457200">
              <a:spcBef>
                <a:spcPts val="600"/>
              </a:spcBef>
              <a:buFont typeface="+mj-lt"/>
              <a:buAutoNum type="arabicPeriod"/>
            </a:pPr>
            <a:r>
              <a:rPr lang="en-US" sz="2400" dirty="0"/>
              <a:t>Persistent Configuration (UEFI Variables, CMOS settings)</a:t>
            </a:r>
          </a:p>
          <a:p>
            <a:pPr marL="457200" lvl="1" indent="-457200">
              <a:spcBef>
                <a:spcPts val="600"/>
              </a:spcBef>
              <a:buFont typeface="+mj-lt"/>
              <a:buAutoNum type="arabicPeriod"/>
            </a:pPr>
            <a:r>
              <a:rPr lang="en-US" sz="2400" dirty="0"/>
              <a:t>Inadequate hardware protections of runtime firmware (System Management Interrupt Handlers)</a:t>
            </a:r>
          </a:p>
          <a:p>
            <a:pPr marL="457200" lvl="1" indent="-457200">
              <a:spcBef>
                <a:spcPts val="600"/>
              </a:spcBef>
              <a:buFont typeface="+mj-lt"/>
              <a:buAutoNum type="arabicPeriod"/>
            </a:pPr>
            <a:r>
              <a:rPr lang="en-US" sz="2400" dirty="0"/>
              <a:t>Runtime firmware (SMI handlers)</a:t>
            </a:r>
          </a:p>
          <a:p>
            <a:pPr marL="457200" lvl="1" indent="-457200">
              <a:spcBef>
                <a:spcPts val="600"/>
              </a:spcBef>
              <a:buFont typeface="+mj-lt"/>
              <a:buAutoNum type="arabicPeriod"/>
            </a:pPr>
            <a:r>
              <a:rPr lang="en-US" sz="2400" dirty="0"/>
              <a:t>Resume from sleep states</a:t>
            </a:r>
          </a:p>
          <a:p>
            <a:pPr marL="457200" lvl="1" indent="-457200">
              <a:spcBef>
                <a:spcPts val="600"/>
              </a:spcBef>
              <a:buFont typeface="+mj-lt"/>
              <a:buAutoNum type="arabicPeriod"/>
            </a:pPr>
            <a:r>
              <a:rPr lang="en-US" sz="2400" dirty="0"/>
              <a:t>Network stack implementation in firmware</a:t>
            </a:r>
          </a:p>
          <a:p>
            <a:pPr marL="457200" lvl="1" indent="-457200">
              <a:spcBef>
                <a:spcPts val="600"/>
              </a:spcBef>
              <a:buFont typeface="+mj-lt"/>
              <a:buAutoNum type="arabicPeriod"/>
            </a:pPr>
            <a:r>
              <a:rPr lang="en-US" sz="2400" dirty="0"/>
              <a:t>Other interfaces with OS/software, network, devices…</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201</a:t>
            </a:fld>
            <a:endParaRPr lang="en-US" dirty="0"/>
          </a:p>
        </p:txBody>
      </p:sp>
    </p:spTree>
    <p:extLst>
      <p:ext uri="{BB962C8B-B14F-4D97-AF65-F5344CB8AC3E}">
        <p14:creationId xmlns:p14="http://schemas.microsoft.com/office/powerpoint/2010/main" val="6161967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Do BIOS Attacks Require Kernel Privileges?</a:t>
            </a:r>
          </a:p>
        </p:txBody>
      </p:sp>
      <p:grpSp>
        <p:nvGrpSpPr>
          <p:cNvPr id="3" name="Group 3"/>
          <p:cNvGrpSpPr/>
          <p:nvPr/>
        </p:nvGrpSpPr>
        <p:grpSpPr>
          <a:xfrm>
            <a:off x="375312" y="1785098"/>
            <a:ext cx="5551678" cy="4315454"/>
            <a:chOff x="2233714" y="1785098"/>
            <a:chExt cx="5863281" cy="4315454"/>
          </a:xfrm>
        </p:grpSpPr>
        <p:grpSp>
          <p:nvGrpSpPr>
            <p:cNvPr id="4" name="Group 2"/>
            <p:cNvGrpSpPr/>
            <p:nvPr/>
          </p:nvGrpSpPr>
          <p:grpSpPr>
            <a:xfrm>
              <a:off x="2233714" y="1785098"/>
              <a:ext cx="5863281" cy="4315454"/>
              <a:chOff x="1973550" y="1435281"/>
              <a:chExt cx="5130371" cy="3448786"/>
            </a:xfrm>
          </p:grpSpPr>
          <p:sp>
            <p:nvSpPr>
              <p:cNvPr id="63"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981200" y="3090211"/>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3"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ED1C24"/>
                </a:solid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80" name="AutoShape 62"/>
              <p:cNvSpPr>
                <a:spLocks noChangeArrowheads="1"/>
              </p:cNvSpPr>
              <p:nvPr/>
            </p:nvSpPr>
            <p:spPr bwMode="auto">
              <a:xfrm>
                <a:off x="1981200" y="2609263"/>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82" name="AutoShape 62"/>
              <p:cNvSpPr>
                <a:spLocks noChangeArrowheads="1"/>
              </p:cNvSpPr>
              <p:nvPr/>
            </p:nvSpPr>
            <p:spPr bwMode="auto">
              <a:xfrm>
                <a:off x="4436921" y="2214067"/>
                <a:ext cx="2667000" cy="285750"/>
              </a:xfrm>
              <a:prstGeom prst="roundRect">
                <a:avLst>
                  <a:gd name="adj" fmla="val 0"/>
                </a:avLst>
              </a:prstGeom>
              <a:solidFill>
                <a:schemeClr val="bg1">
                  <a:lumMod val="50000"/>
                </a:schemeClr>
              </a:solidFill>
              <a:ln w="38100" cap="flat" cmpd="sng" algn="ctr">
                <a:solidFill>
                  <a:srgbClr val="00B050"/>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83" name="AutoShape 62"/>
              <p:cNvSpPr>
                <a:spLocks noChangeArrowheads="1"/>
              </p:cNvSpPr>
              <p:nvPr/>
            </p:nvSpPr>
            <p:spPr bwMode="auto">
              <a:xfrm>
                <a:off x="4436922" y="1435281"/>
                <a:ext cx="2649679" cy="357159"/>
              </a:xfrm>
              <a:prstGeom prst="roundRect">
                <a:avLst>
                  <a:gd name="adj" fmla="val 0"/>
                </a:avLst>
              </a:prstGeom>
              <a:solidFill>
                <a:srgbClr val="ED1C24"/>
              </a:solidFill>
              <a:ln w="38100" cap="flat" cmpd="sng" algn="ctr">
                <a:solidFill>
                  <a:schemeClr val="bg1"/>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Malicious App</a:t>
                </a:r>
              </a:p>
            </p:txBody>
          </p:sp>
          <p:sp>
            <p:nvSpPr>
              <p:cNvPr id="84" name="Down Arrow 83"/>
              <p:cNvSpPr/>
              <p:nvPr/>
            </p:nvSpPr>
            <p:spPr>
              <a:xfrm>
                <a:off x="5334000" y="2532538"/>
                <a:ext cx="457200" cy="981655"/>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sp>
          <p:nvSpPr>
            <p:cNvPr id="27" name="Down Arrow 26"/>
            <p:cNvSpPr/>
            <p:nvPr/>
          </p:nvSpPr>
          <p:spPr>
            <a:xfrm>
              <a:off x="6062852" y="2232324"/>
              <a:ext cx="522514" cy="517303"/>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grpSp>
      <p:sp>
        <p:nvSpPr>
          <p:cNvPr id="29" name="TextBox 28"/>
          <p:cNvSpPr txBox="1"/>
          <p:nvPr/>
        </p:nvSpPr>
        <p:spPr>
          <a:xfrm>
            <a:off x="6034824" y="1961408"/>
            <a:ext cx="3121572" cy="3785652"/>
          </a:xfrm>
          <a:prstGeom prst="rect">
            <a:avLst/>
          </a:prstGeom>
          <a:noFill/>
        </p:spPr>
        <p:txBody>
          <a:bodyPr wrap="square" rtlCol="0">
            <a:spAutoFit/>
          </a:bodyPr>
          <a:lstStyle/>
          <a:p>
            <a:r>
              <a:rPr lang="en-US" sz="2000" dirty="0">
                <a:solidFill>
                  <a:prstClr val="black"/>
                </a:solidFill>
              </a:rPr>
              <a:t>A matter of finding legitimate signed kernel driver which can be used on behalf of user-mode exploit as a </a:t>
            </a:r>
            <a:r>
              <a:rPr lang="en-US" sz="2000" i="1" dirty="0">
                <a:solidFill>
                  <a:prstClr val="black"/>
                </a:solidFill>
              </a:rPr>
              <a:t>confused deputy</a:t>
            </a:r>
            <a:r>
              <a:rPr lang="en-US" sz="2000" dirty="0">
                <a:solidFill>
                  <a:prstClr val="black"/>
                </a:solidFill>
              </a:rPr>
              <a:t>.</a:t>
            </a:r>
          </a:p>
          <a:p>
            <a:endParaRPr lang="en-US" sz="2000" dirty="0">
              <a:solidFill>
                <a:prstClr val="black"/>
              </a:solidFill>
            </a:endParaRPr>
          </a:p>
          <a:p>
            <a:r>
              <a:rPr lang="en-US" sz="2000" b="1" i="1" dirty="0" err="1">
                <a:solidFill>
                  <a:prstClr val="black"/>
                </a:solidFill>
              </a:rPr>
              <a:t>RWEverything</a:t>
            </a:r>
            <a:r>
              <a:rPr lang="en-US" sz="2000" dirty="0">
                <a:solidFill>
                  <a:prstClr val="black"/>
                </a:solidFill>
              </a:rPr>
              <a:t>  driver signed for Windows 64bit versions (co-discovered with researchers from MITRE)</a:t>
            </a:r>
          </a:p>
        </p:txBody>
      </p:sp>
    </p:spTree>
    <p:extLst>
      <p:ext uri="{BB962C8B-B14F-4D97-AF65-F5344CB8AC3E}">
        <p14:creationId xmlns:p14="http://schemas.microsoft.com/office/powerpoint/2010/main" val="32569332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4.1 Attacking UEFI Secure Boot</a:t>
            </a:r>
          </a:p>
        </p:txBody>
      </p:sp>
    </p:spTree>
    <p:extLst>
      <p:ext uri="{BB962C8B-B14F-4D97-AF65-F5344CB8AC3E}">
        <p14:creationId xmlns:p14="http://schemas.microsoft.com/office/powerpoint/2010/main" val="351736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159448"/>
            <a:ext cx="7772400" cy="1955352"/>
          </a:xfrm>
        </p:spPr>
        <p:txBody>
          <a:bodyPr anchor="b">
            <a:normAutofit/>
          </a:bodyPr>
          <a:lstStyle/>
          <a:p>
            <a:r>
              <a:rPr lang="en-US" dirty="0"/>
              <a:t>4.1 (1) Attacking Secure Boot via Corruption of Firmware Root Signing Certificate (Platform Key)</a:t>
            </a:r>
          </a:p>
        </p:txBody>
      </p:sp>
    </p:spTree>
    <p:extLst>
      <p:ext uri="{BB962C8B-B14F-4D97-AF65-F5344CB8AC3E}">
        <p14:creationId xmlns:p14="http://schemas.microsoft.com/office/powerpoint/2010/main" val="2671284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2800" dirty="0"/>
              <a:t>HW protection of FW in ROM</a:t>
            </a:r>
            <a:endParaRPr lang="en-US" sz="2800" b="0" dirty="0"/>
          </a:p>
        </p:txBody>
      </p:sp>
      <p:pic>
        <p:nvPicPr>
          <p:cNvPr id="10" name="Content Placeholder 9" descr="pyshell_common.bios_wp2.png"/>
          <p:cNvPicPr>
            <a:picLocks noGrp="1" noChangeAspect="1"/>
          </p:cNvPicPr>
          <p:nvPr>
            <p:ph idx="1"/>
          </p:nvPr>
        </p:nvPicPr>
        <p:blipFill>
          <a:blip r:embed="rId3" cstate="print"/>
          <a:stretch>
            <a:fillRect/>
          </a:stretch>
        </p:blipFill>
        <p:spPr>
          <a:xfrm>
            <a:off x="-33264" y="2186938"/>
            <a:ext cx="9105253" cy="3909062"/>
          </a:xfrm>
        </p:spPr>
      </p:pic>
      <p:sp>
        <p:nvSpPr>
          <p:cNvPr id="6" name="Rectangle 5"/>
          <p:cNvSpPr/>
          <p:nvPr/>
        </p:nvSpPr>
        <p:spPr>
          <a:xfrm>
            <a:off x="457200" y="1524000"/>
            <a:ext cx="5836854" cy="369332"/>
          </a:xfrm>
          <a:prstGeom prst="rect">
            <a:avLst/>
          </a:prstGeom>
        </p:spPr>
        <p:txBody>
          <a:bodyPr wrap="none">
            <a:spAutoFit/>
          </a:bodyPr>
          <a:lstStyle/>
          <a:p>
            <a:r>
              <a:rPr lang="en-US" b="1" dirty="0">
                <a:solidFill>
                  <a:srgbClr val="53565A"/>
                </a:solidFill>
                <a:latin typeface="Courier New" pitchFamily="49" charset="0"/>
                <a:cs typeface="Courier New" pitchFamily="49" charset="0"/>
              </a:rPr>
              <a:t># chipsec_main.py --module </a:t>
            </a:r>
            <a:r>
              <a:rPr lang="en-US" b="1" dirty="0" err="1">
                <a:solidFill>
                  <a:srgbClr val="53565A"/>
                </a:solidFill>
                <a:latin typeface="Courier New" pitchFamily="49" charset="0"/>
                <a:cs typeface="Courier New" pitchFamily="49" charset="0"/>
              </a:rPr>
              <a:t>common.bios_wp</a:t>
            </a:r>
            <a:endParaRPr lang="en-US" b="1" dirty="0">
              <a:solidFill>
                <a:srgbClr val="53565A"/>
              </a:solidFill>
              <a:cs typeface="Courier New" pitchFamily="49" charset="0"/>
            </a:endParaRPr>
          </a:p>
        </p:txBody>
      </p:sp>
      <p:sp>
        <p:nvSpPr>
          <p:cNvPr id="11" name="Right Arrow 10"/>
          <p:cNvSpPr/>
          <p:nvPr/>
        </p:nvSpPr>
        <p:spPr>
          <a:xfrm rot="10800000">
            <a:off x="2971800" y="3657600"/>
            <a:ext cx="457200" cy="345057"/>
          </a:xfrm>
          <a:prstGeom prst="rightArrow">
            <a:avLst/>
          </a:prstGeom>
          <a:solidFill>
            <a:srgbClr val="FF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ight Arrow 11"/>
          <p:cNvSpPr/>
          <p:nvPr/>
        </p:nvSpPr>
        <p:spPr>
          <a:xfrm rot="10800000">
            <a:off x="4114800" y="5486400"/>
            <a:ext cx="457200" cy="345057"/>
          </a:xfrm>
          <a:prstGeom prst="rightArrow">
            <a:avLst/>
          </a:prstGeom>
          <a:solidFill>
            <a:srgbClr val="FF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Slide Number Placeholder 4"/>
          <p:cNvSpPr>
            <a:spLocks noGrp="1"/>
          </p:cNvSpPr>
          <p:nvPr>
            <p:ph type="sldNum" sz="quarter" idx="4294967295"/>
          </p:nvPr>
        </p:nvSpPr>
        <p:spPr>
          <a:xfrm>
            <a:off x="8760613" y="6493010"/>
            <a:ext cx="230989" cy="206103"/>
          </a:xfrm>
          <a:prstGeom prst="rect">
            <a:avLst/>
          </a:prstGeom>
        </p:spPr>
        <p:txBody>
          <a:bodyPr/>
          <a:lstStyle/>
          <a:p>
            <a:fld id="{EEB8B06D-99A5-468B-806E-293788FE9637}" type="slidenum">
              <a:rPr lang="en-US" smtClean="0"/>
              <a:pPr/>
              <a:t>205</a:t>
            </a:fld>
            <a:endParaRPr lang="en-US" dirty="0"/>
          </a:p>
        </p:txBody>
      </p:sp>
    </p:spTree>
    <p:extLst>
      <p:ext uri="{BB962C8B-B14F-4D97-AF65-F5344CB8AC3E}">
        <p14:creationId xmlns:p14="http://schemas.microsoft.com/office/powerpoint/2010/main" val="1658943896"/>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4448"/>
            <a:ext cx="8178800" cy="988746"/>
          </a:xfrm>
        </p:spPr>
        <p:txBody>
          <a:bodyPr>
            <a:normAutofit fontScale="90000"/>
          </a:bodyPr>
          <a:lstStyle/>
          <a:p>
            <a:r>
              <a:rPr lang="en-US" dirty="0"/>
              <a:t>Platform Key certificate is stored in the NVRAM potion of SPI flash memory</a:t>
            </a:r>
          </a:p>
        </p:txBody>
      </p:sp>
      <p:pic>
        <p:nvPicPr>
          <p:cNvPr id="6" name="Picture 2"/>
          <p:cNvPicPr>
            <a:picLocks noChangeAspect="1" noChangeArrowheads="1"/>
          </p:cNvPicPr>
          <p:nvPr/>
        </p:nvPicPr>
        <p:blipFill>
          <a:blip r:embed="rId3" cstate="print"/>
          <a:srcRect/>
          <a:stretch>
            <a:fillRect/>
          </a:stretch>
        </p:blipFill>
        <p:spPr bwMode="auto">
          <a:xfrm>
            <a:off x="1" y="1381408"/>
            <a:ext cx="9143999" cy="5165212"/>
          </a:xfrm>
          <a:prstGeom prst="rect">
            <a:avLst/>
          </a:prstGeom>
          <a:noFill/>
          <a:ln w="9525">
            <a:noFill/>
            <a:miter lim="800000"/>
            <a:headEnd/>
            <a:tailEnd/>
          </a:ln>
        </p:spPr>
      </p:pic>
    </p:spTree>
    <p:extLst>
      <p:ext uri="{BB962C8B-B14F-4D97-AF65-F5344CB8AC3E}">
        <p14:creationId xmlns:p14="http://schemas.microsoft.com/office/powerpoint/2010/main" val="36672335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82000" cy="988746"/>
          </a:xfrm>
        </p:spPr>
        <p:txBody>
          <a:bodyPr>
            <a:noAutofit/>
          </a:bodyPr>
          <a:lstStyle/>
          <a:p>
            <a:r>
              <a:rPr lang="en-US" dirty="0"/>
              <a:t>Modify PK in SPI if Writes are Allowed</a:t>
            </a:r>
          </a:p>
        </p:txBody>
      </p:sp>
      <p:grpSp>
        <p:nvGrpSpPr>
          <p:cNvPr id="3" name="Group 2"/>
          <p:cNvGrpSpPr/>
          <p:nvPr/>
        </p:nvGrpSpPr>
        <p:grpSpPr>
          <a:xfrm>
            <a:off x="152400" y="1252832"/>
            <a:ext cx="8534400" cy="4834073"/>
            <a:chOff x="152400" y="1020817"/>
            <a:chExt cx="7467601" cy="3863250"/>
          </a:xfrm>
        </p:grpSpPr>
        <p:sp>
          <p:nvSpPr>
            <p:cNvPr id="63"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981200" y="1912267"/>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1" name="AutoShape 62"/>
            <p:cNvSpPr>
              <a:spLocks noChangeArrowheads="1"/>
            </p:cNvSpPr>
            <p:nvPr/>
          </p:nvSpPr>
          <p:spPr bwMode="auto">
            <a:xfrm>
              <a:off x="1981200" y="2940967"/>
              <a:ext cx="914400" cy="400050"/>
            </a:xfrm>
            <a:prstGeom prst="roundRect">
              <a:avLst>
                <a:gd name="adj" fmla="val 0"/>
              </a:avLst>
            </a:prstGeom>
            <a:solidFill>
              <a:schemeClr val="bg1">
                <a:lumMod val="50000"/>
              </a:schemeClr>
            </a:solidFill>
            <a:ln w="38100" cap="flat" cmpd="sng" algn="ctr">
              <a:solidFill>
                <a:schemeClr val="tx1">
                  <a:lumMod val="50000"/>
                  <a:lumOff val="50000"/>
                </a:schemeClr>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2" name="AutoShape 62"/>
            <p:cNvSpPr>
              <a:spLocks noChangeArrowheads="1"/>
            </p:cNvSpPr>
            <p:nvPr/>
          </p:nvSpPr>
          <p:spPr bwMode="auto">
            <a:xfrm>
              <a:off x="5943600" y="2426617"/>
              <a:ext cx="1143000" cy="9144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a:t>
              </a:r>
            </a:p>
            <a:p>
              <a:pPr algn="ctr"/>
              <a:r>
                <a:rPr lang="en-US" sz="1400" dirty="0">
                  <a:solidFill>
                    <a:prstClr val="white"/>
                  </a:solidFill>
                  <a:effectLst>
                    <a:outerShdw blurRad="25400" dist="12700" dir="2700000" algn="tl" rotWithShape="0">
                      <a:prstClr val="black">
                        <a:alpha val="21000"/>
                      </a:prstClr>
                    </a:outerShdw>
                  </a:effectLst>
                  <a:latin typeface="Arial"/>
                </a:rPr>
                <a:t>Boot Loader</a:t>
              </a:r>
            </a:p>
            <a:p>
              <a:pPr algn="ctr"/>
              <a:endParaRPr lang="en-US" sz="1400" dirty="0">
                <a:solidFill>
                  <a:prstClr val="white"/>
                </a:solidFill>
                <a:effectLst>
                  <a:outerShdw blurRad="25400" dist="12700" dir="2700000" algn="tl" rotWithShape="0">
                    <a:prstClr val="black">
                      <a:alpha val="21000"/>
                    </a:prstClr>
                  </a:outerShdw>
                </a:effectLst>
                <a:latin typeface="Arial"/>
              </a:endParaRPr>
            </a:p>
            <a:p>
              <a:pPr algn="ctr"/>
              <a:r>
                <a:rPr lang="en-US" sz="1400" dirty="0">
                  <a:solidFill>
                    <a:prstClr val="white"/>
                  </a:solidFill>
                  <a:effectLst>
                    <a:outerShdw blurRad="25400" dist="12700" dir="2700000" algn="tl" rotWithShape="0">
                      <a:prstClr val="black">
                        <a:alpha val="21000"/>
                      </a:prstClr>
                    </a:outerShdw>
                  </a:effectLst>
                  <a:latin typeface="Arial"/>
                </a:rPr>
                <a:t>Bootx64.efi</a:t>
              </a:r>
            </a:p>
            <a:p>
              <a:pPr algn="ctr"/>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73"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ED1C24"/>
              </a:solid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74" name="Bent-Up Arrow 73"/>
            <p:cNvSpPr/>
            <p:nvPr/>
          </p:nvSpPr>
          <p:spPr>
            <a:xfrm rot="5400000">
              <a:off x="257175" y="2714009"/>
              <a:ext cx="2228850" cy="1066800"/>
            </a:xfrm>
            <a:prstGeom prst="bent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5" name="Oval 74"/>
            <p:cNvSpPr/>
            <p:nvPr/>
          </p:nvSpPr>
          <p:spPr>
            <a:xfrm>
              <a:off x="152400" y="1169317"/>
              <a:ext cx="1600200" cy="857250"/>
            </a:xfrm>
            <a:prstGeom prst="ellipse">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Signed BIOS</a:t>
              </a:r>
            </a:p>
            <a:p>
              <a:pPr algn="ctr"/>
              <a:r>
                <a:rPr lang="en-US" sz="1600" dirty="0">
                  <a:solidFill>
                    <a:prstClr val="white"/>
                  </a:solidFill>
                </a:rPr>
                <a:t>Update</a:t>
              </a:r>
            </a:p>
          </p:txBody>
        </p:sp>
        <p:sp>
          <p:nvSpPr>
            <p:cNvPr id="76" name="Curved Down Arrow 75"/>
            <p:cNvSpPr/>
            <p:nvPr/>
          </p:nvSpPr>
          <p:spPr>
            <a:xfrm rot="16200000">
              <a:off x="1474410" y="3280057"/>
              <a:ext cx="571500" cy="350520"/>
            </a:xfrm>
            <a:prstGeom prst="curvedDown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7" name="Curved Up Arrow 76"/>
            <p:cNvSpPr/>
            <p:nvPr/>
          </p:nvSpPr>
          <p:spPr>
            <a:xfrm rot="16200000">
              <a:off x="7093458" y="3212239"/>
              <a:ext cx="626365"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8" name="AutoShape 62"/>
            <p:cNvSpPr>
              <a:spLocks noChangeArrowheads="1"/>
            </p:cNvSpPr>
            <p:nvPr/>
          </p:nvSpPr>
          <p:spPr bwMode="auto">
            <a:xfrm>
              <a:off x="1981200" y="2426617"/>
              <a:ext cx="914400" cy="40005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9" name="Curved Up Arrow 78"/>
            <p:cNvSpPr/>
            <p:nvPr/>
          </p:nvSpPr>
          <p:spPr>
            <a:xfrm rot="16200000">
              <a:off x="7092315" y="2184682"/>
              <a:ext cx="628650"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0" name="AutoShape 62"/>
            <p:cNvSpPr>
              <a:spLocks noChangeArrowheads="1"/>
            </p:cNvSpPr>
            <p:nvPr/>
          </p:nvSpPr>
          <p:spPr bwMode="auto">
            <a:xfrm>
              <a:off x="1981200" y="1431316"/>
              <a:ext cx="5105400" cy="342900"/>
            </a:xfrm>
            <a:prstGeom prst="roundRect">
              <a:avLst>
                <a:gd name="adj" fmla="val 0"/>
              </a:avLst>
            </a:prstGeom>
            <a:solidFill>
              <a:schemeClr val="bg1">
                <a:lumMod val="50000"/>
              </a:schemeClr>
            </a:solidFill>
            <a:ln w="38100" cap="flat" cmpd="sng" algn="ctr">
              <a:solidFill>
                <a:srgbClr val="727478"/>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81" name="Curved Up Arrow 80"/>
            <p:cNvSpPr/>
            <p:nvPr/>
          </p:nvSpPr>
          <p:spPr>
            <a:xfrm rot="16200000">
              <a:off x="7178040" y="1584607"/>
              <a:ext cx="457200" cy="426720"/>
            </a:xfrm>
            <a:prstGeom prst="curvedUpArrow">
              <a:avLst/>
            </a:prstGeom>
            <a:solidFill>
              <a:srgbClr val="53565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82" name="AutoShape 62"/>
            <p:cNvSpPr>
              <a:spLocks noChangeArrowheads="1"/>
            </p:cNvSpPr>
            <p:nvPr/>
          </p:nvSpPr>
          <p:spPr bwMode="auto">
            <a:xfrm>
              <a:off x="1988850" y="1036122"/>
              <a:ext cx="2667000" cy="285750"/>
            </a:xfrm>
            <a:prstGeom prst="roundRect">
              <a:avLst>
                <a:gd name="adj" fmla="val 0"/>
              </a:avLst>
            </a:prstGeom>
            <a:solidFill>
              <a:schemeClr val="bg1">
                <a:lumMod val="50000"/>
              </a:schemeClr>
            </a:solidFill>
            <a:ln w="38100" cap="flat" cmpd="sng" algn="ctr">
              <a:solidFill>
                <a:schemeClr val="tx1">
                  <a:lumMod val="50000"/>
                  <a:lumOff val="50000"/>
                </a:schemeClr>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83" name="AutoShape 62"/>
            <p:cNvSpPr>
              <a:spLocks noChangeArrowheads="1"/>
            </p:cNvSpPr>
            <p:nvPr/>
          </p:nvSpPr>
          <p:spPr bwMode="auto">
            <a:xfrm>
              <a:off x="4800600" y="1020817"/>
              <a:ext cx="2286000" cy="285750"/>
            </a:xfrm>
            <a:prstGeom prst="roundRect">
              <a:avLst>
                <a:gd name="adj" fmla="val 0"/>
              </a:avLst>
            </a:prstGeom>
            <a:solidFill>
              <a:srgbClr val="ED1C24"/>
            </a:solidFill>
            <a:ln w="38100" cap="flat" cmpd="sng" algn="ctr">
              <a:solidFill>
                <a:schemeClr val="bg1"/>
              </a:solid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Exploit</a:t>
              </a:r>
            </a:p>
          </p:txBody>
        </p:sp>
        <p:sp>
          <p:nvSpPr>
            <p:cNvPr id="84" name="Down Arrow 83"/>
            <p:cNvSpPr/>
            <p:nvPr/>
          </p:nvSpPr>
          <p:spPr>
            <a:xfrm>
              <a:off x="5334000" y="1340767"/>
              <a:ext cx="457200" cy="2114550"/>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85" name="TextBox 84"/>
            <p:cNvSpPr txBox="1"/>
            <p:nvPr/>
          </p:nvSpPr>
          <p:spPr>
            <a:xfrm>
              <a:off x="3625471" y="2546318"/>
              <a:ext cx="1784729" cy="467335"/>
            </a:xfrm>
            <a:prstGeom prst="rect">
              <a:avLst/>
            </a:prstGeom>
            <a:noFill/>
          </p:spPr>
          <p:txBody>
            <a:bodyPr wrap="square" rtlCol="0">
              <a:spAutoFit/>
            </a:bodyPr>
            <a:lstStyle/>
            <a:p>
              <a:pPr algn="ctr"/>
              <a:r>
                <a:rPr lang="en-US" sz="1600" b="1" dirty="0">
                  <a:solidFill>
                    <a:srgbClr val="B71234"/>
                  </a:solidFill>
                </a:rPr>
                <a:t>Modify UEFI BIOS Firmware in ROM</a:t>
              </a:r>
            </a:p>
          </p:txBody>
        </p:sp>
      </p:grpSp>
    </p:spTree>
    <p:extLst>
      <p:ext uri="{BB962C8B-B14F-4D97-AF65-F5344CB8AC3E}">
        <p14:creationId xmlns:p14="http://schemas.microsoft.com/office/powerpoint/2010/main" val="40838980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Modifying Platform Key in NVRAM</a:t>
            </a:r>
          </a:p>
        </p:txBody>
      </p:sp>
      <p:sp>
        <p:nvSpPr>
          <p:cNvPr id="6" name="Content Placeholder 2"/>
          <p:cNvSpPr>
            <a:spLocks noGrp="1"/>
          </p:cNvSpPr>
          <p:nvPr>
            <p:ph idx="1"/>
          </p:nvPr>
        </p:nvSpPr>
        <p:spPr>
          <a:xfrm>
            <a:off x="228600" y="743600"/>
            <a:ext cx="8763000" cy="4648200"/>
          </a:xfrm>
        </p:spPr>
        <p:txBody>
          <a:bodyPr>
            <a:noAutofit/>
          </a:bodyPr>
          <a:lstStyle/>
          <a:p>
            <a:pPr marL="457200" indent="-457200">
              <a:buNone/>
            </a:pPr>
            <a:endParaRPr lang="en-US" sz="2400" b="1" dirty="0">
              <a:solidFill>
                <a:schemeClr val="tx1"/>
              </a:solidFill>
              <a:latin typeface="+mn-lt"/>
              <a:cs typeface="Aharoni" pitchFamily="2" charset="-79"/>
            </a:endParaRPr>
          </a:p>
          <a:p>
            <a:pPr marL="457200" indent="-457200">
              <a:buNone/>
            </a:pPr>
            <a:r>
              <a:rPr lang="en-US" sz="2400" b="1" dirty="0">
                <a:solidFill>
                  <a:schemeClr val="tx1"/>
                </a:solidFill>
                <a:latin typeface="+mn-lt"/>
                <a:cs typeface="Aharoni" pitchFamily="2" charset="-79"/>
              </a:rPr>
              <a:t>Corrupt Platform Key EFI variable in NVRAM</a:t>
            </a:r>
          </a:p>
          <a:p>
            <a:pPr lvl="2"/>
            <a:r>
              <a:rPr lang="en-US" sz="2400" b="0" dirty="0">
                <a:solidFill>
                  <a:schemeClr val="tx1"/>
                </a:solidFill>
                <a:latin typeface="+mn-lt"/>
                <a:cs typeface="Aharoni" pitchFamily="2" charset="-79"/>
              </a:rPr>
              <a:t>Name (“PK”) or Vendor GUID </a:t>
            </a:r>
            <a:r>
              <a:rPr lang="en-US" sz="2400" b="1" dirty="0">
                <a:solidFill>
                  <a:schemeClr val="tx1"/>
                </a:solidFill>
                <a:latin typeface="Courier New" pitchFamily="49" charset="0"/>
                <a:cs typeface="Courier New" pitchFamily="49" charset="0"/>
              </a:rPr>
              <a:t>{8BE4DF61-93CA-11D2-AA0D-00E098032B8C}</a:t>
            </a:r>
          </a:p>
          <a:p>
            <a:pPr lvl="2"/>
            <a:r>
              <a:rPr lang="en-US" sz="2400" b="1" dirty="0" err="1">
                <a:solidFill>
                  <a:schemeClr val="tx1"/>
                </a:solidFill>
                <a:latin typeface="Courier New" pitchFamily="49" charset="0"/>
                <a:cs typeface="Courier New" pitchFamily="49" charset="0"/>
              </a:rPr>
              <a:t>AuthenticatedVariableService</a:t>
            </a:r>
            <a:r>
              <a:rPr lang="en-US" sz="2400" b="0" dirty="0">
                <a:solidFill>
                  <a:schemeClr val="tx1"/>
                </a:solidFill>
                <a:latin typeface="+mn-lt"/>
                <a:cs typeface="Aharoni" pitchFamily="2" charset="-79"/>
              </a:rPr>
              <a:t> DXE driver enters Secure Boot </a:t>
            </a:r>
            <a:r>
              <a:rPr lang="en-US" sz="2400" b="1" dirty="0">
                <a:solidFill>
                  <a:schemeClr val="tx1"/>
                </a:solidFill>
                <a:latin typeface="Courier New" pitchFamily="49" charset="0"/>
                <a:cs typeface="Courier New" pitchFamily="49" charset="0"/>
              </a:rPr>
              <a:t>SETUP_MODE</a:t>
            </a:r>
            <a:r>
              <a:rPr lang="en-US" sz="2400" b="0" dirty="0">
                <a:solidFill>
                  <a:schemeClr val="tx1"/>
                </a:solidFill>
                <a:latin typeface="+mn-lt"/>
                <a:cs typeface="Aharoni" pitchFamily="2" charset="-79"/>
              </a:rPr>
              <a:t> when correct “PK” EFI variable cannot be located in EFI NVRAM</a:t>
            </a:r>
          </a:p>
          <a:p>
            <a:pPr lvl="2"/>
            <a:r>
              <a:rPr lang="en-US" sz="2400" b="0" dirty="0">
                <a:solidFill>
                  <a:schemeClr val="tx1"/>
                </a:solidFill>
                <a:latin typeface="+mn-lt"/>
                <a:cs typeface="Aharoni" pitchFamily="2" charset="-79"/>
              </a:rPr>
              <a:t>Main volatile </a:t>
            </a:r>
            <a:r>
              <a:rPr lang="en-US" sz="2400" b="1" dirty="0">
                <a:solidFill>
                  <a:schemeClr val="tx1"/>
                </a:solidFill>
                <a:latin typeface="Courier New" pitchFamily="49" charset="0"/>
                <a:cs typeface="Courier New" pitchFamily="49" charset="0"/>
              </a:rPr>
              <a:t>SecureBoot</a:t>
            </a:r>
            <a:r>
              <a:rPr lang="en-US" sz="2400" b="0" dirty="0">
                <a:solidFill>
                  <a:schemeClr val="tx1"/>
                </a:solidFill>
                <a:latin typeface="+mn-lt"/>
                <a:cs typeface="Aharoni" pitchFamily="2" charset="-79"/>
              </a:rPr>
              <a:t> variable is then set to DISABLE</a:t>
            </a:r>
          </a:p>
          <a:p>
            <a:pPr lvl="2"/>
            <a:r>
              <a:rPr lang="en-US" sz="2400" b="0" dirty="0">
                <a:solidFill>
                  <a:schemeClr val="tx1"/>
                </a:solidFill>
                <a:latin typeface="+mn-lt"/>
                <a:cs typeface="Aharoni" pitchFamily="2" charset="-79"/>
              </a:rPr>
              <a:t>DXE </a:t>
            </a:r>
            <a:r>
              <a:rPr lang="en-US" sz="2400" b="1" dirty="0" err="1">
                <a:solidFill>
                  <a:schemeClr val="tx1"/>
                </a:solidFill>
                <a:latin typeface="Courier New" pitchFamily="49" charset="0"/>
                <a:cs typeface="Courier New" pitchFamily="49" charset="0"/>
              </a:rPr>
              <a:t>ImageVerificationLib</a:t>
            </a:r>
            <a:r>
              <a:rPr lang="en-US" sz="2400" b="0" dirty="0">
                <a:solidFill>
                  <a:schemeClr val="tx1"/>
                </a:solidFill>
                <a:latin typeface="+mn-lt"/>
                <a:cs typeface="Aharoni" pitchFamily="2" charset="-79"/>
              </a:rPr>
              <a:t> then assumes Secure Boot is off and skips Secure Boot checks</a:t>
            </a:r>
          </a:p>
          <a:p>
            <a:pPr lvl="2"/>
            <a:r>
              <a:rPr lang="en-US" sz="2400" b="0" dirty="0">
                <a:solidFill>
                  <a:schemeClr val="tx1"/>
                </a:solidFill>
                <a:latin typeface="+mn-lt"/>
                <a:cs typeface="Aharoni" pitchFamily="2" charset="-79"/>
              </a:rPr>
              <a:t>Generic exploit, independent of the platform/vendor</a:t>
            </a:r>
          </a:p>
          <a:p>
            <a:pPr lvl="2"/>
            <a:r>
              <a:rPr lang="en-US" sz="2400" dirty="0">
                <a:solidFill>
                  <a:schemeClr val="tx1"/>
                </a:solidFill>
                <a:latin typeface="+mn-lt"/>
                <a:cs typeface="Aharoni" pitchFamily="2" charset="-79"/>
              </a:rPr>
              <a:t>1 bit modification!</a:t>
            </a:r>
          </a:p>
        </p:txBody>
      </p:sp>
    </p:spTree>
    <p:extLst>
      <p:ext uri="{BB962C8B-B14F-4D97-AF65-F5344CB8AC3E}">
        <p14:creationId xmlns:p14="http://schemas.microsoft.com/office/powerpoint/2010/main" val="41998904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76200"/>
            <a:ext cx="9143999" cy="6371799"/>
          </a:xfrm>
          <a:prstGeom prst="rect">
            <a:avLst/>
          </a:prstGeom>
          <a:noFill/>
          <a:ln w="9525">
            <a:noFill/>
            <a:miter lim="800000"/>
            <a:headEnd/>
            <a:tailEnd/>
          </a:ln>
        </p:spPr>
      </p:pic>
    </p:spTree>
    <p:extLst>
      <p:ext uri="{BB962C8B-B14F-4D97-AF65-F5344CB8AC3E}">
        <p14:creationId xmlns:p14="http://schemas.microsoft.com/office/powerpoint/2010/main" val="2749679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Section 1. BIOS and UEFI Firmware Fundamentals</a:t>
            </a:r>
            <a:endParaRPr lang="en-US" sz="1800" dirty="0">
              <a:solidFill>
                <a:schemeClr val="bg1"/>
              </a:solidFill>
              <a:latin typeface="+mn-lt"/>
            </a:endParaRPr>
          </a:p>
        </p:txBody>
      </p:sp>
      <p:sp>
        <p:nvSpPr>
          <p:cNvPr id="6" name="Rectangle 5"/>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380853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981325"/>
            <a:ext cx="8002587" cy="1362075"/>
          </a:xfrm>
        </p:spPr>
        <p:txBody>
          <a:bodyPr anchor="b">
            <a:normAutofit fontScale="90000"/>
          </a:bodyPr>
          <a:lstStyle/>
          <a:p>
            <a:r>
              <a:rPr lang="en-US" dirty="0"/>
              <a:t>4.1 (2) Attacking Secure Boot via Setup UEFI Variable (On/Off, Verification Policies, CSM Enabled, “Clear Keys” control)</a:t>
            </a:r>
          </a:p>
        </p:txBody>
      </p:sp>
    </p:spTree>
    <p:extLst>
      <p:ext uri="{BB962C8B-B14F-4D97-AF65-F5344CB8AC3E}">
        <p14:creationId xmlns:p14="http://schemas.microsoft.com/office/powerpoint/2010/main" val="24436491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460500"/>
            <a:ext cx="6400800" cy="5050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295400" y="5422900"/>
            <a:ext cx="57912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57200" y="244448"/>
            <a:ext cx="8686800" cy="988746"/>
          </a:xfrm>
        </p:spPr>
        <p:txBody>
          <a:bodyPr>
            <a:noAutofit/>
          </a:bodyPr>
          <a:lstStyle/>
          <a:p>
            <a:r>
              <a:rPr lang="en-US" dirty="0"/>
              <a:t>Secure Boot Can Be Turned On/Off in BIOS Setup Options</a:t>
            </a:r>
            <a:br>
              <a:rPr lang="en-US" dirty="0"/>
            </a:br>
            <a:endParaRPr lang="en-US" dirty="0"/>
          </a:p>
        </p:txBody>
      </p:sp>
    </p:spTree>
    <p:extLst>
      <p:ext uri="{BB962C8B-B14F-4D97-AF65-F5344CB8AC3E}">
        <p14:creationId xmlns:p14="http://schemas.microsoft.com/office/powerpoint/2010/main" val="23165984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Looking for Enable Policy in SPI Dump…</a:t>
            </a:r>
          </a:p>
        </p:txBody>
      </p:sp>
      <p:pic>
        <p:nvPicPr>
          <p:cNvPr id="1026" name="Picture 2"/>
          <p:cNvPicPr>
            <a:picLocks noChangeAspect="1" noChangeArrowheads="1"/>
          </p:cNvPicPr>
          <p:nvPr/>
        </p:nvPicPr>
        <p:blipFill>
          <a:blip r:embed="rId3" cstate="print"/>
          <a:srcRect/>
          <a:stretch>
            <a:fillRect/>
          </a:stretch>
        </p:blipFill>
        <p:spPr bwMode="auto">
          <a:xfrm>
            <a:off x="23813" y="1400175"/>
            <a:ext cx="9096375" cy="4057650"/>
          </a:xfrm>
          <a:prstGeom prst="rect">
            <a:avLst/>
          </a:prstGeom>
          <a:noFill/>
          <a:ln w="9525">
            <a:noFill/>
            <a:miter lim="800000"/>
            <a:headEnd/>
            <a:tailEnd/>
          </a:ln>
        </p:spPr>
      </p:pic>
      <p:sp>
        <p:nvSpPr>
          <p:cNvPr id="4" name="Rectangle 3"/>
          <p:cNvSpPr/>
          <p:nvPr/>
        </p:nvSpPr>
        <p:spPr>
          <a:xfrm>
            <a:off x="0" y="5871352"/>
            <a:ext cx="8839200" cy="338554"/>
          </a:xfrm>
          <a:prstGeom prst="rect">
            <a:avLst/>
          </a:prstGeom>
        </p:spPr>
        <p:txBody>
          <a:bodyPr wrap="square">
            <a:spAutoFit/>
          </a:bodyPr>
          <a:lstStyle/>
          <a:p>
            <a:pPr lvl="1"/>
            <a:r>
              <a:rPr lang="en-US" sz="1600" b="1" dirty="0">
                <a:solidFill>
                  <a:prstClr val="black"/>
                </a:solidFill>
                <a:latin typeface="Courier New" pitchFamily="49" charset="0"/>
                <a:cs typeface="Courier New" pitchFamily="49" charset="0"/>
              </a:rPr>
              <a:t>chipsec_util.py </a:t>
            </a:r>
            <a:r>
              <a:rPr lang="en-US" sz="1600" b="1" dirty="0" err="1">
                <a:solidFill>
                  <a:prstClr val="black"/>
                </a:solidFill>
                <a:latin typeface="Courier New" pitchFamily="49" charset="0"/>
                <a:cs typeface="Courier New" pitchFamily="49" charset="0"/>
              </a:rPr>
              <a:t>spi</a:t>
            </a:r>
            <a:r>
              <a:rPr lang="en-US" sz="1600" b="1" dirty="0">
                <a:solidFill>
                  <a:prstClr val="black"/>
                </a:solidFill>
                <a:latin typeface="Courier New" pitchFamily="49" charset="0"/>
                <a:cs typeface="Courier New" pitchFamily="49" charset="0"/>
              </a:rPr>
              <a:t> dump </a:t>
            </a:r>
            <a:r>
              <a:rPr lang="en-US" sz="1600" b="1" dirty="0" err="1">
                <a:solidFill>
                  <a:prstClr val="black"/>
                </a:solidFill>
                <a:latin typeface="Courier New" pitchFamily="49" charset="0"/>
                <a:cs typeface="Courier New" pitchFamily="49" charset="0"/>
              </a:rPr>
              <a:t>spi.bin</a:t>
            </a:r>
            <a:endParaRPr lang="en-US" sz="1600" b="1"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33029851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Extracting Runtime UEFI Variables…</a:t>
            </a:r>
          </a:p>
        </p:txBody>
      </p:sp>
      <p:pic>
        <p:nvPicPr>
          <p:cNvPr id="8" name="Picture 7"/>
          <p:cNvPicPr>
            <a:picLocks noChangeAspect="1" noChangeArrowheads="1"/>
          </p:cNvPicPr>
          <p:nvPr/>
        </p:nvPicPr>
        <p:blipFill>
          <a:blip r:embed="rId3" cstate="print"/>
          <a:srcRect/>
          <a:stretch>
            <a:fillRect/>
          </a:stretch>
        </p:blipFill>
        <p:spPr bwMode="auto">
          <a:xfrm>
            <a:off x="649011" y="1321719"/>
            <a:ext cx="7832834" cy="5047525"/>
          </a:xfrm>
          <a:prstGeom prst="rect">
            <a:avLst/>
          </a:prstGeom>
          <a:noFill/>
          <a:ln w="9525">
            <a:noFill/>
            <a:miter lim="800000"/>
            <a:headEnd/>
            <a:tailEnd/>
          </a:ln>
        </p:spPr>
      </p:pic>
      <p:sp>
        <p:nvSpPr>
          <p:cNvPr id="5" name="Content Placeholder 3"/>
          <p:cNvSpPr>
            <a:spLocks noGrp="1"/>
          </p:cNvSpPr>
          <p:nvPr>
            <p:ph idx="1"/>
          </p:nvPr>
        </p:nvSpPr>
        <p:spPr>
          <a:xfrm>
            <a:off x="457200" y="798791"/>
            <a:ext cx="8229600" cy="5289910"/>
          </a:xfrm>
        </p:spPr>
        <p:txBody>
          <a:bodyPr/>
          <a:lstStyle/>
          <a:p>
            <a:endParaRPr lang="en-US" sz="300" dirty="0"/>
          </a:p>
          <a:p>
            <a:r>
              <a:rPr lang="en-US" dirty="0">
                <a:solidFill>
                  <a:srgbClr val="FF0000"/>
                </a:solidFill>
              </a:rPr>
              <a:t>		Secure Boot On					Secure Boot Off</a:t>
            </a:r>
          </a:p>
        </p:txBody>
      </p:sp>
      <p:sp>
        <p:nvSpPr>
          <p:cNvPr id="6" name="Oval 5"/>
          <p:cNvSpPr/>
          <p:nvPr/>
        </p:nvSpPr>
        <p:spPr>
          <a:xfrm>
            <a:off x="5961993" y="2826295"/>
            <a:ext cx="28956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231749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idx="1"/>
          </p:nvPr>
        </p:nvSpPr>
        <p:spPr>
          <a:xfrm>
            <a:off x="457200" y="1547069"/>
            <a:ext cx="8229600" cy="5006131"/>
          </a:xfrm>
        </p:spPr>
        <p:txBody>
          <a:bodyPr/>
          <a:lstStyle/>
          <a:p>
            <a:endParaRPr lang="en-US" sz="300" dirty="0"/>
          </a:p>
          <a:p>
            <a:r>
              <a:rPr lang="en-US" dirty="0">
                <a:solidFill>
                  <a:srgbClr val="FF0000"/>
                </a:solidFill>
              </a:rPr>
              <a:t>	Secure Boot On							Secure Boot Off</a:t>
            </a:r>
          </a:p>
        </p:txBody>
      </p:sp>
      <p:pic>
        <p:nvPicPr>
          <p:cNvPr id="2052" name="Picture 4"/>
          <p:cNvPicPr>
            <a:picLocks noChangeAspect="1" noChangeArrowheads="1"/>
          </p:cNvPicPr>
          <p:nvPr/>
        </p:nvPicPr>
        <p:blipFill>
          <a:blip r:embed="rId3" cstate="print"/>
          <a:srcRect/>
          <a:stretch>
            <a:fillRect/>
          </a:stretch>
        </p:blipFill>
        <p:spPr bwMode="auto">
          <a:xfrm>
            <a:off x="0" y="4626609"/>
            <a:ext cx="9144000" cy="840753"/>
          </a:xfrm>
          <a:prstGeom prst="rect">
            <a:avLst/>
          </a:prstGeom>
          <a:noFill/>
          <a:ln w="9525">
            <a:noFill/>
            <a:miter lim="800000"/>
            <a:headEnd/>
            <a:tailEnd/>
          </a:ln>
        </p:spPr>
      </p:pic>
      <p:sp>
        <p:nvSpPr>
          <p:cNvPr id="7" name="Title 6"/>
          <p:cNvSpPr>
            <a:spLocks noGrp="1"/>
          </p:cNvSpPr>
          <p:nvPr>
            <p:ph type="title"/>
          </p:nvPr>
        </p:nvSpPr>
        <p:spPr/>
        <p:txBody>
          <a:bodyPr>
            <a:normAutofit/>
          </a:bodyPr>
          <a:lstStyle/>
          <a:p>
            <a:r>
              <a:rPr lang="en-US" dirty="0"/>
              <a:t>Secure Boot On/Off is Stored in “Setup”</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478722"/>
            <a:ext cx="91440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95693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4448"/>
            <a:ext cx="8305800" cy="988746"/>
          </a:xfrm>
        </p:spPr>
        <p:txBody>
          <a:bodyPr>
            <a:normAutofit/>
          </a:bodyPr>
          <a:lstStyle/>
          <a:p>
            <a:r>
              <a:rPr lang="en-US" dirty="0"/>
              <a:t>Verification Policies are Stored in “Setup”</a:t>
            </a:r>
          </a:p>
        </p:txBody>
      </p:sp>
      <p:pic>
        <p:nvPicPr>
          <p:cNvPr id="8" name="Picture 2"/>
          <p:cNvPicPr>
            <a:picLocks noChangeAspect="1" noChangeArrowheads="1"/>
          </p:cNvPicPr>
          <p:nvPr/>
        </p:nvPicPr>
        <p:blipFill>
          <a:blip r:embed="rId3" cstate="print"/>
          <a:srcRect/>
          <a:stretch>
            <a:fillRect/>
          </a:stretch>
        </p:blipFill>
        <p:spPr bwMode="auto">
          <a:xfrm>
            <a:off x="990600" y="1660651"/>
            <a:ext cx="6929491" cy="2377949"/>
          </a:xfrm>
          <a:prstGeom prst="rect">
            <a:avLst/>
          </a:prstGeom>
          <a:noFill/>
          <a:ln w="9525">
            <a:noFill/>
            <a:miter lim="800000"/>
            <a:headEnd/>
            <a:tailEnd/>
          </a:ln>
        </p:spPr>
      </p:pic>
      <p:sp>
        <p:nvSpPr>
          <p:cNvPr id="9" name="Rectangle 8"/>
          <p:cNvSpPr/>
          <p:nvPr/>
        </p:nvSpPr>
        <p:spPr>
          <a:xfrm>
            <a:off x="228600" y="4450136"/>
            <a:ext cx="8726214" cy="1785104"/>
          </a:xfrm>
          <a:prstGeom prst="rect">
            <a:avLst/>
          </a:prstGeom>
        </p:spPr>
        <p:txBody>
          <a:bodyPr wrap="square">
            <a:spAutoFit/>
          </a:bodyPr>
          <a:lstStyle/>
          <a:p>
            <a:pPr marL="347472" lvl="1" indent="-347472">
              <a:buFont typeface="Arial" pitchFamily="34" charset="0"/>
              <a:buChar char="•"/>
            </a:pPr>
            <a:r>
              <a:rPr lang="en-US" sz="2200" dirty="0">
                <a:solidFill>
                  <a:prstClr val="black"/>
                </a:solidFill>
                <a:cs typeface="Aharoni" pitchFamily="2" charset="-79"/>
              </a:rPr>
              <a:t>Read ‘Setup’ UEFI variable and look for sequences</a:t>
            </a:r>
          </a:p>
          <a:p>
            <a:pPr marL="347472" lvl="1" indent="-347472">
              <a:buFont typeface="Arial" pitchFamily="34" charset="0"/>
              <a:buChar char="•"/>
            </a:pPr>
            <a:r>
              <a:rPr lang="en-US" sz="2200" b="1" dirty="0">
                <a:solidFill>
                  <a:prstClr val="black"/>
                </a:solidFill>
                <a:latin typeface="Courier New" pitchFamily="49" charset="0"/>
                <a:cs typeface="Courier New" pitchFamily="49" charset="0"/>
              </a:rPr>
              <a:t>04 04 04, 00 04 04, 05 05 05, 00 05 05</a:t>
            </a:r>
          </a:p>
          <a:p>
            <a:pPr marL="347472" lvl="1" indent="-347472">
              <a:buFont typeface="Arial" pitchFamily="34" charset="0"/>
              <a:buChar char="•"/>
            </a:pPr>
            <a:r>
              <a:rPr lang="en-US" sz="2200" dirty="0">
                <a:solidFill>
                  <a:prstClr val="black"/>
                </a:solidFill>
                <a:cs typeface="Aharoni" pitchFamily="2" charset="-79"/>
              </a:rPr>
              <a:t>We looked near Secure Boot On/Off Byte!</a:t>
            </a:r>
          </a:p>
          <a:p>
            <a:pPr marL="347472" lvl="1" indent="-347472">
              <a:buFont typeface="Arial" pitchFamily="34" charset="0"/>
              <a:buChar char="•"/>
            </a:pPr>
            <a:r>
              <a:rPr lang="en-US" sz="2200" dirty="0">
                <a:solidFill>
                  <a:prstClr val="black"/>
                </a:solidFill>
                <a:cs typeface="Aharoni" pitchFamily="2" charset="-79"/>
              </a:rPr>
              <a:t>Modify bytes corresponding to policies to </a:t>
            </a:r>
            <a:r>
              <a:rPr lang="en-US" sz="2200" b="1" dirty="0">
                <a:solidFill>
                  <a:prstClr val="black"/>
                </a:solidFill>
                <a:latin typeface="Courier New" pitchFamily="49" charset="0"/>
                <a:cs typeface="Courier New" pitchFamily="49" charset="0"/>
              </a:rPr>
              <a:t>00 (ALWAYS_EXECUTE)</a:t>
            </a:r>
            <a:r>
              <a:rPr lang="en-US" sz="2200" dirty="0">
                <a:solidFill>
                  <a:prstClr val="black"/>
                </a:solidFill>
                <a:cs typeface="Aharoni" pitchFamily="2" charset="-79"/>
              </a:rPr>
              <a:t> then write modified ‘Setup’ variable</a:t>
            </a:r>
          </a:p>
        </p:txBody>
      </p:sp>
    </p:spTree>
    <p:extLst>
      <p:ext uri="{BB962C8B-B14F-4D97-AF65-F5344CB8AC3E}">
        <p14:creationId xmlns:p14="http://schemas.microsoft.com/office/powerpoint/2010/main" val="9643330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Patching Image Verification Policies…</a:t>
            </a:r>
          </a:p>
        </p:txBody>
      </p:sp>
      <p:sp>
        <p:nvSpPr>
          <p:cNvPr id="6" name="Content Placeholder 2"/>
          <p:cNvSpPr>
            <a:spLocks noGrp="1"/>
          </p:cNvSpPr>
          <p:nvPr>
            <p:ph idx="1"/>
          </p:nvPr>
        </p:nvSpPr>
        <p:spPr>
          <a:xfrm>
            <a:off x="228600" y="1274360"/>
            <a:ext cx="8763000" cy="4800600"/>
          </a:xfrm>
        </p:spPr>
        <p:txBody>
          <a:bodyPr>
            <a:noAutofit/>
          </a:bodyPr>
          <a:lstStyle/>
          <a:p>
            <a:pPr lvl="1">
              <a:spcBef>
                <a:spcPts val="0"/>
              </a:spcBef>
              <a:buNone/>
            </a:pPr>
            <a:r>
              <a:rPr lang="en-US" sz="1400" b="1" dirty="0">
                <a:solidFill>
                  <a:schemeClr val="tx1"/>
                </a:solidFill>
                <a:latin typeface="Courier New" pitchFamily="49" charset="0"/>
                <a:cs typeface="Courier New" pitchFamily="49" charset="0"/>
              </a:rPr>
              <a:t>[CHIPSEC] Reading EFI variable Name='Setup' GUID={EC87D643-EBA4-4BB5-A1E5-3F3E36B20DA9} from 'Setup_orig.bin' via Variable API..</a:t>
            </a:r>
          </a:p>
          <a:p>
            <a:pPr lvl="1">
              <a:spcBef>
                <a:spcPts val="0"/>
              </a:spcBef>
              <a:buNone/>
            </a:pPr>
            <a:r>
              <a:rPr lang="en-US" sz="1400" b="1" dirty="0">
                <a:solidFill>
                  <a:schemeClr val="tx1"/>
                </a:solidFill>
                <a:latin typeface="Courier New" pitchFamily="49" charset="0"/>
                <a:cs typeface="Courier New" pitchFamily="49" charset="0"/>
              </a:rPr>
              <a:t>EFI variable:</a:t>
            </a:r>
          </a:p>
          <a:p>
            <a:pPr lvl="1">
              <a:spcBef>
                <a:spcPts val="0"/>
              </a:spcBef>
              <a:buNone/>
            </a:pPr>
            <a:r>
              <a:rPr lang="en-US" sz="1400" b="1" dirty="0">
                <a:solidFill>
                  <a:schemeClr val="tx1"/>
                </a:solidFill>
                <a:latin typeface="Courier New" pitchFamily="49" charset="0"/>
                <a:cs typeface="Courier New" pitchFamily="49" charset="0"/>
              </a:rPr>
              <a:t>Name      : Setup</a:t>
            </a:r>
          </a:p>
          <a:p>
            <a:pPr lvl="1">
              <a:spcBef>
                <a:spcPts val="0"/>
              </a:spcBef>
              <a:buNone/>
            </a:pPr>
            <a:r>
              <a:rPr lang="en-US" sz="1400" b="1" dirty="0">
                <a:solidFill>
                  <a:schemeClr val="tx1"/>
                </a:solidFill>
                <a:latin typeface="Courier New" pitchFamily="49" charset="0"/>
                <a:cs typeface="Courier New" pitchFamily="49" charset="0"/>
              </a:rPr>
              <a:t>GUID      : EC87D643-EBA4-4BB5-A1E5-3F3E36B20DA9</a:t>
            </a:r>
          </a:p>
          <a:p>
            <a:pPr lvl="1">
              <a:spcBef>
                <a:spcPts val="0"/>
              </a:spcBef>
              <a:buNone/>
            </a:pPr>
            <a:r>
              <a:rPr lang="en-US" sz="1400" b="1" dirty="0">
                <a:solidFill>
                  <a:schemeClr val="tx1"/>
                </a:solidFill>
                <a:latin typeface="Courier New" pitchFamily="49" charset="0"/>
                <a:cs typeface="Courier New" pitchFamily="49" charset="0"/>
              </a:rPr>
              <a:t>Data      :</a:t>
            </a:r>
          </a:p>
          <a:p>
            <a:pPr lvl="1">
              <a:spcBef>
                <a:spcPts val="0"/>
              </a:spcBef>
              <a:buNone/>
            </a:pPr>
            <a:r>
              <a:rPr lang="en-US" sz="1400" b="1" dirty="0">
                <a:solidFill>
                  <a:schemeClr val="tx1"/>
                </a:solidFill>
                <a:latin typeface="Courier New" pitchFamily="49" charset="0"/>
                <a:cs typeface="Courier New" pitchFamily="49" charset="0"/>
              </a:rPr>
              <a:t>..</a:t>
            </a:r>
          </a:p>
          <a:p>
            <a:pPr lvl="1">
              <a:spcBef>
                <a:spcPts val="0"/>
              </a:spcBef>
              <a:buNone/>
            </a:pPr>
            <a:r>
              <a:rPr lang="en-US" sz="1400" b="1" dirty="0">
                <a:solidFill>
                  <a:schemeClr val="tx1"/>
                </a:solidFill>
                <a:latin typeface="Courier New" pitchFamily="49" charset="0"/>
                <a:cs typeface="Courier New" pitchFamily="49" charset="0"/>
              </a:rPr>
              <a:t>01 01 01 00 00 00 00 01 01 01 00 00 00 00 00 00 |                 </a:t>
            </a:r>
          </a:p>
          <a:p>
            <a:pPr lvl="1">
              <a:spcBef>
                <a:spcPts val="0"/>
              </a:spcBef>
              <a:buNone/>
            </a:pPr>
            <a:r>
              <a:rPr lang="en-US" sz="1400" b="1" dirty="0">
                <a:solidFill>
                  <a:schemeClr val="tx1"/>
                </a:solidFill>
                <a:latin typeface="Courier New" pitchFamily="49" charset="0"/>
                <a:cs typeface="Courier New" pitchFamily="49" charset="0"/>
              </a:rPr>
              <a:t>00 00 00 00 00 00 01 01 00 00 00 </a:t>
            </a:r>
            <a:r>
              <a:rPr lang="en-US" sz="1400" b="1" dirty="0">
                <a:solidFill>
                  <a:srgbClr val="FF0000"/>
                </a:solidFill>
                <a:latin typeface="Courier New" pitchFamily="49" charset="0"/>
                <a:cs typeface="Courier New" pitchFamily="49" charset="0"/>
              </a:rPr>
              <a:t>04 04</a:t>
            </a:r>
            <a:r>
              <a:rPr lang="en-US" sz="1400" b="1" dirty="0">
                <a:solidFill>
                  <a:schemeClr val="tx1"/>
                </a:solidFill>
                <a:latin typeface="Courier New" pitchFamily="49" charset="0"/>
                <a:cs typeface="Courier New" pitchFamily="49" charset="0"/>
              </a:rPr>
              <a:t>          |              </a:t>
            </a:r>
          </a:p>
          <a:p>
            <a:pPr lvl="1">
              <a:spcBef>
                <a:spcPts val="0"/>
              </a:spcBef>
              <a:buNone/>
            </a:pPr>
            <a:r>
              <a:rPr lang="en-US" sz="1400" b="1" dirty="0">
                <a:solidFill>
                  <a:schemeClr val="tx1"/>
                </a:solidFill>
                <a:latin typeface="Courier New" pitchFamily="49" charset="0"/>
                <a:cs typeface="Courier New" pitchFamily="49" charset="0"/>
              </a:rPr>
              <a:t>[CHIPSEC] (</a:t>
            </a:r>
            <a:r>
              <a:rPr lang="en-US" sz="1400" b="1" dirty="0" err="1">
                <a:solidFill>
                  <a:schemeClr val="tx1"/>
                </a:solidFill>
                <a:latin typeface="Courier New" pitchFamily="49" charset="0"/>
                <a:cs typeface="Courier New" pitchFamily="49" charset="0"/>
              </a:rPr>
              <a:t>uefi</a:t>
            </a:r>
            <a:r>
              <a:rPr lang="en-US" sz="1400" b="1" dirty="0">
                <a:solidFill>
                  <a:schemeClr val="tx1"/>
                </a:solidFill>
                <a:latin typeface="Courier New" pitchFamily="49" charset="0"/>
                <a:cs typeface="Courier New" pitchFamily="49" charset="0"/>
              </a:rPr>
              <a:t>) time elapsed 0.000</a:t>
            </a:r>
          </a:p>
          <a:p>
            <a:pPr lvl="1">
              <a:spcBef>
                <a:spcPts val="0"/>
              </a:spcBef>
              <a:buNone/>
            </a:pPr>
            <a:endParaRPr lang="en-US" sz="1400" b="1" dirty="0">
              <a:solidFill>
                <a:schemeClr val="tx1"/>
              </a:solidFill>
              <a:latin typeface="Courier New" pitchFamily="49" charset="0"/>
              <a:cs typeface="Courier New" pitchFamily="49" charset="0"/>
            </a:endParaRPr>
          </a:p>
          <a:p>
            <a:pPr lvl="1">
              <a:spcBef>
                <a:spcPts val="0"/>
              </a:spcBef>
              <a:buNone/>
            </a:pPr>
            <a:r>
              <a:rPr lang="en-US" sz="1400" b="1" dirty="0">
                <a:solidFill>
                  <a:schemeClr val="tx1"/>
                </a:solidFill>
                <a:latin typeface="Courier New" pitchFamily="49" charset="0"/>
                <a:cs typeface="Courier New" pitchFamily="49" charset="0"/>
              </a:rPr>
              <a:t>[CHIPSEC] Writing EFI variable Name='Setup' GUID={EC87D643-EBA4-4BB5-A1E5-3F3E36B20DA9} from 'Setup_policy_exploit.bin' via Variable API..</a:t>
            </a:r>
          </a:p>
          <a:p>
            <a:pPr lvl="1">
              <a:spcBef>
                <a:spcPts val="0"/>
              </a:spcBef>
              <a:buNone/>
            </a:pPr>
            <a:r>
              <a:rPr lang="en-US" sz="1400" b="1" dirty="0">
                <a:solidFill>
                  <a:schemeClr val="tx1"/>
                </a:solidFill>
                <a:latin typeface="Courier New" pitchFamily="49" charset="0"/>
                <a:cs typeface="Courier New" pitchFamily="49" charset="0"/>
              </a:rPr>
              <a:t>Writing EFI variable:</a:t>
            </a:r>
          </a:p>
          <a:p>
            <a:pPr lvl="1">
              <a:spcBef>
                <a:spcPts val="0"/>
              </a:spcBef>
              <a:buNone/>
            </a:pPr>
            <a:r>
              <a:rPr lang="en-US" sz="1400" b="1" dirty="0">
                <a:solidFill>
                  <a:schemeClr val="tx1"/>
                </a:solidFill>
                <a:latin typeface="Courier New" pitchFamily="49" charset="0"/>
                <a:cs typeface="Courier New" pitchFamily="49" charset="0"/>
              </a:rPr>
              <a:t>Name      : Setup</a:t>
            </a:r>
          </a:p>
          <a:p>
            <a:pPr lvl="1">
              <a:spcBef>
                <a:spcPts val="0"/>
              </a:spcBef>
              <a:buNone/>
            </a:pPr>
            <a:r>
              <a:rPr lang="en-US" sz="1400" b="1" dirty="0">
                <a:solidFill>
                  <a:schemeClr val="tx1"/>
                </a:solidFill>
                <a:latin typeface="Courier New" pitchFamily="49" charset="0"/>
                <a:cs typeface="Courier New" pitchFamily="49" charset="0"/>
              </a:rPr>
              <a:t>GUID      : EC87D643-EBA4-4BB5-A1E5-3F3E36B20DA9</a:t>
            </a:r>
          </a:p>
          <a:p>
            <a:pPr lvl="1">
              <a:spcBef>
                <a:spcPts val="0"/>
              </a:spcBef>
              <a:buNone/>
            </a:pPr>
            <a:r>
              <a:rPr lang="en-US" sz="1400" b="1" dirty="0">
                <a:solidFill>
                  <a:schemeClr val="tx1"/>
                </a:solidFill>
                <a:latin typeface="Courier New" pitchFamily="49" charset="0"/>
                <a:cs typeface="Courier New" pitchFamily="49" charset="0"/>
              </a:rPr>
              <a:t>Data      :</a:t>
            </a:r>
          </a:p>
          <a:p>
            <a:pPr lvl="1">
              <a:spcBef>
                <a:spcPts val="0"/>
              </a:spcBef>
              <a:buNone/>
            </a:pPr>
            <a:r>
              <a:rPr lang="en-US" sz="1400" b="1" dirty="0">
                <a:solidFill>
                  <a:schemeClr val="tx1"/>
                </a:solidFill>
                <a:latin typeface="Courier New" pitchFamily="49" charset="0"/>
                <a:cs typeface="Courier New" pitchFamily="49" charset="0"/>
              </a:rPr>
              <a:t>..</a:t>
            </a:r>
          </a:p>
          <a:p>
            <a:pPr lvl="1">
              <a:spcBef>
                <a:spcPts val="0"/>
              </a:spcBef>
              <a:buNone/>
            </a:pPr>
            <a:r>
              <a:rPr lang="en-US" sz="1400" b="1" dirty="0">
                <a:solidFill>
                  <a:schemeClr val="tx1"/>
                </a:solidFill>
                <a:latin typeface="Courier New" pitchFamily="49" charset="0"/>
                <a:cs typeface="Courier New" pitchFamily="49" charset="0"/>
              </a:rPr>
              <a:t>01 01 01 00 00 00 00 01 01 01 00 00 00 00 00 00 |                 </a:t>
            </a:r>
          </a:p>
          <a:p>
            <a:pPr lvl="1">
              <a:spcBef>
                <a:spcPts val="0"/>
              </a:spcBef>
              <a:buNone/>
            </a:pPr>
            <a:r>
              <a:rPr lang="en-US" sz="1400" b="1" dirty="0">
                <a:solidFill>
                  <a:schemeClr val="tx1"/>
                </a:solidFill>
                <a:latin typeface="Courier New" pitchFamily="49" charset="0"/>
                <a:cs typeface="Courier New" pitchFamily="49" charset="0"/>
              </a:rPr>
              <a:t>00 00 00 00 00 00 01 01 00 00 04 </a:t>
            </a:r>
            <a:r>
              <a:rPr lang="en-US" sz="1400" b="1" dirty="0">
                <a:solidFill>
                  <a:srgbClr val="FF0000"/>
                </a:solidFill>
                <a:latin typeface="Courier New" pitchFamily="49" charset="0"/>
                <a:cs typeface="Courier New" pitchFamily="49" charset="0"/>
              </a:rPr>
              <a:t>00 00</a:t>
            </a:r>
            <a:r>
              <a:rPr lang="en-US" sz="1400" b="1" dirty="0">
                <a:solidFill>
                  <a:schemeClr val="tx1"/>
                </a:solidFill>
                <a:latin typeface="Courier New" pitchFamily="49" charset="0"/>
                <a:cs typeface="Courier New" pitchFamily="49" charset="0"/>
              </a:rPr>
              <a:t>          |              </a:t>
            </a:r>
          </a:p>
          <a:p>
            <a:pPr lvl="1">
              <a:spcBef>
                <a:spcPts val="0"/>
              </a:spcBef>
              <a:buNone/>
            </a:pPr>
            <a:r>
              <a:rPr lang="en-US" sz="1400" b="1" dirty="0">
                <a:solidFill>
                  <a:schemeClr val="tx1"/>
                </a:solidFill>
                <a:latin typeface="Courier New" pitchFamily="49" charset="0"/>
                <a:cs typeface="Courier New" pitchFamily="49" charset="0"/>
              </a:rPr>
              <a:t>[CHIPSEC] (</a:t>
            </a:r>
            <a:r>
              <a:rPr lang="en-US" sz="1400" b="1" dirty="0" err="1">
                <a:solidFill>
                  <a:schemeClr val="tx1"/>
                </a:solidFill>
                <a:latin typeface="Courier New" pitchFamily="49" charset="0"/>
                <a:cs typeface="Courier New" pitchFamily="49" charset="0"/>
              </a:rPr>
              <a:t>uefi</a:t>
            </a:r>
            <a:r>
              <a:rPr lang="en-US" sz="1400" b="1" dirty="0">
                <a:solidFill>
                  <a:schemeClr val="tx1"/>
                </a:solidFill>
                <a:latin typeface="Courier New" pitchFamily="49" charset="0"/>
                <a:cs typeface="Courier New" pitchFamily="49" charset="0"/>
              </a:rPr>
              <a:t>) time elapsed 0.203</a:t>
            </a:r>
          </a:p>
        </p:txBody>
      </p:sp>
      <p:sp>
        <p:nvSpPr>
          <p:cNvPr id="7" name="Rounded Rectangle 6"/>
          <p:cNvSpPr/>
          <p:nvPr/>
        </p:nvSpPr>
        <p:spPr>
          <a:xfrm>
            <a:off x="3381114" y="2910232"/>
            <a:ext cx="914400" cy="3048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ounded Rectangle 9"/>
          <p:cNvSpPr/>
          <p:nvPr/>
        </p:nvSpPr>
        <p:spPr>
          <a:xfrm>
            <a:off x="3396270" y="5265432"/>
            <a:ext cx="914400" cy="3048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Line Callout 1 (Accent Bar) 10"/>
          <p:cNvSpPr/>
          <p:nvPr/>
        </p:nvSpPr>
        <p:spPr>
          <a:xfrm>
            <a:off x="5925210" y="2125700"/>
            <a:ext cx="2667000" cy="762000"/>
          </a:xfrm>
          <a:prstGeom prst="accentCallout1">
            <a:avLst>
              <a:gd name="adj1" fmla="val 18750"/>
              <a:gd name="adj2" fmla="val -8333"/>
              <a:gd name="adj3" fmla="val 120807"/>
              <a:gd name="adj4" fmla="val -608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solidFill>
                  <a:srgbClr val="FF0000"/>
                </a:solidFill>
                <a:latin typeface="Bookman Old Style" pitchFamily="18" charset="0"/>
              </a:rPr>
              <a:t>OptionRomPolicy</a:t>
            </a:r>
            <a:endParaRPr lang="en-US" sz="1400" b="1" dirty="0">
              <a:solidFill>
                <a:srgbClr val="FF0000"/>
              </a:solidFill>
              <a:latin typeface="Bookman Old Style" pitchFamily="18" charset="0"/>
            </a:endParaRPr>
          </a:p>
          <a:p>
            <a:r>
              <a:rPr lang="en-US" sz="1400" b="1" dirty="0" err="1">
                <a:solidFill>
                  <a:srgbClr val="FF0000"/>
                </a:solidFill>
                <a:latin typeface="Bookman Old Style" pitchFamily="18" charset="0"/>
              </a:rPr>
              <a:t>FixedMediaPolicy</a:t>
            </a:r>
            <a:endParaRPr lang="en-US" sz="1400" b="1" dirty="0">
              <a:solidFill>
                <a:srgbClr val="FF0000"/>
              </a:solidFill>
              <a:latin typeface="Bookman Old Style" pitchFamily="18" charset="0"/>
            </a:endParaRPr>
          </a:p>
          <a:p>
            <a:r>
              <a:rPr lang="en-US" sz="1400" b="1" dirty="0" err="1">
                <a:solidFill>
                  <a:srgbClr val="FF0000"/>
                </a:solidFill>
                <a:latin typeface="Bookman Old Style" pitchFamily="18" charset="0"/>
              </a:rPr>
              <a:t>RemovableMediaPolicy</a:t>
            </a:r>
            <a:endParaRPr lang="en-US" sz="1400" b="1" dirty="0">
              <a:solidFill>
                <a:srgbClr val="FF0000"/>
              </a:solidFill>
              <a:latin typeface="Bookman Old Style" pitchFamily="18" charset="0"/>
            </a:endParaRPr>
          </a:p>
        </p:txBody>
      </p:sp>
    </p:spTree>
    <p:extLst>
      <p:ext uri="{BB962C8B-B14F-4D97-AF65-F5344CB8AC3E}">
        <p14:creationId xmlns:p14="http://schemas.microsoft.com/office/powerpoint/2010/main" val="37571480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CSM Enabled With Secure Boot</a:t>
            </a:r>
          </a:p>
        </p:txBody>
      </p:sp>
      <p:sp>
        <p:nvSpPr>
          <p:cNvPr id="3" name="Rectangle 2"/>
          <p:cNvSpPr/>
          <p:nvPr/>
        </p:nvSpPr>
        <p:spPr>
          <a:xfrm>
            <a:off x="457200" y="1741200"/>
            <a:ext cx="8382000" cy="3216265"/>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cs typeface="Aharoni" pitchFamily="2" charset="-79"/>
              </a:rPr>
              <a:t>CSM allows legacy OS to boot on top of UEFI firmware</a:t>
            </a:r>
            <a:r>
              <a:rPr lang="en-US" sz="2400" dirty="0"/>
              <a:t> without any Secure Boot checks</a:t>
            </a:r>
          </a:p>
          <a:p>
            <a:pPr marL="342900" lvl="0" indent="-342900">
              <a:spcBef>
                <a:spcPts val="600"/>
              </a:spcBef>
              <a:buFont typeface="Arial" panose="020B0604020202020204" pitchFamily="34" charset="0"/>
              <a:buChar char="•"/>
            </a:pPr>
            <a:r>
              <a:rPr lang="en-US" sz="2400" dirty="0"/>
              <a:t>Some systems have CSM enabled by default with Secure Boot enabled and fallback to boot from MBR when UEFI signature verification fails</a:t>
            </a:r>
            <a:endParaRPr lang="en-US" sz="2000" dirty="0"/>
          </a:p>
          <a:p>
            <a:pPr marL="342900" lvl="0" indent="-342900">
              <a:spcBef>
                <a:spcPts val="600"/>
              </a:spcBef>
              <a:buFont typeface="Arial" panose="020B0604020202020204" pitchFamily="34" charset="0"/>
              <a:buChar char="•"/>
            </a:pPr>
            <a:endParaRPr lang="en-US" sz="2000" dirty="0"/>
          </a:p>
          <a:p>
            <a:pPr marL="342900" lvl="0" indent="-342900">
              <a:spcBef>
                <a:spcPts val="600"/>
              </a:spcBef>
              <a:buFont typeface="Arial" panose="020B0604020202020204" pitchFamily="34" charset="0"/>
              <a:buChar char="•"/>
            </a:pPr>
            <a:endParaRPr lang="en-US" sz="2400" dirty="0"/>
          </a:p>
          <a:p>
            <a:pPr lvl="0"/>
            <a:r>
              <a:rPr lang="en-US" sz="2400" b="1" dirty="0">
                <a:cs typeface="Courier New" pitchFamily="49" charset="0"/>
              </a:rPr>
              <a:t>Mitigations: </a:t>
            </a:r>
            <a:r>
              <a:rPr lang="en-US" sz="2400" dirty="0">
                <a:cs typeface="Courier New" pitchFamily="49" charset="0"/>
              </a:rPr>
              <a:t> Never load CSM when Secure Boot is enabled</a:t>
            </a:r>
            <a:endParaRPr lang="en-US" sz="2400" dirty="0"/>
          </a:p>
        </p:txBody>
      </p:sp>
    </p:spTree>
    <p:extLst>
      <p:ext uri="{BB962C8B-B14F-4D97-AF65-F5344CB8AC3E}">
        <p14:creationId xmlns:p14="http://schemas.microsoft.com/office/powerpoint/2010/main" val="30163477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Other Critical Secure Boot </a:t>
            </a:r>
            <a:r>
              <a:rPr lang="en-US" dirty="0" err="1"/>
              <a:t>Config</a:t>
            </a:r>
            <a:r>
              <a:rPr lang="en-US" dirty="0"/>
              <a:t> Stored in Unprotected Setup UEFI Variable</a:t>
            </a:r>
          </a:p>
        </p:txBody>
      </p:sp>
      <p:sp>
        <p:nvSpPr>
          <p:cNvPr id="3" name="Rectangle 2"/>
          <p:cNvSpPr/>
          <p:nvPr/>
        </p:nvSpPr>
        <p:spPr>
          <a:xfrm>
            <a:off x="457200" y="1637705"/>
            <a:ext cx="8382000" cy="4755148"/>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400" b="1" dirty="0"/>
              <a:t>CSM Enable policy</a:t>
            </a:r>
            <a:r>
              <a:rPr lang="en-US" sz="2400" dirty="0"/>
              <a:t>: allows malware to enable CSM with Secure Boot and boot from MBR</a:t>
            </a:r>
            <a:endParaRPr lang="en-US" sz="2400" b="1" dirty="0">
              <a:cs typeface="Courier New" panose="02070309020205020404" pitchFamily="49" charset="0"/>
            </a:endParaRPr>
          </a:p>
          <a:p>
            <a:pPr marL="285750" lvl="0" indent="-285750">
              <a:spcBef>
                <a:spcPts val="600"/>
              </a:spcBef>
              <a:buFont typeface="Arial" panose="020B0604020202020204" pitchFamily="34" charset="0"/>
              <a:buChar char="•"/>
            </a:pPr>
            <a:r>
              <a:rPr lang="en-US" sz="2400" b="1" dirty="0"/>
              <a:t>“Clear Secure Boot Keys” control</a:t>
            </a:r>
            <a:r>
              <a:rPr lang="en-US" sz="2400" dirty="0"/>
              <a:t>: allows malware to clear all keys including PK thus disabling Secure Boot</a:t>
            </a:r>
            <a:endParaRPr lang="en-US" sz="2400" b="1" dirty="0">
              <a:cs typeface="Courier New" panose="02070309020205020404" pitchFamily="49" charset="0"/>
            </a:endParaRPr>
          </a:p>
          <a:p>
            <a:pPr marL="285750" lvl="0" indent="-285750">
              <a:spcBef>
                <a:spcPts val="600"/>
              </a:spcBef>
              <a:buFont typeface="Arial" panose="020B0604020202020204" pitchFamily="34" charset="0"/>
              <a:buChar char="•"/>
            </a:pPr>
            <a:r>
              <a:rPr lang="en-US" sz="2400" b="1" dirty="0"/>
              <a:t>“Restore Default Secure Boot Keys” control</a:t>
            </a:r>
            <a:r>
              <a:rPr lang="en-US" sz="2400" dirty="0"/>
              <a:t>: allows malware to revert all keys and blacklist to potentially insecure “default” values</a:t>
            </a:r>
          </a:p>
          <a:p>
            <a:pPr marL="285750" lvl="0" indent="-285750">
              <a:spcBef>
                <a:spcPts val="600"/>
              </a:spcBef>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lvl="0"/>
            <a:r>
              <a:rPr lang="en-US" sz="2400" b="1" dirty="0">
                <a:cs typeface="Courier New" pitchFamily="49" charset="0"/>
              </a:rPr>
              <a:t>Mitigations:</a:t>
            </a:r>
            <a:r>
              <a:rPr lang="en-US" sz="2400" dirty="0">
                <a:cs typeface="Courier New" pitchFamily="49" charset="0"/>
              </a:rPr>
              <a:t> UEFI firmware must never store setting critical for Secure Boot in unprotected UEFI variables (such as Setup)</a:t>
            </a:r>
          </a:p>
        </p:txBody>
      </p:sp>
    </p:spTree>
    <p:extLst>
      <p:ext uri="{BB962C8B-B14F-4D97-AF65-F5344CB8AC3E}">
        <p14:creationId xmlns:p14="http://schemas.microsoft.com/office/powerpoint/2010/main" val="41415646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4.1 (3) Attacking Secure Boot via PE/TE Header Vulnerability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9918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22</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403615491"/>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Does firmware allow unsigned TE executables?</a:t>
            </a:r>
          </a:p>
        </p:txBody>
      </p:sp>
      <p:sp>
        <p:nvSpPr>
          <p:cNvPr id="5" name="Content Placeholder 2"/>
          <p:cNvSpPr>
            <a:spLocks noGrp="1"/>
          </p:cNvSpPr>
          <p:nvPr>
            <p:ph idx="1"/>
          </p:nvPr>
        </p:nvSpPr>
        <p:spPr>
          <a:xfrm>
            <a:off x="457200" y="1265237"/>
            <a:ext cx="8229600" cy="4525963"/>
          </a:xfrm>
        </p:spPr>
        <p:txBody>
          <a:bodyPr anchor="ctr"/>
          <a:lstStyle/>
          <a:p>
            <a:r>
              <a:rPr lang="en-US" sz="2200" dirty="0" err="1">
                <a:solidFill>
                  <a:schemeClr val="tx1"/>
                </a:solidFill>
                <a:latin typeface="+mn-lt"/>
                <a:cs typeface="Aharoni" pitchFamily="2" charset="-79"/>
              </a:rPr>
              <a:t>SecureBoot</a:t>
            </a:r>
            <a:r>
              <a:rPr lang="en-US" sz="2200" dirty="0">
                <a:solidFill>
                  <a:schemeClr val="tx1"/>
                </a:solidFill>
                <a:latin typeface="+mn-lt"/>
                <a:cs typeface="Aharoni" pitchFamily="2" charset="-79"/>
              </a:rPr>
              <a:t> EFI variable doesn’t exist or equals to SECURE_BOOT_MODE_DISABLE? </a:t>
            </a:r>
            <a:r>
              <a:rPr lang="en-US" sz="2200" dirty="0">
                <a:solidFill>
                  <a:srgbClr val="00B050"/>
                </a:solidFill>
                <a:latin typeface="+mn-lt"/>
                <a:cs typeface="Aharoni" pitchFamily="2" charset="-79"/>
              </a:rPr>
              <a:t>EFI_SUCCESS</a:t>
            </a:r>
            <a:endParaRPr lang="en-US" sz="2200" dirty="0">
              <a:solidFill>
                <a:schemeClr val="bg2"/>
              </a:solidFill>
              <a:latin typeface="+mn-lt"/>
              <a:cs typeface="Aharoni" pitchFamily="2" charset="-79"/>
            </a:endParaRPr>
          </a:p>
          <a:p>
            <a:endParaRPr lang="en-US" sz="2200" dirty="0">
              <a:solidFill>
                <a:schemeClr val="bg2"/>
              </a:solidFill>
              <a:latin typeface="+mn-lt"/>
              <a:cs typeface="Aharoni" pitchFamily="2" charset="-79"/>
            </a:endParaRPr>
          </a:p>
          <a:p>
            <a:r>
              <a:rPr lang="en-US" sz="2200" dirty="0">
                <a:solidFill>
                  <a:schemeClr val="tx1"/>
                </a:solidFill>
                <a:latin typeface="+mn-lt"/>
                <a:cs typeface="Aharoni" pitchFamily="2" charset="-79"/>
              </a:rPr>
              <a:t>File is not valid PE/COFF image? </a:t>
            </a:r>
            <a:r>
              <a:rPr lang="en-US" sz="2200" dirty="0">
                <a:solidFill>
                  <a:srgbClr val="FF0000"/>
                </a:solidFill>
                <a:latin typeface="+mn-lt"/>
                <a:cs typeface="Aharoni" pitchFamily="2" charset="-79"/>
              </a:rPr>
              <a:t>EFI_ACCESS_DENIED</a:t>
            </a:r>
          </a:p>
          <a:p>
            <a:endParaRPr lang="en-US" sz="2200" dirty="0">
              <a:solidFill>
                <a:schemeClr val="bg1">
                  <a:lumMod val="50000"/>
                </a:schemeClr>
              </a:solidFill>
              <a:latin typeface="+mn-lt"/>
              <a:cs typeface="Aharoni" pitchFamily="2" charset="-79"/>
            </a:endParaRPr>
          </a:p>
          <a:p>
            <a:r>
              <a:rPr lang="en-US" sz="2200" dirty="0" err="1">
                <a:solidFill>
                  <a:schemeClr val="bg1">
                    <a:lumMod val="65000"/>
                  </a:schemeClr>
                </a:solidFill>
                <a:latin typeface="+mn-lt"/>
                <a:cs typeface="Aharoni" pitchFamily="2" charset="-79"/>
              </a:rPr>
              <a:t>SecureBootEnable</a:t>
            </a:r>
            <a:r>
              <a:rPr lang="en-US" sz="2200" dirty="0">
                <a:solidFill>
                  <a:schemeClr val="bg1">
                    <a:lumMod val="65000"/>
                  </a:schemeClr>
                </a:solidFill>
                <a:latin typeface="+mn-lt"/>
                <a:cs typeface="Aharoni" pitchFamily="2" charset="-79"/>
              </a:rPr>
              <a:t> NV EFI variable doesn’t exist or equals to SECURE_BOOT_DISABLE? </a:t>
            </a:r>
            <a:r>
              <a:rPr lang="en-US" sz="2200" dirty="0">
                <a:solidFill>
                  <a:srgbClr val="00B050"/>
                </a:solidFill>
                <a:latin typeface="+mn-lt"/>
                <a:cs typeface="Aharoni" pitchFamily="2" charset="-79"/>
              </a:rPr>
              <a:t>EFI_SUCCESS</a:t>
            </a:r>
            <a:endParaRPr lang="en-US" sz="2200" dirty="0">
              <a:solidFill>
                <a:schemeClr val="bg2"/>
              </a:solidFill>
              <a:latin typeface="+mn-lt"/>
              <a:cs typeface="Aharoni" pitchFamily="2" charset="-79"/>
            </a:endParaRPr>
          </a:p>
          <a:p>
            <a:r>
              <a:rPr lang="en-US" sz="2200" dirty="0" err="1">
                <a:solidFill>
                  <a:schemeClr val="bg1">
                    <a:lumMod val="65000"/>
                  </a:schemeClr>
                </a:solidFill>
                <a:latin typeface="+mn-lt"/>
                <a:cs typeface="Aharoni" pitchFamily="2" charset="-79"/>
              </a:rPr>
              <a:t>SetupMode</a:t>
            </a:r>
            <a:r>
              <a:rPr lang="en-US" sz="2200" dirty="0">
                <a:solidFill>
                  <a:schemeClr val="bg1">
                    <a:lumMod val="65000"/>
                  </a:schemeClr>
                </a:solidFill>
                <a:latin typeface="+mn-lt"/>
                <a:cs typeface="Aharoni" pitchFamily="2" charset="-79"/>
              </a:rPr>
              <a:t> NV EFI variable doesn’t exist or equals to SETUP_MODE? </a:t>
            </a:r>
            <a:r>
              <a:rPr lang="en-US" sz="2200" dirty="0">
                <a:solidFill>
                  <a:srgbClr val="00B050"/>
                </a:solidFill>
                <a:latin typeface="+mn-lt"/>
                <a:cs typeface="Aharoni" pitchFamily="2" charset="-79"/>
              </a:rPr>
              <a:t>EFI_SUCCESS</a:t>
            </a:r>
          </a:p>
        </p:txBody>
      </p:sp>
      <p:sp>
        <p:nvSpPr>
          <p:cNvPr id="11" name="Rectangle 10"/>
          <p:cNvSpPr/>
          <p:nvPr/>
        </p:nvSpPr>
        <p:spPr>
          <a:xfrm>
            <a:off x="304800" y="2819400"/>
            <a:ext cx="8382000" cy="609600"/>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301414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Handling by the BIOS</a:t>
            </a:r>
          </a:p>
        </p:txBody>
      </p:sp>
      <p:sp>
        <p:nvSpPr>
          <p:cNvPr id="11" name="Content Placeholder 2"/>
          <p:cNvSpPr>
            <a:spLocks noGrp="1"/>
          </p:cNvSpPr>
          <p:nvPr>
            <p:ph idx="1"/>
          </p:nvPr>
        </p:nvSpPr>
        <p:spPr/>
        <p:txBody>
          <a:bodyPr/>
          <a:lstStyle/>
          <a:p>
            <a:pPr lvl="1"/>
            <a:r>
              <a:rPr lang="en-US" b="0" dirty="0">
                <a:solidFill>
                  <a:schemeClr val="tx1"/>
                </a:solidFill>
                <a:latin typeface="+mn-lt"/>
                <a:cs typeface="Aharoni" pitchFamily="2" charset="-79"/>
              </a:rPr>
              <a:t>Decoded UEFI BIOS image from SPI Flash</a:t>
            </a:r>
          </a:p>
          <a:p>
            <a:pPr lvl="1"/>
            <a:endParaRPr lang="en-US" b="0" dirty="0">
              <a:latin typeface="+mn-lt"/>
              <a:cs typeface="Aharoni" pitchFamily="2" charset="-79"/>
            </a:endParaRPr>
          </a:p>
          <a:p>
            <a:pPr lvl="1"/>
            <a:endParaRPr lang="en-US" b="0" dirty="0">
              <a:latin typeface="+mn-lt"/>
              <a:cs typeface="Aharoni" pitchFamily="2" charset="-79"/>
            </a:endParaRPr>
          </a:p>
        </p:txBody>
      </p:sp>
      <p:pic>
        <p:nvPicPr>
          <p:cNvPr id="5" name="Picture 4" descr="bios_analysis.tif"/>
          <p:cNvPicPr>
            <a:picLocks noChangeAspect="1"/>
          </p:cNvPicPr>
          <p:nvPr/>
        </p:nvPicPr>
        <p:blipFill>
          <a:blip r:embed="rId3" cstate="print"/>
          <a:stretch>
            <a:fillRect/>
          </a:stretch>
        </p:blipFill>
        <p:spPr>
          <a:xfrm>
            <a:off x="381000" y="2352675"/>
            <a:ext cx="8391525" cy="3667125"/>
          </a:xfrm>
          <a:prstGeom prst="rect">
            <a:avLst/>
          </a:prstGeom>
        </p:spPr>
      </p:pic>
    </p:spTree>
    <p:extLst>
      <p:ext uri="{BB962C8B-B14F-4D97-AF65-F5344CB8AC3E}">
        <p14:creationId xmlns:p14="http://schemas.microsoft.com/office/powerpoint/2010/main" val="33280725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Confusion Issue</a:t>
            </a:r>
          </a:p>
        </p:txBody>
      </p:sp>
      <p:sp>
        <p:nvSpPr>
          <p:cNvPr id="11" name="Content Placeholder 2"/>
          <p:cNvSpPr>
            <a:spLocks noGrp="1"/>
          </p:cNvSpPr>
          <p:nvPr>
            <p:ph idx="1"/>
          </p:nvPr>
        </p:nvSpPr>
        <p:spPr>
          <a:xfrm>
            <a:off x="457200" y="1547069"/>
            <a:ext cx="8229600" cy="4853731"/>
          </a:xfrm>
        </p:spPr>
        <p:txBody>
          <a:bodyPr>
            <a:normAutofit/>
          </a:bodyPr>
          <a:lstStyle/>
          <a:p>
            <a:pPr lvl="1"/>
            <a:r>
              <a:rPr lang="en-US" sz="2400" dirty="0">
                <a:cs typeface="Aharoni" pitchFamily="2" charset="-79"/>
              </a:rPr>
              <a:t>TE format doesn’t support signatures so BIOS has to deny loading such image</a:t>
            </a:r>
          </a:p>
          <a:p>
            <a:pPr lvl="1"/>
            <a:r>
              <a:rPr lang="en-US" sz="2400" dirty="0">
                <a:cs typeface="Aharoni" pitchFamily="2" charset="-79"/>
              </a:rPr>
              <a:t>In practice, BIOS implementations may differ… </a:t>
            </a:r>
          </a:p>
          <a:p>
            <a:pPr lvl="1"/>
            <a:r>
              <a:rPr lang="en-US" sz="2400" b="1" dirty="0" err="1">
                <a:solidFill>
                  <a:schemeClr val="tx1"/>
                </a:solidFill>
                <a:latin typeface="Courier New" pitchFamily="49" charset="0"/>
                <a:cs typeface="Courier New" pitchFamily="49" charset="0"/>
              </a:rPr>
              <a:t>ExecuteSecurityHandler</a:t>
            </a:r>
            <a:r>
              <a:rPr lang="en-US" sz="2400" b="0" dirty="0">
                <a:solidFill>
                  <a:schemeClr val="tx1"/>
                </a:solidFill>
                <a:latin typeface="+mn-lt"/>
                <a:cs typeface="Aharoni" pitchFamily="2" charset="-79"/>
              </a:rPr>
              <a:t> calls </a:t>
            </a:r>
            <a:r>
              <a:rPr lang="en-US" sz="2400" b="1" dirty="0" err="1">
                <a:solidFill>
                  <a:schemeClr val="tx1"/>
                </a:solidFill>
                <a:latin typeface="Courier New" pitchFamily="49" charset="0"/>
                <a:cs typeface="Courier New" pitchFamily="49" charset="0"/>
              </a:rPr>
              <a:t>GetFileBuffer</a:t>
            </a:r>
            <a:r>
              <a:rPr lang="en-US" sz="2400" b="0" dirty="0">
                <a:solidFill>
                  <a:schemeClr val="tx1"/>
                </a:solidFill>
                <a:latin typeface="Courier New" pitchFamily="49" charset="0"/>
                <a:cs typeface="Courier New" pitchFamily="49" charset="0"/>
              </a:rPr>
              <a:t> </a:t>
            </a:r>
            <a:r>
              <a:rPr lang="en-US" sz="2400" b="0" dirty="0">
                <a:solidFill>
                  <a:schemeClr val="tx1"/>
                </a:solidFill>
                <a:latin typeface="+mn-lt"/>
                <a:cs typeface="Aharoni" pitchFamily="2" charset="-79"/>
              </a:rPr>
              <a:t>to read an executable image </a:t>
            </a:r>
          </a:p>
          <a:p>
            <a:pPr lvl="1"/>
            <a:r>
              <a:rPr lang="en-US" sz="2400" b="0" dirty="0">
                <a:solidFill>
                  <a:schemeClr val="tx1"/>
                </a:solidFill>
                <a:latin typeface="+mn-lt"/>
                <a:cs typeface="Aharoni" pitchFamily="2" charset="-79"/>
              </a:rPr>
              <a:t>Which reads the image, checks if it has a valid PE/COFF header and returns </a:t>
            </a:r>
            <a:r>
              <a:rPr lang="en-US" sz="2400" b="1" dirty="0">
                <a:solidFill>
                  <a:schemeClr val="tx1"/>
                </a:solidFill>
                <a:latin typeface="Courier New" pitchFamily="49" charset="0"/>
                <a:cs typeface="Courier New" pitchFamily="49" charset="0"/>
              </a:rPr>
              <a:t>EFI_LOAD_ERROR</a:t>
            </a:r>
            <a:r>
              <a:rPr lang="en-US" sz="2400" b="0" dirty="0">
                <a:solidFill>
                  <a:schemeClr val="tx1"/>
                </a:solidFill>
                <a:latin typeface="+mn-lt"/>
                <a:cs typeface="Aharoni" pitchFamily="2" charset="-79"/>
              </a:rPr>
              <a:t> if not</a:t>
            </a:r>
          </a:p>
          <a:p>
            <a:pPr lvl="1"/>
            <a:r>
              <a:rPr lang="en-US" sz="2400" dirty="0">
                <a:cs typeface="Aharoni" pitchFamily="2" charset="-79"/>
              </a:rPr>
              <a:t>In case of an image load error, </a:t>
            </a:r>
            <a:r>
              <a:rPr lang="en-US" sz="2400" b="1" dirty="0" err="1">
                <a:solidFill>
                  <a:schemeClr val="tx1"/>
                </a:solidFill>
                <a:latin typeface="Courier New" pitchFamily="49" charset="0"/>
                <a:cs typeface="Courier New" pitchFamily="49" charset="0"/>
              </a:rPr>
              <a:t>ExecuteSecurityHandler</a:t>
            </a:r>
            <a:r>
              <a:rPr lang="en-US" sz="2400" b="0" dirty="0">
                <a:solidFill>
                  <a:schemeClr val="tx1"/>
                </a:solidFill>
                <a:latin typeface="+mn-lt"/>
                <a:cs typeface="Aharoni" pitchFamily="2" charset="-79"/>
              </a:rPr>
              <a:t> returns </a:t>
            </a:r>
            <a:r>
              <a:rPr lang="en-US" sz="2400" b="1" dirty="0">
                <a:solidFill>
                  <a:schemeClr val="tx1"/>
                </a:solidFill>
                <a:latin typeface="Courier New" pitchFamily="49" charset="0"/>
                <a:cs typeface="Courier New" pitchFamily="49" charset="0"/>
              </a:rPr>
              <a:t>EFI_SUCCESS (0)</a:t>
            </a:r>
            <a:endParaRPr lang="en-US" sz="2400" b="0" dirty="0">
              <a:solidFill>
                <a:schemeClr val="tx1"/>
              </a:solidFill>
              <a:latin typeface="+mn-lt"/>
              <a:cs typeface="Aharoni" pitchFamily="2" charset="-79"/>
            </a:endParaRPr>
          </a:p>
          <a:p>
            <a:pPr lvl="1"/>
            <a:r>
              <a:rPr lang="en-US" sz="2400" b="1" dirty="0">
                <a:solidFill>
                  <a:srgbClr val="FF0000"/>
                </a:solidFill>
                <a:latin typeface="+mn-lt"/>
                <a:cs typeface="Aharoni" pitchFamily="2" charset="-79"/>
              </a:rPr>
              <a:t>Signature Checks are Skipped!</a:t>
            </a:r>
          </a:p>
        </p:txBody>
      </p:sp>
    </p:spTree>
    <p:extLst>
      <p:ext uri="{BB962C8B-B14F-4D97-AF65-F5344CB8AC3E}">
        <p14:creationId xmlns:p14="http://schemas.microsoft.com/office/powerpoint/2010/main" val="358730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animEffect transition="in" filter="blinds(horizontal)">
                                      <p:cBhvr>
                                        <p:cTn id="1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 Header Confusion Attack</a:t>
            </a:r>
          </a:p>
        </p:txBody>
      </p:sp>
      <p:sp>
        <p:nvSpPr>
          <p:cNvPr id="11" name="Content Placeholder 2"/>
          <p:cNvSpPr>
            <a:spLocks noGrp="1"/>
          </p:cNvSpPr>
          <p:nvPr>
            <p:ph idx="1"/>
          </p:nvPr>
        </p:nvSpPr>
        <p:spPr>
          <a:xfrm>
            <a:off x="457200" y="1603331"/>
            <a:ext cx="8229600" cy="2342367"/>
          </a:xfrm>
        </p:spPr>
        <p:txBody>
          <a:bodyPr>
            <a:normAutofit fontScale="92500"/>
          </a:bodyPr>
          <a:lstStyle/>
          <a:p>
            <a:pPr lvl="2"/>
            <a:r>
              <a:rPr lang="en-US" sz="2400" b="0" dirty="0">
                <a:solidFill>
                  <a:schemeClr val="tx1"/>
                </a:solidFill>
                <a:latin typeface="+mn-lt"/>
                <a:cs typeface="Aharoni" pitchFamily="2" charset="-79"/>
              </a:rPr>
              <a:t>Convert malicious PE/COFF EFI executable (</a:t>
            </a:r>
            <a:r>
              <a:rPr lang="en-US" sz="2400" b="0" dirty="0" err="1">
                <a:solidFill>
                  <a:schemeClr val="tx1"/>
                </a:solidFill>
                <a:latin typeface="+mn-lt"/>
                <a:cs typeface="Aharoni" pitchFamily="2" charset="-79"/>
              </a:rPr>
              <a:t>bootkit.efi</a:t>
            </a:r>
            <a:r>
              <a:rPr lang="en-US" sz="2400" b="0" dirty="0">
                <a:solidFill>
                  <a:schemeClr val="tx1"/>
                </a:solidFill>
                <a:latin typeface="+mn-lt"/>
                <a:cs typeface="Aharoni" pitchFamily="2" charset="-79"/>
              </a:rPr>
              <a:t>) to TE by replacing the image header</a:t>
            </a:r>
          </a:p>
          <a:p>
            <a:pPr lvl="2"/>
            <a:r>
              <a:rPr lang="en-US" sz="2400" b="0" dirty="0">
                <a:solidFill>
                  <a:schemeClr val="tx1"/>
                </a:solidFill>
                <a:latin typeface="+mn-lt"/>
                <a:cs typeface="Aharoni" pitchFamily="2" charset="-79"/>
              </a:rPr>
              <a:t>Replace OS boot loaders with resulting TE EFI executable</a:t>
            </a:r>
          </a:p>
          <a:p>
            <a:pPr lvl="2"/>
            <a:r>
              <a:rPr lang="en-US" sz="2400" b="0" dirty="0">
                <a:solidFill>
                  <a:schemeClr val="tx1"/>
                </a:solidFill>
                <a:latin typeface="+mn-lt"/>
                <a:cs typeface="Aharoni" pitchFamily="2" charset="-79"/>
              </a:rPr>
              <a:t>Vulnerable BIOS </a:t>
            </a:r>
            <a:r>
              <a:rPr lang="en-US" sz="2400" dirty="0">
                <a:latin typeface="+mn-lt"/>
                <a:cs typeface="Aharoni" pitchFamily="2" charset="-79"/>
              </a:rPr>
              <a:t>skips signature check for </a:t>
            </a:r>
            <a:r>
              <a:rPr lang="en-US" sz="2400" b="0" dirty="0">
                <a:solidFill>
                  <a:schemeClr val="tx1"/>
                </a:solidFill>
                <a:latin typeface="+mn-lt"/>
                <a:cs typeface="Aharoni" pitchFamily="2" charset="-79"/>
              </a:rPr>
              <a:t>this executable</a:t>
            </a:r>
          </a:p>
          <a:p>
            <a:pPr lvl="2"/>
            <a:r>
              <a:rPr lang="en-US" sz="2400" b="0" dirty="0">
                <a:solidFill>
                  <a:schemeClr val="tx1"/>
                </a:solidFill>
                <a:latin typeface="+mn-lt"/>
                <a:cs typeface="Aharoni" pitchFamily="2" charset="-79"/>
              </a:rPr>
              <a:t>Malicious </a:t>
            </a:r>
            <a:r>
              <a:rPr lang="en-US" sz="2400" b="0" dirty="0" err="1">
                <a:solidFill>
                  <a:schemeClr val="tx1"/>
                </a:solidFill>
                <a:latin typeface="+mn-lt"/>
                <a:cs typeface="Aharoni" pitchFamily="2" charset="-79"/>
              </a:rPr>
              <a:t>bootkit.efi</a:t>
            </a:r>
            <a:r>
              <a:rPr lang="en-US" sz="2400" b="0" dirty="0">
                <a:solidFill>
                  <a:schemeClr val="tx1"/>
                </a:solidFill>
                <a:latin typeface="+mn-lt"/>
                <a:cs typeface="Aharoni" pitchFamily="2" charset="-79"/>
              </a:rPr>
              <a:t> loads &amp; patches original OS boot loader</a:t>
            </a:r>
          </a:p>
        </p:txBody>
      </p:sp>
      <p:pic>
        <p:nvPicPr>
          <p:cNvPr id="4" name="Picture 2"/>
          <p:cNvPicPr>
            <a:picLocks noChangeAspect="1" noChangeArrowheads="1"/>
          </p:cNvPicPr>
          <p:nvPr/>
        </p:nvPicPr>
        <p:blipFill>
          <a:blip r:embed="rId3" cstate="print"/>
          <a:srcRect/>
          <a:stretch>
            <a:fillRect/>
          </a:stretch>
        </p:blipFill>
        <p:spPr bwMode="auto">
          <a:xfrm>
            <a:off x="276225" y="4233952"/>
            <a:ext cx="8591550" cy="1800225"/>
          </a:xfrm>
          <a:prstGeom prst="rect">
            <a:avLst/>
          </a:prstGeom>
          <a:noFill/>
          <a:ln w="9525">
            <a:noFill/>
            <a:miter lim="800000"/>
            <a:headEnd/>
            <a:tailEnd/>
          </a:ln>
        </p:spPr>
      </p:pic>
    </p:spTree>
    <p:extLst>
      <p:ext uri="{BB962C8B-B14F-4D97-AF65-F5344CB8AC3E}">
        <p14:creationId xmlns:p14="http://schemas.microsoft.com/office/powerpoint/2010/main" val="7314242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Bypassing UEFI Secure Boot (PE/TE)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4.1</a:t>
            </a:r>
          </a:p>
        </p:txBody>
      </p:sp>
    </p:spTree>
    <p:extLst>
      <p:ext uri="{BB962C8B-B14F-4D97-AF65-F5344CB8AC3E}">
        <p14:creationId xmlns:p14="http://schemas.microsoft.com/office/powerpoint/2010/main" val="3731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648200"/>
            <a:ext cx="7772400" cy="838200"/>
          </a:xfrm>
        </p:spPr>
        <p:txBody>
          <a:bodyPr anchor="b">
            <a:normAutofit/>
          </a:bodyPr>
          <a:lstStyle/>
          <a:p>
            <a:r>
              <a:rPr lang="en-US" dirty="0"/>
              <a:t>4.2 Attacking SPI Flash Protections</a:t>
            </a:r>
          </a:p>
        </p:txBody>
      </p:sp>
      <p:pic>
        <p:nvPicPr>
          <p:cNvPr id="5" name="Picture 4"/>
          <p:cNvPicPr>
            <a:picLocks noChangeAspect="1"/>
          </p:cNvPicPr>
          <p:nvPr/>
        </p:nvPicPr>
        <p:blipFill>
          <a:blip r:embed="rId2"/>
          <a:stretch>
            <a:fillRect/>
          </a:stretch>
        </p:blipFill>
        <p:spPr>
          <a:xfrm>
            <a:off x="1188240" y="304800"/>
            <a:ext cx="6781800" cy="4170217"/>
          </a:xfrm>
          <a:prstGeom prst="rect">
            <a:avLst/>
          </a:prstGeom>
        </p:spPr>
      </p:pic>
    </p:spTree>
    <p:extLst>
      <p:ext uri="{BB962C8B-B14F-4D97-AF65-F5344CB8AC3E}">
        <p14:creationId xmlns:p14="http://schemas.microsoft.com/office/powerpoint/2010/main" val="27886203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 Range is Not Protected in SPI</a:t>
            </a:r>
          </a:p>
        </p:txBody>
      </p:sp>
      <p:sp>
        <p:nvSpPr>
          <p:cNvPr id="3" name="Rectangle 2"/>
          <p:cNvSpPr/>
          <p:nvPr/>
        </p:nvSpPr>
        <p:spPr>
          <a:xfrm>
            <a:off x="457200" y="1242566"/>
            <a:ext cx="8382000" cy="5463034"/>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000" dirty="0"/>
              <a:t>BIOS Write Protections often still not properly enabled on many systems</a:t>
            </a:r>
          </a:p>
          <a:p>
            <a:pPr marL="285750" lvl="0" indent="-285750">
              <a:spcBef>
                <a:spcPts val="600"/>
              </a:spcBef>
              <a:buFont typeface="Arial" panose="020B0604020202020204" pitchFamily="34" charset="0"/>
              <a:buChar char="•"/>
            </a:pPr>
            <a:r>
              <a:rPr lang="en-US" sz="2000" dirty="0"/>
              <a:t>SMM based write protection of entire BIOS region is often not used: </a:t>
            </a:r>
            <a:r>
              <a:rPr lang="en-US" sz="2000" b="1" dirty="0">
                <a:latin typeface="Courier New" panose="02070309020205020404" pitchFamily="49" charset="0"/>
                <a:cs typeface="Courier New" panose="02070309020205020404" pitchFamily="49" charset="0"/>
              </a:rPr>
              <a:t>BIOS_CONTROL[SMM_BWP]</a:t>
            </a:r>
          </a:p>
          <a:p>
            <a:pPr marL="285750" lvl="0" indent="-285750">
              <a:spcBef>
                <a:spcPts val="600"/>
              </a:spcBef>
              <a:buFont typeface="Arial" panose="020B0604020202020204" pitchFamily="34" charset="0"/>
              <a:buChar char="•"/>
            </a:pPr>
            <a:r>
              <a:rPr lang="en-US" sz="2000" dirty="0"/>
              <a:t>If SPI Protected Ranges (mode agnostic) are used (defined by </a:t>
            </a:r>
            <a:r>
              <a:rPr lang="en-US" sz="2000" b="1" dirty="0">
                <a:latin typeface="Courier New" panose="02070309020205020404" pitchFamily="49" charset="0"/>
                <a:cs typeface="Courier New" panose="02070309020205020404" pitchFamily="49" charset="0"/>
              </a:rPr>
              <a:t>PR0-PR4</a:t>
            </a:r>
            <a:r>
              <a:rPr lang="en-US" sz="2000" dirty="0"/>
              <a:t> in SPI MMIO), they often don’t cover entire BIOS &amp; NVRAM</a:t>
            </a:r>
          </a:p>
          <a:p>
            <a:pPr marL="285750" lvl="0" indent="-285750">
              <a:spcBef>
                <a:spcPts val="600"/>
              </a:spcBef>
              <a:buFont typeface="Arial" panose="020B0604020202020204" pitchFamily="34" charset="0"/>
              <a:buChar char="•"/>
            </a:pPr>
            <a:r>
              <a:rPr lang="en-US" sz="2000" dirty="0"/>
              <a:t>Some platforms use SPI device specific write protection but only for boot block/startup code or SPI Flash descriptor region</a:t>
            </a:r>
          </a:p>
          <a:p>
            <a:pPr lvl="0"/>
            <a:endParaRPr lang="en-US" sz="2000" b="1" dirty="0">
              <a:cs typeface="Courier New" pitchFamily="49" charset="0"/>
            </a:endParaRPr>
          </a:p>
          <a:p>
            <a:pPr lvl="0"/>
            <a:r>
              <a:rPr lang="en-US" sz="2000" b="1" dirty="0">
                <a:cs typeface="Courier New" pitchFamily="49" charset="0"/>
              </a:rPr>
              <a:t>Mitigations: </a:t>
            </a:r>
            <a:endParaRPr lang="en-US" sz="2000" dirty="0">
              <a:cs typeface="Courier New" pitchFamily="49" charset="0"/>
            </a:endParaRPr>
          </a:p>
          <a:p>
            <a:pPr marL="342900" lvl="0" indent="-342900">
              <a:spcBef>
                <a:spcPts val="600"/>
              </a:spcBef>
              <a:buFont typeface="Arial" panose="020B0604020202020204" pitchFamily="34" charset="0"/>
              <a:buChar char="•"/>
            </a:pPr>
            <a:r>
              <a:rPr lang="en-US" sz="2000" dirty="0">
                <a:cs typeface="Courier New" pitchFamily="49" charset="0"/>
              </a:rPr>
              <a:t>Set </a:t>
            </a:r>
            <a:r>
              <a:rPr lang="en-US" sz="2000" b="1" dirty="0">
                <a:latin typeface="Courier New" panose="02070309020205020404" pitchFamily="49" charset="0"/>
                <a:cs typeface="Courier New" panose="02070309020205020404" pitchFamily="49" charset="0"/>
              </a:rPr>
              <a:t>BIOS_CONTROL[SMM_BWP] </a:t>
            </a:r>
            <a:r>
              <a:rPr lang="en-US" sz="2000" b="1" dirty="0">
                <a:latin typeface="Courier New" panose="02070309020205020404" pitchFamily="49" charset="0"/>
                <a:cs typeface="Courier New" panose="02070309020205020404" pitchFamily="49" charset="0"/>
                <a:sym typeface="Wingdings" panose="05000000000000000000" pitchFamily="2" charset="2"/>
              </a:rPr>
              <a:t> 1</a:t>
            </a:r>
            <a:endParaRPr lang="en-US" sz="2000" b="1" dirty="0">
              <a:latin typeface="Courier New" panose="02070309020205020404" pitchFamily="49" charset="0"/>
              <a:cs typeface="Courier New" panose="02070309020205020404" pitchFamily="49" charset="0"/>
            </a:endParaRPr>
          </a:p>
          <a:p>
            <a:pPr marL="342900" lvl="0" indent="-342900">
              <a:spcBef>
                <a:spcPts val="600"/>
              </a:spcBef>
              <a:buFont typeface="Arial" panose="020B0604020202020204" pitchFamily="34" charset="0"/>
              <a:buChar char="•"/>
            </a:pPr>
            <a:r>
              <a:rPr lang="en-US" sz="2000" dirty="0"/>
              <a:t>Program SPI flash protected ranges (</a:t>
            </a:r>
            <a:r>
              <a:rPr lang="en-US" sz="2000" b="1" dirty="0" err="1">
                <a:latin typeface="Courier New" panose="02070309020205020404" pitchFamily="49" charset="0"/>
                <a:cs typeface="Courier New" panose="02070309020205020404" pitchFamily="49" charset="0"/>
              </a:rPr>
              <a:t>PRx</a:t>
            </a:r>
            <a:r>
              <a:rPr lang="en-US" sz="2000" dirty="0"/>
              <a:t>) to cover BIOS range</a:t>
            </a:r>
          </a:p>
          <a:p>
            <a:pPr lvl="0"/>
            <a:endParaRPr lang="en-US" sz="2000" b="1" dirty="0">
              <a:cs typeface="Courier New" pitchFamily="49" charset="0"/>
            </a:endParaRPr>
          </a:p>
          <a:p>
            <a:r>
              <a:rPr lang="en-US" sz="2000" b="1" dirty="0">
                <a:cs typeface="Courier New" pitchFamily="49" charset="0"/>
              </a:rPr>
              <a:t>References:</a:t>
            </a:r>
            <a:r>
              <a:rPr lang="en-US" sz="2400" dirty="0">
                <a:cs typeface="Courier New" pitchFamily="49" charset="0"/>
              </a:rPr>
              <a:t> </a:t>
            </a:r>
            <a:r>
              <a:rPr lang="en-US" sz="1600" dirty="0">
                <a:hlinkClick r:id="rId3"/>
              </a:rPr>
              <a:t>Persistent BIOS Infection</a:t>
            </a:r>
            <a:r>
              <a:rPr lang="en-US" sz="1600" dirty="0"/>
              <a:t> (used </a:t>
            </a:r>
            <a:r>
              <a:rPr lang="en-US" sz="1600" dirty="0">
                <a:hlinkClick r:id="rId4"/>
              </a:rPr>
              <a:t>flashrom</a:t>
            </a:r>
            <a:r>
              <a:rPr lang="en-US" sz="1600" dirty="0"/>
              <a:t> on legacy BIOS), </a:t>
            </a:r>
            <a:r>
              <a:rPr lang="en-US" sz="1600" dirty="0">
                <a:hlinkClick r:id="rId5"/>
              </a:rPr>
              <a:t>Evil Maid Just Got Angrier</a:t>
            </a:r>
            <a:r>
              <a:rPr lang="en-US" sz="1600" dirty="0"/>
              <a:t>, </a:t>
            </a:r>
            <a:r>
              <a:rPr lang="en-US" sz="1600" u="sng" dirty="0">
                <a:hlinkClick r:id="rId6"/>
              </a:rPr>
              <a:t>BIOS Chronomancy</a:t>
            </a:r>
            <a:r>
              <a:rPr lang="en-US" sz="1600" dirty="0"/>
              <a:t>, </a:t>
            </a:r>
            <a:r>
              <a:rPr lang="en-US" sz="1600" dirty="0">
                <a:hlinkClick r:id="rId7"/>
              </a:rPr>
              <a:t>A Tale Of One Software Bypass Of Windows 8 Secure Boot</a:t>
            </a:r>
            <a:endParaRPr lang="en-US" sz="1600" dirty="0"/>
          </a:p>
        </p:txBody>
      </p:sp>
    </p:spTree>
    <p:extLst>
      <p:ext uri="{BB962C8B-B14F-4D97-AF65-F5344CB8AC3E}">
        <p14:creationId xmlns:p14="http://schemas.microsoft.com/office/powerpoint/2010/main" val="5664148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a:latin typeface="Courier New" panose="02070309020205020404" pitchFamily="49" charset="0"/>
                <a:cs typeface="Courier New" panose="02070309020205020404" pitchFamily="49" charset="0"/>
              </a:rPr>
              <a:t>common.bios_wp</a:t>
            </a:r>
          </a:p>
        </p:txBody>
      </p:sp>
      <p:sp>
        <p:nvSpPr>
          <p:cNvPr id="3" name="Content Placeholder 2"/>
          <p:cNvSpPr>
            <a:spLocks noGrp="1"/>
          </p:cNvSpPr>
          <p:nvPr>
            <p:ph idx="1"/>
          </p:nvPr>
        </p:nvSpPr>
        <p:spPr>
          <a:xfrm>
            <a:off x="461190" y="1429406"/>
            <a:ext cx="8167794" cy="5065986"/>
          </a:xfrm>
        </p:spPr>
        <p:txBody>
          <a:bodyPr>
            <a:noAutofit/>
          </a:bodyPr>
          <a:lstStyle/>
          <a:p>
            <a:pPr>
              <a:spcBef>
                <a:spcPts val="0"/>
              </a:spcBef>
            </a:pPr>
            <a:r>
              <a:rPr lang="en-US" sz="1200" dirty="0">
                <a:solidFill>
                  <a:schemeClr val="tx1"/>
                </a:solidFill>
                <a:latin typeface="Courier New" panose="02070309020205020404" pitchFamily="49" charset="0"/>
                <a:cs typeface="Courier New" panose="02070309020205020404" pitchFamily="49" charset="0"/>
              </a:rPr>
              <a:t>[*] running module: </a:t>
            </a:r>
            <a:r>
              <a:rPr lang="en-US" sz="1200" dirty="0" err="1">
                <a:solidFill>
                  <a:schemeClr val="tx1"/>
                </a:solidFill>
                <a:latin typeface="Courier New" panose="02070309020205020404" pitchFamily="49" charset="0"/>
                <a:cs typeface="Courier New" panose="02070309020205020404" pitchFamily="49" charset="0"/>
              </a:rPr>
              <a:t>chipsec.modules.common.bios_wp</a:t>
            </a:r>
            <a:endParaRPr lang="en-US" sz="1200" dirty="0">
              <a:solidFill>
                <a:schemeClr val="tx1"/>
              </a:solidFill>
              <a:latin typeface="Courier New" panose="02070309020205020404" pitchFamily="49" charset="0"/>
              <a:cs typeface="Courier New" panose="02070309020205020404" pitchFamily="49" charset="0"/>
            </a:endParaRP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Module: BIOS Region Write Protection</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[x][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Control = 0x02</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[05] SMM_BWP = 0 (SMM BIOS Write Protection)</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[04] TSS     = 0 (Top Swap Status)</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[01] BLE     = 1 (BIOS Lock Enable)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[00] BIOSWE  = 0 (BIOS Write Enable)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Enhanced SMM BIOS region write protection has not been enabled (SMM_BWP is not used)</a:t>
            </a:r>
          </a:p>
          <a:p>
            <a:pPr>
              <a:spcBef>
                <a:spcPts val="0"/>
              </a:spcBef>
            </a:pPr>
            <a:endParaRPr lang="en-US" sz="1200" dirty="0">
              <a:solidFill>
                <a:schemeClr val="tx1"/>
              </a:solidFill>
              <a:latin typeface="Courier New" panose="02070309020205020404" pitchFamily="49" charset="0"/>
              <a:cs typeface="Courier New" panose="02070309020205020404" pitchFamily="49" charset="0"/>
            </a:endParaRP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Region: Base = 0x00500000, Limit = 0x007FFFFF</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SPI Protected Ranges</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err="1">
                <a:solidFill>
                  <a:schemeClr val="tx1"/>
                </a:solidFill>
                <a:latin typeface="Courier New" panose="02070309020205020404" pitchFamily="49" charset="0"/>
                <a:cs typeface="Courier New" panose="02070309020205020404" pitchFamily="49" charset="0"/>
              </a:rPr>
              <a:t>PRx</a:t>
            </a:r>
            <a:r>
              <a:rPr lang="en-US" sz="1200" dirty="0">
                <a:solidFill>
                  <a:schemeClr val="tx1"/>
                </a:solidFill>
                <a:latin typeface="Courier New" panose="02070309020205020404" pitchFamily="49" charset="0"/>
                <a:cs typeface="Courier New" panose="02070309020205020404" pitchFamily="49" charset="0"/>
              </a:rPr>
              <a:t> (offset) | Value    | Base     | Limit    | WP? | RP?</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PR0 (74)     | 87FF0780 | 00780000 | 007FF000 | 1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PR1 (78)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PR2 (7C)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PR3 (80)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PR4 (84)     | 00000000 | 00000000 | 00000000 | 0   | 0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SPI protected ranges write-protect parts of BIOS region (other parts of BIOS can be modified)</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BIOS should enable all available SMM based write protection mechanisms or configure SPI protected ranges to protect the entire BIOS region</a:t>
            </a:r>
          </a:p>
          <a:p>
            <a:pPr>
              <a:spcBef>
                <a:spcPts val="0"/>
              </a:spcBef>
            </a:pPr>
            <a:r>
              <a:rPr lang="en-US" sz="1200" b="1" dirty="0">
                <a:solidFill>
                  <a:schemeClr val="tx1"/>
                </a:solidFill>
                <a:latin typeface="Courier New" panose="02070309020205020404" pitchFamily="49" charset="0"/>
                <a:cs typeface="Courier New" panose="02070309020205020404" pitchFamily="49" charset="0"/>
              </a:rPr>
              <a:t>[-] FAILED: BIOS is NOT protected completely</a:t>
            </a:r>
          </a:p>
        </p:txBody>
      </p:sp>
      <p:sp>
        <p:nvSpPr>
          <p:cNvPr id="6" name="Rectangle 5"/>
          <p:cNvSpPr/>
          <p:nvPr/>
        </p:nvSpPr>
        <p:spPr>
          <a:xfrm>
            <a:off x="372781" y="1016139"/>
            <a:ext cx="5836854"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common.bios_wp</a:t>
            </a:r>
            <a:endParaRPr lang="en-US" b="1" dirty="0">
              <a:cs typeface="Courier New" pitchFamily="49" charset="0"/>
            </a:endParaRPr>
          </a:p>
        </p:txBody>
      </p:sp>
      <p:cxnSp>
        <p:nvCxnSpPr>
          <p:cNvPr id="7" name="Straight Connector 6"/>
          <p:cNvCxnSpPr/>
          <p:nvPr/>
        </p:nvCxnSpPr>
        <p:spPr>
          <a:xfrm>
            <a:off x="420414" y="3468414"/>
            <a:ext cx="8219089"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5674" y="5817404"/>
            <a:ext cx="8219089"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72243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SMI Suppression Attack (If SMM Based BIOS WP is Not Used)</a:t>
            </a:r>
          </a:p>
        </p:txBody>
      </p:sp>
      <p:sp>
        <p:nvSpPr>
          <p:cNvPr id="3" name="Rectangle 2"/>
          <p:cNvSpPr/>
          <p:nvPr/>
        </p:nvSpPr>
        <p:spPr>
          <a:xfrm>
            <a:off x="457200" y="1637705"/>
            <a:ext cx="8382000" cy="4708981"/>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000" dirty="0"/>
              <a:t>Some systems write-protect BIOS by disabling BIOS Write-Enable (</a:t>
            </a:r>
            <a:r>
              <a:rPr lang="en-US" sz="2000" b="1" dirty="0">
                <a:latin typeface="Courier New" panose="02070309020205020404" pitchFamily="49" charset="0"/>
                <a:cs typeface="Courier New" panose="02070309020205020404" pitchFamily="49" charset="0"/>
              </a:rPr>
              <a:t>BIOSWE</a:t>
            </a:r>
            <a:r>
              <a:rPr lang="en-US" sz="2000" dirty="0"/>
              <a:t>) and setting BIOS Lock Enable (</a:t>
            </a:r>
            <a:r>
              <a:rPr lang="en-US" sz="2000" b="1" dirty="0">
                <a:latin typeface="Courier New" panose="02070309020205020404" pitchFamily="49" charset="0"/>
                <a:cs typeface="Courier New" panose="02070309020205020404" pitchFamily="49" charset="0"/>
              </a:rPr>
              <a:t>BLE</a:t>
            </a:r>
            <a:r>
              <a:rPr lang="en-US" sz="2000" dirty="0"/>
              <a:t>) but don’t use SMM based write-protection </a:t>
            </a:r>
            <a:r>
              <a:rPr lang="en-US" sz="2000" b="1" dirty="0">
                <a:latin typeface="Courier New" panose="02070309020205020404" pitchFamily="49" charset="0"/>
                <a:cs typeface="Courier New" panose="02070309020205020404" pitchFamily="49" charset="0"/>
              </a:rPr>
              <a:t>BIOS_CONTROL[SMM_BWP]</a:t>
            </a:r>
          </a:p>
          <a:p>
            <a:pPr marL="285750" lvl="0" indent="-285750">
              <a:spcBef>
                <a:spcPts val="600"/>
              </a:spcBef>
              <a:buFont typeface="Arial" panose="020B0604020202020204" pitchFamily="34" charset="0"/>
              <a:buChar char="•"/>
            </a:pPr>
            <a:r>
              <a:rPr lang="en-US" sz="2000" dirty="0"/>
              <a:t>SMI event is generated when Update SW writes </a:t>
            </a:r>
            <a:r>
              <a:rPr lang="en-US" sz="2000" b="1" dirty="0">
                <a:latin typeface="Courier New" panose="02070309020205020404" pitchFamily="49" charset="0"/>
                <a:cs typeface="Courier New" panose="02070309020205020404" pitchFamily="49" charset="0"/>
              </a:rPr>
              <a:t>BIOSWE=1</a:t>
            </a:r>
          </a:p>
          <a:p>
            <a:pPr marL="285750" lvl="0" indent="-285750">
              <a:spcBef>
                <a:spcPts val="600"/>
              </a:spcBef>
              <a:buFont typeface="Arial" panose="020B0604020202020204" pitchFamily="34" charset="0"/>
              <a:buChar char="•"/>
            </a:pPr>
            <a:r>
              <a:rPr lang="en-US" sz="2000" dirty="0"/>
              <a:t>Possible attack against this configuration is to block SMI events</a:t>
            </a:r>
          </a:p>
          <a:p>
            <a:pPr marL="285750" lvl="0" indent="-285750">
              <a:spcBef>
                <a:spcPts val="600"/>
              </a:spcBef>
              <a:buFont typeface="Arial" panose="020B0604020202020204" pitchFamily="34" charset="0"/>
              <a:buChar char="•"/>
            </a:pPr>
            <a:r>
              <a:rPr lang="en-US" sz="2000" dirty="0"/>
              <a:t>E.g. disable all chipset sources of SMI: clear </a:t>
            </a:r>
            <a:r>
              <a:rPr lang="en-US" sz="2000" b="1" dirty="0">
                <a:latin typeface="Courier New" panose="02070309020205020404" pitchFamily="49" charset="0"/>
                <a:cs typeface="Courier New" panose="02070309020205020404" pitchFamily="49" charset="0"/>
              </a:rPr>
              <a:t>SMI_EN[GBL_SMI_EN]</a:t>
            </a:r>
            <a:r>
              <a:rPr lang="en-US" sz="2000" dirty="0"/>
              <a:t> if BIOS didn’t set </a:t>
            </a:r>
            <a:r>
              <a:rPr lang="en-US" sz="2000" b="1" dirty="0">
                <a:latin typeface="Courier New" panose="02070309020205020404" pitchFamily="49" charset="0"/>
                <a:cs typeface="Courier New" panose="02070309020205020404" pitchFamily="49" charset="0"/>
              </a:rPr>
              <a:t>GBL_SMI_LOCK</a:t>
            </a:r>
            <a:r>
              <a:rPr lang="en-US" sz="2000" dirty="0"/>
              <a:t>: </a:t>
            </a:r>
            <a:r>
              <a:rPr lang="en-US" sz="2000" dirty="0">
                <a:hlinkClick r:id=""/>
              </a:rPr>
              <a:t>Setup for Failure: Defeating </a:t>
            </a:r>
            <a:r>
              <a:rPr lang="en-US" sz="2000" dirty="0" err="1">
                <a:hlinkClick r:id=""/>
              </a:rPr>
              <a:t>SecureBoot</a:t>
            </a:r>
            <a:endParaRPr lang="en-US" sz="2000" dirty="0"/>
          </a:p>
          <a:p>
            <a:pPr marL="285750" lvl="0" indent="-285750">
              <a:spcBef>
                <a:spcPts val="600"/>
              </a:spcBef>
              <a:buFont typeface="Arial" panose="020B0604020202020204" pitchFamily="34" charset="0"/>
              <a:buChar char="•"/>
            </a:pPr>
            <a:r>
              <a:rPr lang="en-US" sz="2000" b="1" dirty="0"/>
              <a:t>Another variant</a:t>
            </a:r>
            <a:r>
              <a:rPr lang="en-US" sz="2000" dirty="0"/>
              <a:t> is to disable specific </a:t>
            </a:r>
            <a:r>
              <a:rPr lang="en-US" sz="2000" b="1" dirty="0"/>
              <a:t>TCO SMI</a:t>
            </a:r>
            <a:r>
              <a:rPr lang="en-US" sz="2000" dirty="0"/>
              <a:t> source used for </a:t>
            </a:r>
            <a:r>
              <a:rPr lang="en-US" sz="2000" b="1" dirty="0">
                <a:latin typeface="Courier New" panose="02070309020205020404" pitchFamily="49" charset="0"/>
                <a:cs typeface="Courier New" panose="02070309020205020404" pitchFamily="49" charset="0"/>
              </a:rPr>
              <a:t>BIOSWE/BLE</a:t>
            </a:r>
            <a:r>
              <a:rPr lang="en-US" sz="2000" dirty="0"/>
              <a:t> (clear </a:t>
            </a:r>
            <a:r>
              <a:rPr lang="en-US" sz="2000" b="1" dirty="0">
                <a:latin typeface="Courier New" panose="02070309020205020404" pitchFamily="49" charset="0"/>
                <a:cs typeface="Courier New" panose="02070309020205020404" pitchFamily="49" charset="0"/>
              </a:rPr>
              <a:t>TCO_EN</a:t>
            </a:r>
            <a:r>
              <a:rPr lang="en-US" sz="2000" dirty="0"/>
              <a:t> in </a:t>
            </a:r>
            <a:r>
              <a:rPr lang="en-US" sz="2000" b="1" dirty="0">
                <a:latin typeface="Courier New" panose="02070309020205020404" pitchFamily="49" charset="0"/>
                <a:cs typeface="Courier New" panose="02070309020205020404" pitchFamily="49" charset="0"/>
              </a:rPr>
              <a:t>SMI_EN </a:t>
            </a:r>
            <a:r>
              <a:rPr lang="en-US" sz="2000" dirty="0"/>
              <a:t>if BIOS didn’t set </a:t>
            </a:r>
            <a:r>
              <a:rPr lang="en-US" sz="2000" b="1" dirty="0">
                <a:latin typeface="Courier New" panose="02070309020205020404" pitchFamily="49" charset="0"/>
                <a:cs typeface="Courier New" panose="02070309020205020404" pitchFamily="49" charset="0"/>
              </a:rPr>
              <a:t>TCO_LCK</a:t>
            </a:r>
            <a:r>
              <a:rPr lang="en-US" sz="2000" dirty="0"/>
              <a:t>)</a:t>
            </a:r>
          </a:p>
          <a:p>
            <a:pPr marL="285750" lvl="0" indent="-285750">
              <a:buFont typeface="Arial" panose="020B0604020202020204" pitchFamily="34" charset="0"/>
              <a:buChar char="•"/>
            </a:pPr>
            <a:endParaRPr lang="en-US" sz="2000" dirty="0"/>
          </a:p>
          <a:p>
            <a:pPr lvl="0"/>
            <a:r>
              <a:rPr lang="en-US" sz="2000" b="1" dirty="0">
                <a:cs typeface="Courier New" pitchFamily="49" charset="0"/>
              </a:rPr>
              <a:t>Mitigations: </a:t>
            </a:r>
            <a:endParaRPr lang="en-US" sz="2000" dirty="0">
              <a:cs typeface="Courier New" pitchFamily="49" charset="0"/>
            </a:endParaRPr>
          </a:p>
          <a:p>
            <a:pPr marL="342900" lvl="0" indent="-342900">
              <a:buFont typeface="Arial" panose="020B0604020202020204" pitchFamily="34" charset="0"/>
              <a:buChar char="•"/>
            </a:pPr>
            <a:r>
              <a:rPr lang="en-US" sz="2000" dirty="0">
                <a:cs typeface="Courier New" pitchFamily="49" charset="0"/>
              </a:rPr>
              <a:t>Set </a:t>
            </a:r>
            <a:r>
              <a:rPr lang="en-US" sz="2000" b="1" dirty="0">
                <a:latin typeface="Courier New" panose="02070309020205020404" pitchFamily="49" charset="0"/>
                <a:cs typeface="Courier New" panose="02070309020205020404" pitchFamily="49" charset="0"/>
              </a:rPr>
              <a:t>BIOS_CONTROL[SMM_BWP] </a:t>
            </a:r>
            <a:r>
              <a:rPr lang="en-US" sz="2000" b="1" dirty="0">
                <a:latin typeface="Courier New" panose="02070309020205020404" pitchFamily="49" charset="0"/>
                <a:cs typeface="Courier New" panose="02070309020205020404" pitchFamily="49" charset="0"/>
                <a:sym typeface="Wingdings" panose="05000000000000000000" pitchFamily="2" charset="2"/>
              </a:rPr>
              <a:t> 1 </a:t>
            </a:r>
            <a:r>
              <a:rPr lang="en-US" sz="2000" dirty="0"/>
              <a:t>and lock SMI configuration (set </a:t>
            </a:r>
            <a:r>
              <a:rPr lang="en-US" sz="2000" b="1" dirty="0">
                <a:latin typeface="Courier New" panose="02070309020205020404" pitchFamily="49" charset="0"/>
                <a:cs typeface="Courier New" panose="02070309020205020404" pitchFamily="49" charset="0"/>
              </a:rPr>
              <a:t>GBL_SMI_LCK, TCO_LCK</a:t>
            </a:r>
            <a:r>
              <a:rPr lang="en-US" sz="2000" dirty="0"/>
              <a:t>)</a:t>
            </a:r>
          </a:p>
        </p:txBody>
      </p:sp>
    </p:spTree>
    <p:extLst>
      <p:ext uri="{BB962C8B-B14F-4D97-AF65-F5344CB8AC3E}">
        <p14:creationId xmlns:p14="http://schemas.microsoft.com/office/powerpoint/2010/main" val="7285088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common.bios_smi</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388883" y="2020378"/>
            <a:ext cx="8513380"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chipsec.modules.common.bios_smi</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SMI Events Configuration</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SMM BIOS region write protection has not been enabled (SMM_BWP is not used)</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PMBASE (ACPI I/O Base) = 0x0400</a:t>
            </a:r>
          </a:p>
          <a:p>
            <a:pPr>
              <a:spcBef>
                <a:spcPts val="0"/>
              </a:spcBef>
            </a:pPr>
            <a:r>
              <a:rPr lang="en-US" sz="1400" dirty="0">
                <a:latin typeface="Courier New" panose="02070309020205020404" pitchFamily="49" charset="0"/>
                <a:cs typeface="Courier New" panose="02070309020205020404" pitchFamily="49" charset="0"/>
              </a:rPr>
              <a:t>[*] SMI_EN (SMI Control and Enable) register [I/O port 0x430] = 0x00002033</a:t>
            </a:r>
          </a:p>
          <a:p>
            <a:pPr>
              <a:spcBef>
                <a:spcPts val="0"/>
              </a:spcBef>
            </a:pPr>
            <a:r>
              <a:rPr lang="en-US" sz="1400" dirty="0">
                <a:latin typeface="Courier New" panose="02070309020205020404" pitchFamily="49" charset="0"/>
                <a:cs typeface="Courier New" panose="02070309020205020404" pitchFamily="49" charset="0"/>
              </a:rPr>
              <a:t>    [13] TCO_EN (TCO Enable)            = 1</a:t>
            </a:r>
          </a:p>
          <a:p>
            <a:pPr>
              <a:spcBef>
                <a:spcPts val="0"/>
              </a:spcBef>
            </a:pPr>
            <a:r>
              <a:rPr lang="en-US" sz="1400" dirty="0">
                <a:latin typeface="Courier New" panose="02070309020205020404" pitchFamily="49" charset="0"/>
                <a:cs typeface="Courier New" panose="02070309020205020404" pitchFamily="49" charset="0"/>
              </a:rPr>
              <a:t>    [00] GBL_SMI_EN (Global SMI Enable) = 1</a:t>
            </a:r>
          </a:p>
          <a:p>
            <a:pPr>
              <a:spcBef>
                <a:spcPts val="0"/>
              </a:spcBef>
            </a:pPr>
            <a:r>
              <a:rPr lang="en-US" sz="1400" dirty="0">
                <a:latin typeface="Courier New" panose="02070309020205020404" pitchFamily="49" charset="0"/>
                <a:cs typeface="Courier New" panose="02070309020205020404" pitchFamily="49" charset="0"/>
              </a:rPr>
              <a:t>[+] All required SMI events are enabled</a:t>
            </a:r>
          </a:p>
          <a:p>
            <a:pPr>
              <a:spcBef>
                <a:spcPts val="0"/>
              </a:spcBef>
            </a:pPr>
            <a:r>
              <a:rPr lang="en-US" sz="1400" dirty="0">
                <a:latin typeface="Courier New" panose="02070309020205020404" pitchFamily="49" charset="0"/>
                <a:cs typeface="Courier New" panose="02070309020205020404" pitchFamily="49" charset="0"/>
              </a:rPr>
              <a:t>[*] TCOBASE (TCO I/O Base) = 0x0460</a:t>
            </a:r>
          </a:p>
          <a:p>
            <a:pPr>
              <a:spcBef>
                <a:spcPts val="0"/>
              </a:spcBef>
            </a:pPr>
            <a:r>
              <a:rPr lang="en-US" sz="1400" dirty="0">
                <a:latin typeface="Courier New" panose="02070309020205020404" pitchFamily="49" charset="0"/>
                <a:cs typeface="Courier New" panose="02070309020205020404" pitchFamily="49" charset="0"/>
              </a:rPr>
              <a:t>[*] TCO1_CNT (TCO1 Control) register [I/O port 0x468] = 0x1800</a:t>
            </a:r>
          </a:p>
          <a:p>
            <a:pPr>
              <a:spcBef>
                <a:spcPts val="0"/>
              </a:spcBef>
            </a:pPr>
            <a:r>
              <a:rPr lang="en-US" sz="1400" dirty="0">
                <a:latin typeface="Courier New" panose="02070309020205020404" pitchFamily="49" charset="0"/>
                <a:cs typeface="Courier New" panose="02070309020205020404" pitchFamily="49" charset="0"/>
              </a:rPr>
              <a:t>    [12] TCO_LOCK = 1</a:t>
            </a:r>
          </a:p>
          <a:p>
            <a:pPr>
              <a:spcBef>
                <a:spcPts val="0"/>
              </a:spcBef>
            </a:pPr>
            <a:r>
              <a:rPr lang="en-US" sz="1400" dirty="0">
                <a:latin typeface="Courier New" panose="02070309020205020404" pitchFamily="49" charset="0"/>
                <a:cs typeface="Courier New" panose="02070309020205020404" pitchFamily="49" charset="0"/>
              </a:rPr>
              <a:t>[+] TCO SMI configuration is locked</a:t>
            </a:r>
          </a:p>
          <a:p>
            <a:pPr>
              <a:spcBef>
                <a:spcPts val="0"/>
              </a:spcBef>
            </a:pPr>
            <a:r>
              <a:rPr lang="en-US" sz="1400" dirty="0">
                <a:latin typeface="Courier New" panose="02070309020205020404" pitchFamily="49" charset="0"/>
                <a:cs typeface="Courier New" panose="02070309020205020404" pitchFamily="49" charset="0"/>
              </a:rPr>
              <a:t>[*] GEN_PMCON_1 (General PM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1) register [BDF 0:31:0 + 0xA0] = 0x0A14</a:t>
            </a:r>
          </a:p>
          <a:p>
            <a:pPr>
              <a:spcBef>
                <a:spcPts val="0"/>
              </a:spcBef>
            </a:pPr>
            <a:r>
              <a:rPr lang="en-US" sz="1400" dirty="0">
                <a:latin typeface="Courier New" panose="02070309020205020404" pitchFamily="49" charset="0"/>
                <a:cs typeface="Courier New" panose="02070309020205020404" pitchFamily="49" charset="0"/>
              </a:rPr>
              <a:t>    [04] SMI_LOCK = 1</a:t>
            </a:r>
          </a:p>
          <a:p>
            <a:pPr>
              <a:spcBef>
                <a:spcPts val="0"/>
              </a:spcBef>
            </a:pPr>
            <a:r>
              <a:rPr lang="en-US" sz="1400" dirty="0">
                <a:latin typeface="Courier New" panose="02070309020205020404" pitchFamily="49" charset="0"/>
                <a:cs typeface="Courier New" panose="02070309020205020404" pitchFamily="49" charset="0"/>
              </a:rPr>
              <a:t>[+] SMI events global configuration is locked</a:t>
            </a:r>
          </a:p>
          <a:p>
            <a:pPr>
              <a:spcBef>
                <a:spcPts val="0"/>
              </a:spcBef>
            </a:pPr>
            <a:r>
              <a:rPr lang="en-US" sz="1400" b="1" dirty="0">
                <a:latin typeface="Courier New" panose="02070309020205020404" pitchFamily="49" charset="0"/>
                <a:cs typeface="Courier New" panose="02070309020205020404" pitchFamily="49" charset="0"/>
              </a:rPr>
              <a:t>[+] PASSED: All required SMI sources seem to be enabled and locked!</a:t>
            </a:r>
          </a:p>
        </p:txBody>
      </p:sp>
      <p:sp>
        <p:nvSpPr>
          <p:cNvPr id="4" name="Rectangle 3"/>
          <p:cNvSpPr/>
          <p:nvPr/>
        </p:nvSpPr>
        <p:spPr>
          <a:xfrm>
            <a:off x="372781" y="13717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common.bios_smi</a:t>
            </a:r>
            <a:endParaRPr lang="en-US" b="1" dirty="0">
              <a:cs typeface="Courier New" pitchFamily="49" charset="0"/>
            </a:endParaRPr>
          </a:p>
        </p:txBody>
      </p:sp>
    </p:spTree>
    <p:extLst>
      <p:ext uri="{BB962C8B-B14F-4D97-AF65-F5344CB8AC3E}">
        <p14:creationId xmlns:p14="http://schemas.microsoft.com/office/powerpoint/2010/main" val="2016810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Section 1. BIOS and UEFI Firmware Fundamentals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20424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Unlocked SPI Flash </a:t>
            </a:r>
            <a:r>
              <a:rPr lang="en-US" dirty="0" err="1"/>
              <a:t>Config</a:t>
            </a:r>
            <a:r>
              <a:rPr lang="en-US" dirty="0"/>
              <a:t>. / </a:t>
            </a:r>
            <a:r>
              <a:rPr lang="en-US" dirty="0" err="1"/>
              <a:t>PRx</a:t>
            </a:r>
            <a:endParaRPr lang="en-US" dirty="0"/>
          </a:p>
        </p:txBody>
      </p:sp>
      <p:sp>
        <p:nvSpPr>
          <p:cNvPr id="3" name="Rectangle 2"/>
          <p:cNvSpPr/>
          <p:nvPr/>
        </p:nvSpPr>
        <p:spPr>
          <a:xfrm>
            <a:off x="457200" y="1290965"/>
            <a:ext cx="8382000" cy="4678204"/>
          </a:xfrm>
          <a:prstGeom prst="rect">
            <a:avLst/>
          </a:prstGeom>
        </p:spPr>
        <p:txBody>
          <a:bodyPr wrap="square">
            <a:spAutoFit/>
          </a:bodyPr>
          <a:lstStyle/>
          <a:p>
            <a:pPr marL="285750" lvl="0" indent="-285750">
              <a:spcBef>
                <a:spcPts val="600"/>
              </a:spcBef>
              <a:buFont typeface="Arial" panose="020B0604020202020204" pitchFamily="34" charset="0"/>
              <a:buChar char="•"/>
            </a:pPr>
            <a:r>
              <a:rPr lang="en-US" sz="2400" dirty="0"/>
              <a:t>Some BIOS rely on SPI </a:t>
            </a:r>
            <a:r>
              <a:rPr lang="en-US" sz="2400" i="1" dirty="0"/>
              <a:t>Protected Ranges</a:t>
            </a:r>
            <a:r>
              <a:rPr lang="en-US" sz="2400" dirty="0"/>
              <a:t> (</a:t>
            </a:r>
            <a:r>
              <a:rPr lang="en-US" sz="2400" b="1" dirty="0">
                <a:latin typeface="Courier New" panose="02070309020205020404" pitchFamily="49" charset="0"/>
                <a:cs typeface="Courier New" panose="02070309020205020404" pitchFamily="49" charset="0"/>
              </a:rPr>
              <a:t>PR0-PR4</a:t>
            </a:r>
            <a:r>
              <a:rPr lang="en-US" sz="2400" dirty="0"/>
              <a:t> registers in SPI MMIO) to provide write protection of regions of SPI Flash</a:t>
            </a:r>
          </a:p>
          <a:p>
            <a:pPr marL="285750" lvl="0" indent="-285750">
              <a:spcBef>
                <a:spcPts val="600"/>
              </a:spcBef>
              <a:buFont typeface="Arial" panose="020B0604020202020204" pitchFamily="34" charset="0"/>
              <a:buChar char="•"/>
            </a:pPr>
            <a:r>
              <a:rPr lang="en-US" sz="2400" dirty="0"/>
              <a:t>SPI Flash Controller configuration including </a:t>
            </a:r>
            <a:r>
              <a:rPr lang="en-US" sz="2400" b="1" dirty="0" err="1">
                <a:latin typeface="Courier New" panose="02070309020205020404" pitchFamily="49" charset="0"/>
                <a:cs typeface="Courier New" panose="02070309020205020404" pitchFamily="49" charset="0"/>
              </a:rPr>
              <a:t>PRx</a:t>
            </a:r>
            <a:r>
              <a:rPr lang="en-US" sz="2400" dirty="0"/>
              <a:t> has to be locked down by BIOS via Flash Lockdown</a:t>
            </a:r>
          </a:p>
          <a:p>
            <a:pPr marL="285750" lvl="0" indent="-285750">
              <a:spcBef>
                <a:spcPts val="600"/>
              </a:spcBef>
              <a:buFont typeface="Arial" panose="020B0604020202020204" pitchFamily="34" charset="0"/>
              <a:buChar char="•"/>
            </a:pPr>
            <a:r>
              <a:rPr lang="en-US" sz="2400" dirty="0"/>
              <a:t>If BIOS doesn’t lock SPI Controller configuration (by </a:t>
            </a:r>
            <a:r>
              <a:rPr lang="en-US" sz="2400" dirty="0">
                <a:cs typeface="Courier New" pitchFamily="49" charset="0"/>
              </a:rPr>
              <a:t>setting </a:t>
            </a:r>
            <a:r>
              <a:rPr lang="en-US" sz="2400" b="1" dirty="0">
                <a:latin typeface="Courier New" panose="02070309020205020404" pitchFamily="49" charset="0"/>
                <a:cs typeface="Courier New" panose="02070309020205020404" pitchFamily="49" charset="0"/>
              </a:rPr>
              <a:t>FLOCKDN</a:t>
            </a:r>
            <a:r>
              <a:rPr lang="en-US" sz="2400" dirty="0">
                <a:cs typeface="Courier New" pitchFamily="49" charset="0"/>
              </a:rPr>
              <a:t> bit in </a:t>
            </a:r>
            <a:r>
              <a:rPr lang="en-US" sz="2400" b="1" dirty="0">
                <a:latin typeface="Courier New" panose="02070309020205020404" pitchFamily="49" charset="0"/>
                <a:cs typeface="Courier New" panose="02070309020205020404" pitchFamily="49" charset="0"/>
              </a:rPr>
              <a:t>HSFS</a:t>
            </a:r>
            <a:r>
              <a:rPr lang="en-US" sz="2400" dirty="0">
                <a:cs typeface="Courier New" pitchFamily="49" charset="0"/>
              </a:rPr>
              <a:t> SPI MMIO register</a:t>
            </a:r>
            <a:r>
              <a:rPr lang="en-US" sz="2400" dirty="0"/>
              <a:t>), malware can disable SPI protected ranges re-enabling write access to SPI Flash</a:t>
            </a:r>
          </a:p>
          <a:p>
            <a:pPr lvl="0"/>
            <a:endParaRPr lang="en-US" sz="2400" b="1" dirty="0">
              <a:cs typeface="Courier New" pitchFamily="49" charset="0"/>
            </a:endParaRPr>
          </a:p>
          <a:p>
            <a:pPr lvl="0"/>
            <a:r>
              <a:rPr lang="en-US" sz="2400" b="1" dirty="0">
                <a:cs typeface="Courier New" pitchFamily="49" charset="0"/>
              </a:rPr>
              <a:t>Mitigations: </a:t>
            </a:r>
            <a:endParaRPr lang="en-US" sz="2400" dirty="0">
              <a:cs typeface="Courier New" pitchFamily="49" charset="0"/>
            </a:endParaRPr>
          </a:p>
          <a:p>
            <a:pPr marL="342900" lvl="0" indent="-342900">
              <a:buFont typeface="Arial" panose="020B0604020202020204" pitchFamily="34" charset="0"/>
              <a:buChar char="•"/>
            </a:pPr>
            <a:r>
              <a:rPr lang="en-US" sz="2400" dirty="0">
                <a:cs typeface="Courier New" pitchFamily="49" charset="0"/>
              </a:rPr>
              <a:t>Set </a:t>
            </a:r>
            <a:r>
              <a:rPr lang="en-US" sz="2400" b="1" dirty="0">
                <a:latin typeface="Courier New" panose="02070309020205020404" pitchFamily="49" charset="0"/>
                <a:cs typeface="Courier New" panose="02070309020205020404" pitchFamily="49" charset="0"/>
              </a:rPr>
              <a:t>HSFS[FLOCKDN] </a:t>
            </a:r>
            <a:r>
              <a:rPr lang="en-US" sz="2400" b="1" dirty="0">
                <a:latin typeface="Courier New" panose="02070309020205020404" pitchFamily="49" charset="0"/>
                <a:cs typeface="Courier New" panose="02070309020205020404" pitchFamily="49" charset="0"/>
                <a:sym typeface="Wingdings" panose="05000000000000000000" pitchFamily="2" charset="2"/>
              </a:rPr>
              <a:t> 1</a:t>
            </a:r>
            <a:endParaRPr lang="en-U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262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common.spi_lock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44120" y="2859964"/>
            <a:ext cx="8242680" cy="1813636"/>
          </a:xfrm>
        </p:spPr>
        <p:txBody>
          <a:bodyPr>
            <a:noAutofit/>
          </a:bodyPr>
          <a:lstStyle/>
          <a:p>
            <a:r>
              <a:rPr lang="en-US" sz="1800" dirty="0">
                <a:latin typeface="Courier New" panose="02070309020205020404" pitchFamily="49" charset="0"/>
                <a:cs typeface="Courier New" panose="02070309020205020404" pitchFamily="49" charset="0"/>
              </a:rPr>
              <a:t>[*] running module: </a:t>
            </a:r>
            <a:r>
              <a:rPr lang="en-US" sz="1800" dirty="0" err="1">
                <a:latin typeface="Courier New" panose="02070309020205020404" pitchFamily="49" charset="0"/>
                <a:cs typeface="Courier New" panose="02070309020205020404" pitchFamily="49" charset="0"/>
              </a:rPr>
              <a:t>chipsec.modules.common.spi_lock</a:t>
            </a:r>
            <a:r>
              <a:rPr lang="en-US" sz="1800" dirty="0">
                <a:solidFill>
                  <a:schemeClr val="tx1"/>
                </a:solidFill>
                <a:latin typeface="Courier New" panose="02070309020205020404" pitchFamily="49" charset="0"/>
                <a:cs typeface="Courier New" panose="02070309020205020404" pitchFamily="49" charset="0"/>
              </a:rPr>
              <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Module: SPI Flash Controller Configuration Lock</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HSFSTS register = 0x0004E008</a:t>
            </a:r>
            <a:br>
              <a:rPr lang="en-US" sz="1800"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FLOCKDN = 1</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 PASSED: SPI Flash Controller configuration is locked</a:t>
            </a:r>
          </a:p>
        </p:txBody>
      </p:sp>
      <p:sp>
        <p:nvSpPr>
          <p:cNvPr id="4" name="Rectangle 3"/>
          <p:cNvSpPr/>
          <p:nvPr/>
        </p:nvSpPr>
        <p:spPr>
          <a:xfrm>
            <a:off x="372781" y="17400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common.spi_lock</a:t>
            </a:r>
            <a:endParaRPr lang="en-US" b="1" dirty="0">
              <a:cs typeface="Courier New" pitchFamily="49" charset="0"/>
            </a:endParaRPr>
          </a:p>
        </p:txBody>
      </p:sp>
    </p:spTree>
    <p:extLst>
      <p:ext uri="{BB962C8B-B14F-4D97-AF65-F5344CB8AC3E}">
        <p14:creationId xmlns:p14="http://schemas.microsoft.com/office/powerpoint/2010/main" val="26495298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Insecure Access Permissions in SPI Flash Descriptor</a:t>
            </a:r>
          </a:p>
        </p:txBody>
      </p:sp>
      <p:sp>
        <p:nvSpPr>
          <p:cNvPr id="3" name="Content Placeholder 2"/>
          <p:cNvSpPr>
            <a:spLocks noGrp="1"/>
          </p:cNvSpPr>
          <p:nvPr>
            <p:ph idx="1"/>
          </p:nvPr>
        </p:nvSpPr>
        <p:spPr>
          <a:xfrm>
            <a:off x="454682" y="4433460"/>
            <a:ext cx="8232118" cy="2170545"/>
          </a:xfrm>
        </p:spPr>
        <p:txBody>
          <a:bodyPr>
            <a:normAutofit/>
          </a:bodyPr>
          <a:lstStyle/>
          <a:p>
            <a:pPr>
              <a:spcBef>
                <a:spcPts val="0"/>
              </a:spcBef>
            </a:pPr>
            <a:endParaRPr lang="en-US" sz="1400" dirty="0">
              <a:solidFill>
                <a:prstClr val="black"/>
              </a:solidFill>
              <a:latin typeface="Courier New" panose="02070309020205020404" pitchFamily="49" charset="0"/>
              <a:cs typeface="Courier New" panose="02070309020205020404" pitchFamily="49" charset="0"/>
            </a:endParaRPr>
          </a:p>
          <a:p>
            <a:pPr>
              <a:spcBef>
                <a:spcPts val="0"/>
              </a:spcBef>
            </a:pPr>
            <a:r>
              <a:rPr lang="en-US" sz="1400" dirty="0">
                <a:solidFill>
                  <a:prstClr val="black"/>
                </a:solidFill>
                <a:latin typeface="Courier New" panose="02070309020205020404" pitchFamily="49" charset="0"/>
                <a:cs typeface="Courier New" panose="02070309020205020404" pitchFamily="49" charset="0"/>
              </a:rPr>
              <a:t>Master Read/Write Access to Flash Regions</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Region                | CPU/BIOS | ME       | </a:t>
            </a:r>
            <a:r>
              <a:rPr lang="en-US" sz="1400" dirty="0" err="1">
                <a:solidFill>
                  <a:prstClr val="black"/>
                </a:solidFill>
                <a:latin typeface="Courier New" panose="02070309020205020404" pitchFamily="49" charset="0"/>
                <a:cs typeface="Courier New" panose="02070309020205020404" pitchFamily="49" charset="0"/>
              </a:rPr>
              <a:t>GBe</a:t>
            </a:r>
            <a:r>
              <a:rPr lang="en-US" sz="1400" dirty="0">
                <a:solidFill>
                  <a:prstClr val="black"/>
                </a:solidFill>
                <a:latin typeface="Courier New" panose="02070309020205020404" pitchFamily="49" charset="0"/>
                <a:cs typeface="Courier New" panose="02070309020205020404" pitchFamily="49" charset="0"/>
              </a:rPr>
              <a:t>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0 Flash Descriptor     | R        | R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1 BIOS                 | RW       |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p:txBody>
      </p:sp>
      <p:sp>
        <p:nvSpPr>
          <p:cNvPr id="6" name="Rectangle 5"/>
          <p:cNvSpPr/>
          <p:nvPr/>
        </p:nvSpPr>
        <p:spPr>
          <a:xfrm>
            <a:off x="366666" y="4544295"/>
            <a:ext cx="6158825" cy="1731817"/>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ular Callout 7"/>
          <p:cNvSpPr/>
          <p:nvPr/>
        </p:nvSpPr>
        <p:spPr>
          <a:xfrm>
            <a:off x="6761018" y="4705406"/>
            <a:ext cx="1925783" cy="709889"/>
          </a:xfrm>
          <a:prstGeom prst="wedgeRectCallout">
            <a:avLst>
              <a:gd name="adj1" fmla="val -152054"/>
              <a:gd name="adj2" fmla="val 7166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Access permissions to SPI flash descriptor</a:t>
            </a:r>
          </a:p>
        </p:txBody>
      </p:sp>
      <p:sp>
        <p:nvSpPr>
          <p:cNvPr id="4" name="Rectangle 3"/>
          <p:cNvSpPr/>
          <p:nvPr/>
        </p:nvSpPr>
        <p:spPr>
          <a:xfrm>
            <a:off x="366666" y="1600200"/>
            <a:ext cx="8320134" cy="2554545"/>
          </a:xfrm>
          <a:prstGeom prst="rect">
            <a:avLst/>
          </a:prstGeom>
        </p:spPr>
        <p:txBody>
          <a:bodyPr wrap="square">
            <a:spAutoFit/>
          </a:bodyPr>
          <a:lstStyle/>
          <a:p>
            <a:pPr marL="514350" indent="-514350">
              <a:buFont typeface="Arial" panose="020B0604020202020204" pitchFamily="34" charset="0"/>
              <a:buChar char="•"/>
            </a:pPr>
            <a:r>
              <a:rPr lang="en-US" sz="2000" dirty="0"/>
              <a:t>SPI flash memory is operating in descriptor mode, i.e. when valid flash descriptor is present in SPI flash</a:t>
            </a:r>
          </a:p>
          <a:p>
            <a:pPr marL="514350" indent="-514350">
              <a:buFont typeface="Arial" panose="020B0604020202020204" pitchFamily="34" charset="0"/>
              <a:buChar char="•"/>
            </a:pPr>
            <a:r>
              <a:rPr lang="en-US" sz="2000" dirty="0"/>
              <a:t>In descriptor mode, flash descriptor defines access permissions to various regions in SPI flash by different SPI bus masters, e.g. by CPU host software such as BIOS or OS</a:t>
            </a:r>
          </a:p>
          <a:p>
            <a:pPr marL="514350" indent="-514350">
              <a:buFont typeface="Arial" panose="020B0604020202020204" pitchFamily="34" charset="0"/>
              <a:buChar char="•"/>
            </a:pPr>
            <a:r>
              <a:rPr lang="en-US" sz="2000" dirty="0"/>
              <a:t>FD itself is a region and is access permission to FD allows writes from BIOS/OS after manufacturing then any code at BIOS/OS level can modify it</a:t>
            </a:r>
          </a:p>
        </p:txBody>
      </p:sp>
    </p:spTree>
    <p:extLst>
      <p:ext uri="{BB962C8B-B14F-4D97-AF65-F5344CB8AC3E}">
        <p14:creationId xmlns:p14="http://schemas.microsoft.com/office/powerpoint/2010/main" val="6840562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common.spi_desc</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76200" y="2326564"/>
            <a:ext cx="9042400" cy="3439236"/>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chipsec.modules.common.spi_desc</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SPI Flash Region Access Control</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FRAP = 0x00004A4B &lt;&lt; SPI Flash Regions Access </a:t>
            </a:r>
            <a:r>
              <a:rPr lang="en-US" sz="1400" dirty="0" err="1">
                <a:latin typeface="Courier New" panose="02070309020205020404" pitchFamily="49" charset="0"/>
                <a:cs typeface="Courier New" panose="02070309020205020404" pitchFamily="49" charset="0"/>
              </a:rPr>
              <a:t>Permisions</a:t>
            </a:r>
            <a:r>
              <a:rPr lang="en-US" sz="1400" dirty="0">
                <a:latin typeface="Courier New" panose="02070309020205020404" pitchFamily="49" charset="0"/>
                <a:cs typeface="Courier New" panose="02070309020205020404" pitchFamily="49" charset="0"/>
              </a:rPr>
              <a:t> Register (SPIBAR + 0x50)</a:t>
            </a:r>
          </a:p>
          <a:p>
            <a:pPr>
              <a:spcBef>
                <a:spcPts val="0"/>
              </a:spcBef>
            </a:pPr>
            <a:r>
              <a:rPr lang="en-US" sz="1400" dirty="0">
                <a:latin typeface="Courier New" panose="02070309020205020404" pitchFamily="49" charset="0"/>
                <a:cs typeface="Courier New" panose="02070309020205020404" pitchFamily="49" charset="0"/>
              </a:rPr>
              <a:t>    [00] BRRA             = 4B &lt;&lt; BIOS Region Read Access </a:t>
            </a:r>
          </a:p>
          <a:p>
            <a:pPr>
              <a:spcBef>
                <a:spcPts val="0"/>
              </a:spcBef>
            </a:pPr>
            <a:r>
              <a:rPr lang="en-US" sz="1400" dirty="0">
                <a:latin typeface="Courier New" panose="02070309020205020404" pitchFamily="49" charset="0"/>
                <a:cs typeface="Courier New" panose="02070309020205020404" pitchFamily="49" charset="0"/>
              </a:rPr>
              <a:t>    [08] BRWA             = 4A &lt;&lt; BIOS Region Write Access </a:t>
            </a:r>
          </a:p>
          <a:p>
            <a:pPr>
              <a:spcBef>
                <a:spcPts val="0"/>
              </a:spcBef>
            </a:pPr>
            <a:r>
              <a:rPr lang="en-US" sz="1400" dirty="0">
                <a:latin typeface="Courier New" panose="02070309020205020404" pitchFamily="49" charset="0"/>
                <a:cs typeface="Courier New" panose="02070309020205020404" pitchFamily="49" charset="0"/>
              </a:rPr>
              <a:t>    [16] BMRAG            = 0 &lt;&lt; BIOS Master Read Access Grant </a:t>
            </a:r>
          </a:p>
          <a:p>
            <a:pPr>
              <a:spcBef>
                <a:spcPts val="0"/>
              </a:spcBef>
            </a:pPr>
            <a:r>
              <a:rPr lang="en-US" sz="1400" dirty="0">
                <a:latin typeface="Courier New" panose="02070309020205020404" pitchFamily="49" charset="0"/>
                <a:cs typeface="Courier New" panose="02070309020205020404" pitchFamily="49" charset="0"/>
              </a:rPr>
              <a:t>    [24] BMWAG            = 0 &lt;&lt; BIOS Master Write Access Grant </a:t>
            </a:r>
          </a:p>
          <a:p>
            <a:pPr>
              <a:spcBef>
                <a:spcPts val="0"/>
              </a:spcBef>
            </a:pPr>
            <a:r>
              <a:rPr lang="en-US" sz="1400" dirty="0">
                <a:latin typeface="Courier New" panose="02070309020205020404" pitchFamily="49" charset="0"/>
                <a:cs typeface="Courier New" panose="02070309020205020404" pitchFamily="49" charset="0"/>
              </a:rPr>
              <a:t>[*] Software access to SPI flash regions: read = 0x4B, write = 0x4A</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SPI flash permissions prevent SW from writing to flash descriptor</a:t>
            </a:r>
          </a:p>
          <a:p>
            <a:r>
              <a:rPr lang="en-US" sz="1400" dirty="0">
                <a:solidFill>
                  <a:schemeClr val="tx1"/>
                </a:solidFill>
                <a:latin typeface="Courier New" panose="02070309020205020404" pitchFamily="49" charset="0"/>
                <a:cs typeface="Courier New" panose="02070309020205020404" pitchFamily="49" charset="0"/>
              </a:rPr>
              <a:t/>
            </a:r>
            <a:br>
              <a:rPr lang="en-US" sz="1400" dirty="0">
                <a:solidFill>
                  <a:schemeClr val="tx1"/>
                </a:solidFill>
                <a:latin typeface="Courier New" panose="02070309020205020404" pitchFamily="49" charset="0"/>
                <a:cs typeface="Courier New" panose="02070309020205020404" pitchFamily="49" charset="0"/>
              </a:rPr>
            </a:b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 name="Rectangle 3"/>
          <p:cNvSpPr/>
          <p:nvPr/>
        </p:nvSpPr>
        <p:spPr>
          <a:xfrm>
            <a:off x="372781" y="1689239"/>
            <a:ext cx="5974713"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common.spi_desc</a:t>
            </a:r>
            <a:endParaRPr lang="en-US" b="1" dirty="0">
              <a:cs typeface="Courier New" pitchFamily="49" charset="0"/>
            </a:endParaRPr>
          </a:p>
        </p:txBody>
      </p:sp>
    </p:spTree>
    <p:extLst>
      <p:ext uri="{BB962C8B-B14F-4D97-AF65-F5344CB8AC3E}">
        <p14:creationId xmlns:p14="http://schemas.microsoft.com/office/powerpoint/2010/main" val="41157421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BIOS/SPI Flash Protections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4.2</a:t>
            </a:r>
          </a:p>
        </p:txBody>
      </p:sp>
    </p:spTree>
    <p:extLst>
      <p:ext uri="{BB962C8B-B14F-4D97-AF65-F5344CB8AC3E}">
        <p14:creationId xmlns:p14="http://schemas.microsoft.com/office/powerpoint/2010/main" val="221345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4.3 Attacking BIOS Update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64421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Exploiting Unsigned </a:t>
            </a:r>
            <a:r>
              <a:rPr lang="en-US"/>
              <a:t>BMP Image File</a:t>
            </a:r>
            <a:endParaRPr lang="en-US" dirty="0"/>
          </a:p>
        </p:txBody>
      </p:sp>
      <p:sp>
        <p:nvSpPr>
          <p:cNvPr id="3" name="Rectangle 2"/>
          <p:cNvSpPr/>
          <p:nvPr/>
        </p:nvSpPr>
        <p:spPr>
          <a:xfrm>
            <a:off x="457200" y="1707952"/>
            <a:ext cx="8382000" cy="4739759"/>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Unsigned sections within BIOS update (e.g. boot splash logo BMP image)</a:t>
            </a:r>
          </a:p>
          <a:p>
            <a:pPr marL="342900" lvl="0" indent="-342900">
              <a:spcBef>
                <a:spcPts val="600"/>
              </a:spcBef>
              <a:buFont typeface="Arial" panose="020B0604020202020204" pitchFamily="34" charset="0"/>
              <a:buChar char="•"/>
            </a:pPr>
            <a:r>
              <a:rPr lang="en-US" sz="2400" dirty="0"/>
              <a:t>BIOS displayed the logo before SPI Flash write-protection was enabled</a:t>
            </a:r>
          </a:p>
          <a:p>
            <a:pPr marL="342900" lvl="0" indent="-342900">
              <a:spcBef>
                <a:spcPts val="600"/>
              </a:spcBef>
              <a:buFont typeface="Arial" panose="020B0604020202020204" pitchFamily="34" charset="0"/>
              <a:buChar char="•"/>
            </a:pPr>
            <a:r>
              <a:rPr lang="en-US" sz="2400" dirty="0"/>
              <a:t>EDK </a:t>
            </a:r>
            <a:r>
              <a:rPr lang="en-US" sz="2400" b="1" dirty="0" err="1">
                <a:latin typeface="Courier New" panose="02070309020205020404" pitchFamily="49" charset="0"/>
                <a:cs typeface="Courier New" panose="02070309020205020404" pitchFamily="49" charset="0"/>
              </a:rPr>
              <a:t>ConvertBmpToGopBlt</a:t>
            </a:r>
            <a:r>
              <a:rPr lang="en-US" sz="2400" b="1" dirty="0">
                <a:latin typeface="Courier New" panose="02070309020205020404" pitchFamily="49" charset="0"/>
                <a:cs typeface="Courier New" panose="02070309020205020404" pitchFamily="49" charset="0"/>
              </a:rPr>
              <a:t>()</a:t>
            </a:r>
            <a:r>
              <a:rPr lang="en-US" sz="2400" dirty="0"/>
              <a:t> integer overflow followed by memory corruption during DXE while parsing BMP image</a:t>
            </a:r>
          </a:p>
          <a:p>
            <a:pPr marL="342900" lvl="0" indent="-342900">
              <a:spcBef>
                <a:spcPts val="600"/>
              </a:spcBef>
              <a:buFont typeface="Arial" panose="020B0604020202020204" pitchFamily="34" charset="0"/>
              <a:buChar char="•"/>
            </a:pPr>
            <a:r>
              <a:rPr lang="en-US" sz="2400" dirty="0"/>
              <a:t>Copy loop overwrote #PF handler and triggered #PF</a:t>
            </a:r>
          </a:p>
          <a:p>
            <a:pPr marL="342900" indent="-342900">
              <a:spcBef>
                <a:spcPts val="600"/>
              </a:spcBef>
              <a:buFont typeface="Arial" panose="020B0604020202020204" pitchFamily="34" charset="0"/>
              <a:buChar char="•"/>
            </a:pPr>
            <a:endParaRPr lang="en-US" sz="2400" dirty="0">
              <a:hlinkClick r:id="rId3"/>
            </a:endParaRPr>
          </a:p>
          <a:p>
            <a:pPr>
              <a:spcBef>
                <a:spcPts val="600"/>
              </a:spcBef>
            </a:pPr>
            <a:r>
              <a:rPr lang="en-US" sz="2400" b="1" dirty="0"/>
              <a:t>References:</a:t>
            </a:r>
          </a:p>
          <a:p>
            <a:pPr>
              <a:spcBef>
                <a:spcPts val="600"/>
              </a:spcBef>
            </a:pPr>
            <a:r>
              <a:rPr lang="en-US" sz="2400" dirty="0">
                <a:hlinkClick r:id="rId3"/>
              </a:rPr>
              <a:t>Attacking Intel BIOS</a:t>
            </a:r>
            <a:endParaRPr lang="en-US" sz="2400" dirty="0"/>
          </a:p>
        </p:txBody>
      </p:sp>
    </p:spTree>
    <p:extLst>
      <p:ext uri="{BB962C8B-B14F-4D97-AF65-F5344CB8AC3E}">
        <p14:creationId xmlns:p14="http://schemas.microsoft.com/office/powerpoint/2010/main" val="4076851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438218" y="1143001"/>
            <a:ext cx="2322872" cy="4800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High DRAM</a:t>
            </a:r>
          </a:p>
        </p:txBody>
      </p:sp>
      <p:sp>
        <p:nvSpPr>
          <p:cNvPr id="2" name="Title 1"/>
          <p:cNvSpPr>
            <a:spLocks noGrp="1"/>
          </p:cNvSpPr>
          <p:nvPr>
            <p:ph type="title"/>
          </p:nvPr>
        </p:nvSpPr>
        <p:spPr/>
        <p:txBody>
          <a:bodyPr/>
          <a:lstStyle/>
          <a:p>
            <a:r>
              <a:rPr lang="en-US" dirty="0"/>
              <a:t>UEFI Exploit via .BMP Logo File</a:t>
            </a:r>
          </a:p>
        </p:txBody>
      </p:sp>
      <p:sp>
        <p:nvSpPr>
          <p:cNvPr id="9" name="Rectangle 8"/>
          <p:cNvSpPr/>
          <p:nvPr/>
        </p:nvSpPr>
        <p:spPr>
          <a:xfrm>
            <a:off x="3447439" y="1466334"/>
            <a:ext cx="2304434" cy="490322"/>
          </a:xfrm>
          <a:prstGeom prst="rect">
            <a:avLst/>
          </a:prstGeom>
          <a:solidFill>
            <a:srgbClr val="976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Page Tables</a:t>
            </a:r>
            <a:endParaRPr lang="en-US" sz="1350" dirty="0"/>
          </a:p>
        </p:txBody>
      </p:sp>
      <p:sp>
        <p:nvSpPr>
          <p:cNvPr id="10" name="Rectangle 9"/>
          <p:cNvSpPr/>
          <p:nvPr/>
        </p:nvSpPr>
        <p:spPr>
          <a:xfrm>
            <a:off x="3440812" y="2055674"/>
            <a:ext cx="2322871" cy="438194"/>
          </a:xfrm>
          <a:prstGeom prst="rect">
            <a:avLst/>
          </a:prstGeom>
          <a:solidFill>
            <a:srgbClr val="9769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GDT</a:t>
            </a:r>
          </a:p>
        </p:txBody>
      </p:sp>
      <p:sp>
        <p:nvSpPr>
          <p:cNvPr id="12" name="Rectangle 11"/>
          <p:cNvSpPr/>
          <p:nvPr/>
        </p:nvSpPr>
        <p:spPr>
          <a:xfrm>
            <a:off x="3446717" y="4561917"/>
            <a:ext cx="2304434" cy="4381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BMP boot logo file</a:t>
            </a:r>
          </a:p>
        </p:txBody>
      </p:sp>
      <p:sp>
        <p:nvSpPr>
          <p:cNvPr id="22" name="Content Placeholder 2"/>
          <p:cNvSpPr>
            <a:spLocks noGrp="1"/>
          </p:cNvSpPr>
          <p:nvPr>
            <p:ph idx="1"/>
          </p:nvPr>
        </p:nvSpPr>
        <p:spPr>
          <a:xfrm>
            <a:off x="457200" y="6248400"/>
            <a:ext cx="8229600" cy="186462"/>
          </a:xfrm>
        </p:spPr>
        <p:txBody>
          <a:bodyPr>
            <a:noAutofit/>
          </a:bodyPr>
          <a:lstStyle/>
          <a:p>
            <a:pPr algn="ctr"/>
            <a:r>
              <a:rPr lang="en-US" sz="1600" dirty="0"/>
              <a:t>Source: </a:t>
            </a:r>
            <a:r>
              <a:rPr lang="en-US" sz="1600" dirty="0">
                <a:hlinkClick r:id="rId2"/>
              </a:rPr>
              <a:t>Attacking Intel BIOS</a:t>
            </a:r>
            <a:r>
              <a:rPr lang="en-US" sz="1600" dirty="0"/>
              <a:t> by </a:t>
            </a:r>
            <a:r>
              <a:rPr lang="en-US" sz="1600" dirty="0" err="1"/>
              <a:t>Rafal</a:t>
            </a:r>
            <a:r>
              <a:rPr lang="en-US" sz="1600" dirty="0"/>
              <a:t> </a:t>
            </a:r>
            <a:r>
              <a:rPr lang="en-US" sz="1600" dirty="0" err="1"/>
              <a:t>Wojtczuk</a:t>
            </a:r>
            <a:r>
              <a:rPr lang="en-US" sz="1600" dirty="0"/>
              <a:t> &amp; Alexander </a:t>
            </a:r>
            <a:r>
              <a:rPr lang="en-US" sz="1600" dirty="0" err="1"/>
              <a:t>Tereshkin</a:t>
            </a:r>
            <a:endParaRPr lang="en-US" sz="1600" dirty="0"/>
          </a:p>
        </p:txBody>
      </p:sp>
      <p:sp>
        <p:nvSpPr>
          <p:cNvPr id="26" name="Rectangle 25"/>
          <p:cNvSpPr/>
          <p:nvPr/>
        </p:nvSpPr>
        <p:spPr>
          <a:xfrm>
            <a:off x="3438939" y="5142939"/>
            <a:ext cx="2313654" cy="63030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UEFI copy loop</a:t>
            </a:r>
          </a:p>
        </p:txBody>
      </p:sp>
      <p:sp>
        <p:nvSpPr>
          <p:cNvPr id="31" name="Rectangle 30"/>
          <p:cNvSpPr/>
          <p:nvPr/>
        </p:nvSpPr>
        <p:spPr>
          <a:xfrm>
            <a:off x="3436778" y="2749924"/>
            <a:ext cx="2322871" cy="43819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IDT / #PF ISR</a:t>
            </a:r>
          </a:p>
        </p:txBody>
      </p:sp>
      <p:sp>
        <p:nvSpPr>
          <p:cNvPr id="20" name="Arrow: Curved Left 19"/>
          <p:cNvSpPr/>
          <p:nvPr/>
        </p:nvSpPr>
        <p:spPr>
          <a:xfrm>
            <a:off x="5791200" y="1480328"/>
            <a:ext cx="381000" cy="1488693"/>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Up 22"/>
          <p:cNvSpPr/>
          <p:nvPr/>
        </p:nvSpPr>
        <p:spPr>
          <a:xfrm>
            <a:off x="2971800" y="1480328"/>
            <a:ext cx="228600" cy="2519612"/>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453488" y="3999940"/>
            <a:ext cx="2304434" cy="43819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Destination buffer</a:t>
            </a:r>
          </a:p>
        </p:txBody>
      </p:sp>
      <p:sp>
        <p:nvSpPr>
          <p:cNvPr id="45" name="Arrow: Up 44"/>
          <p:cNvSpPr/>
          <p:nvPr/>
        </p:nvSpPr>
        <p:spPr>
          <a:xfrm>
            <a:off x="2971800" y="4438133"/>
            <a:ext cx="228600" cy="56197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172200" y="1836003"/>
            <a:ext cx="2667000" cy="830997"/>
          </a:xfrm>
          <a:prstGeom prst="rect">
            <a:avLst/>
          </a:prstGeom>
          <a:noFill/>
        </p:spPr>
        <p:txBody>
          <a:bodyPr wrap="square" rtlCol="0">
            <a:spAutoFit/>
          </a:bodyPr>
          <a:lstStyle/>
          <a:p>
            <a:r>
              <a:rPr lang="en-US" sz="1600" dirty="0">
                <a:solidFill>
                  <a:schemeClr val="tx2"/>
                </a:solidFill>
                <a:latin typeface="Neo Sans Intel"/>
                <a:cs typeface="Neo Sans Intel"/>
              </a:rPr>
              <a:t>Page Fault due to access to unmapped page takes to overwritten #PF handler</a:t>
            </a:r>
          </a:p>
        </p:txBody>
      </p:sp>
      <p:sp>
        <p:nvSpPr>
          <p:cNvPr id="46" name="TextBox 45"/>
          <p:cNvSpPr txBox="1"/>
          <p:nvPr/>
        </p:nvSpPr>
        <p:spPr>
          <a:xfrm>
            <a:off x="769778" y="2680235"/>
            <a:ext cx="2316322" cy="584775"/>
          </a:xfrm>
          <a:prstGeom prst="rect">
            <a:avLst/>
          </a:prstGeom>
          <a:noFill/>
        </p:spPr>
        <p:txBody>
          <a:bodyPr wrap="square" rtlCol="0">
            <a:spAutoFit/>
          </a:bodyPr>
          <a:lstStyle/>
          <a:p>
            <a:r>
              <a:rPr lang="en-US" sz="1600" dirty="0">
                <a:solidFill>
                  <a:schemeClr val="tx2"/>
                </a:solidFill>
                <a:latin typeface="Neo Sans Intel"/>
                <a:cs typeface="Neo Sans Intel"/>
              </a:rPr>
              <a:t>BMP destination buffer overflow direction</a:t>
            </a:r>
          </a:p>
        </p:txBody>
      </p:sp>
      <p:sp>
        <p:nvSpPr>
          <p:cNvPr id="49" name="TextBox 48"/>
          <p:cNvSpPr txBox="1"/>
          <p:nvPr/>
        </p:nvSpPr>
        <p:spPr>
          <a:xfrm>
            <a:off x="575311" y="4614446"/>
            <a:ext cx="2472689" cy="338554"/>
          </a:xfrm>
          <a:prstGeom prst="rect">
            <a:avLst/>
          </a:prstGeom>
          <a:noFill/>
        </p:spPr>
        <p:txBody>
          <a:bodyPr wrap="square" rtlCol="0">
            <a:spAutoFit/>
          </a:bodyPr>
          <a:lstStyle/>
          <a:p>
            <a:r>
              <a:rPr lang="en-US" sz="1600" dirty="0">
                <a:solidFill>
                  <a:schemeClr val="tx2"/>
                </a:solidFill>
                <a:latin typeface="Neo Sans Intel"/>
                <a:cs typeface="Neo Sans Intel"/>
              </a:rPr>
              <a:t>BMP copy to </a:t>
            </a:r>
            <a:r>
              <a:rPr lang="en-US" sz="1600" dirty="0" err="1">
                <a:solidFill>
                  <a:schemeClr val="tx2"/>
                </a:solidFill>
                <a:latin typeface="Neo Sans Intel"/>
                <a:cs typeface="Neo Sans Intel"/>
              </a:rPr>
              <a:t>dest</a:t>
            </a:r>
            <a:r>
              <a:rPr lang="en-US" sz="1600" dirty="0">
                <a:solidFill>
                  <a:schemeClr val="tx2"/>
                </a:solidFill>
                <a:latin typeface="Neo Sans Intel"/>
                <a:cs typeface="Neo Sans Intel"/>
              </a:rPr>
              <a:t> buffer</a:t>
            </a:r>
          </a:p>
        </p:txBody>
      </p:sp>
    </p:spTree>
    <p:extLst>
      <p:ext uri="{BB962C8B-B14F-4D97-AF65-F5344CB8AC3E}">
        <p14:creationId xmlns:p14="http://schemas.microsoft.com/office/powerpoint/2010/main" val="178291658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RBU Packet Parsing Vulnerability</a:t>
            </a:r>
          </a:p>
        </p:txBody>
      </p:sp>
      <p:sp>
        <p:nvSpPr>
          <p:cNvPr id="3" name="Rectangle 2"/>
          <p:cNvSpPr/>
          <p:nvPr/>
        </p:nvSpPr>
        <p:spPr>
          <a:xfrm>
            <a:off x="457200" y="1371600"/>
            <a:ext cx="8382000" cy="5093702"/>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Legacy BIOS with signed BIOS update</a:t>
            </a:r>
          </a:p>
          <a:p>
            <a:pPr marL="342900" lvl="0" indent="-342900">
              <a:spcBef>
                <a:spcPts val="600"/>
              </a:spcBef>
              <a:buFont typeface="Arial" panose="020B0604020202020204" pitchFamily="34" charset="0"/>
              <a:buChar char="•"/>
            </a:pPr>
            <a:r>
              <a:rPr lang="en-US" sz="2400" dirty="0"/>
              <a:t>OS schedules BIOS update placing new BIOS image in DRAM split into RBU packets</a:t>
            </a:r>
          </a:p>
          <a:p>
            <a:pPr marL="342900" lvl="0" indent="-342900">
              <a:spcBef>
                <a:spcPts val="600"/>
              </a:spcBef>
              <a:buFont typeface="Arial" panose="020B0604020202020204" pitchFamily="34" charset="0"/>
              <a:buChar char="•"/>
            </a:pPr>
            <a:r>
              <a:rPr lang="en-US" sz="2400" dirty="0"/>
              <a:t>Upon reboot, BIOS Update SMI Handler reconstructs BIOS image from RBU packets in SMRAM and verifies signature</a:t>
            </a:r>
          </a:p>
          <a:p>
            <a:pPr marL="342900" lvl="0" indent="-342900">
              <a:spcBef>
                <a:spcPts val="600"/>
              </a:spcBef>
              <a:buFont typeface="Arial" panose="020B0604020202020204" pitchFamily="34" charset="0"/>
              <a:buChar char="•"/>
            </a:pPr>
            <a:r>
              <a:rPr lang="en-US" sz="2400" dirty="0"/>
              <a:t>Buffer overflow (</a:t>
            </a:r>
            <a:r>
              <a:rPr lang="en-US" sz="2400" b="1" dirty="0" err="1">
                <a:latin typeface="Courier New" panose="02070309020205020404" pitchFamily="49" charset="0"/>
                <a:cs typeface="Courier New" panose="02070309020205020404" pitchFamily="49" charset="0"/>
              </a:rPr>
              <a:t>memcpy</a:t>
            </a:r>
            <a:r>
              <a:rPr lang="en-US" sz="2400" dirty="0"/>
              <a:t> with controlled size/</a:t>
            </a:r>
            <a:r>
              <a:rPr lang="en-US" sz="2400" dirty="0" err="1"/>
              <a:t>dest</a:t>
            </a:r>
            <a:r>
              <a:rPr lang="en-US" sz="2400" dirty="0"/>
              <a:t>/</a:t>
            </a:r>
            <a:r>
              <a:rPr lang="en-US" sz="2400" dirty="0" err="1"/>
              <a:t>src</a:t>
            </a:r>
            <a:r>
              <a:rPr lang="en-US" sz="2400" dirty="0"/>
              <a:t>) when copying RBU packet to a buffer with reconstructed BIOS image</a:t>
            </a:r>
          </a:p>
          <a:p>
            <a:pPr>
              <a:spcBef>
                <a:spcPts val="600"/>
              </a:spcBef>
            </a:pPr>
            <a:endParaRPr lang="en-US" sz="2400" dirty="0"/>
          </a:p>
          <a:p>
            <a:pPr>
              <a:spcBef>
                <a:spcPts val="600"/>
              </a:spcBef>
            </a:pPr>
            <a:r>
              <a:rPr lang="en-US" sz="2400" b="1" dirty="0"/>
              <a:t>References:</a:t>
            </a:r>
          </a:p>
          <a:p>
            <a:pPr lvl="0"/>
            <a:r>
              <a:rPr lang="en-US" dirty="0">
                <a:hlinkClick r:id="rId3"/>
              </a:rPr>
              <a:t>BIOS Chronomancy: Fixing the Core Root of Trust for Measurement</a:t>
            </a:r>
            <a:endParaRPr lang="en-US" dirty="0"/>
          </a:p>
          <a:p>
            <a:pPr lvl="0"/>
            <a:r>
              <a:rPr lang="en-US" dirty="0">
                <a:hlinkClick r:id="rId4"/>
              </a:rPr>
              <a:t>Defeating Signed BIOS Enforcement</a:t>
            </a:r>
            <a:endParaRPr lang="en-US" dirty="0"/>
          </a:p>
        </p:txBody>
      </p:sp>
    </p:spTree>
    <p:extLst>
      <p:ext uri="{BB962C8B-B14F-4D97-AF65-F5344CB8AC3E}">
        <p14:creationId xmlns:p14="http://schemas.microsoft.com/office/powerpoint/2010/main" val="2270339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EDK2 Capsule BOF Vulnerabilities</a:t>
            </a:r>
          </a:p>
        </p:txBody>
      </p:sp>
      <p:sp>
        <p:nvSpPr>
          <p:cNvPr id="3" name="Rectangle 2"/>
          <p:cNvSpPr/>
          <p:nvPr/>
        </p:nvSpPr>
        <p:spPr>
          <a:xfrm>
            <a:off x="457200" y="1371600"/>
            <a:ext cx="8382000" cy="4909036"/>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Attacker sets up a capsule in memory, and when capsule update is called, BIOS parses the data provided by the attacker</a:t>
            </a:r>
          </a:p>
          <a:p>
            <a:pPr marL="342900" lvl="0" indent="-342900">
              <a:spcBef>
                <a:spcPts val="600"/>
              </a:spcBef>
              <a:buFont typeface="Arial" panose="020B0604020202020204" pitchFamily="34" charset="0"/>
              <a:buChar char="•"/>
            </a:pPr>
            <a:r>
              <a:rPr lang="en-US" sz="2400" i="1" dirty="0"/>
              <a:t>Capsule Coalescing</a:t>
            </a:r>
            <a:r>
              <a:rPr lang="en-US" sz="2400" dirty="0"/>
              <a:t> – when the blocks of a capsule are made contiguous, an integer overflow allowed attackers to control a memory copy operation.</a:t>
            </a:r>
          </a:p>
          <a:p>
            <a:pPr marL="342900" lvl="0" indent="-342900">
              <a:spcBef>
                <a:spcPts val="600"/>
              </a:spcBef>
              <a:buFont typeface="Arial" panose="020B0604020202020204" pitchFamily="34" charset="0"/>
              <a:buChar char="•"/>
            </a:pPr>
            <a:r>
              <a:rPr lang="en-US" sz="2400" i="1" dirty="0"/>
              <a:t>Capsule Envelop</a:t>
            </a:r>
            <a:r>
              <a:rPr lang="en-US" sz="2400" dirty="0"/>
              <a:t> – when blocks of the capsule are parsed, an integer overflow allowed attackers to cause a small allocation and large memory copy operation.</a:t>
            </a:r>
          </a:p>
          <a:p>
            <a:pPr>
              <a:spcBef>
                <a:spcPts val="600"/>
              </a:spcBef>
            </a:pPr>
            <a:endParaRPr lang="en-US" sz="2400" dirty="0"/>
          </a:p>
          <a:p>
            <a:pPr>
              <a:spcBef>
                <a:spcPts val="600"/>
              </a:spcBef>
            </a:pPr>
            <a:r>
              <a:rPr lang="en-US" sz="2400" b="1" dirty="0"/>
              <a:t>References:</a:t>
            </a:r>
          </a:p>
          <a:p>
            <a:pPr lvl="0">
              <a:spcBef>
                <a:spcPts val="600"/>
              </a:spcBef>
            </a:pPr>
            <a:r>
              <a:rPr lang="en-US" sz="2400" dirty="0">
                <a:hlinkClick r:id=""/>
              </a:rPr>
              <a:t>Extreme Privilege Escalation on Windows 8/UEFI Systems</a:t>
            </a:r>
            <a:endParaRPr lang="en-US" sz="2400" dirty="0"/>
          </a:p>
        </p:txBody>
      </p:sp>
    </p:spTree>
    <p:extLst>
      <p:ext uri="{BB962C8B-B14F-4D97-AF65-F5344CB8AC3E}">
        <p14:creationId xmlns:p14="http://schemas.microsoft.com/office/powerpoint/2010/main" val="2730103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Neo Sans Intel" panose="020B0504020202020204" pitchFamily="34" charset="0"/>
              </a:rPr>
              <a:t>1.1 Introduction to Platform Hardware</a:t>
            </a:r>
          </a:p>
        </p:txBody>
      </p:sp>
    </p:spTree>
    <p:extLst>
      <p:ext uri="{BB962C8B-B14F-4D97-AF65-F5344CB8AC3E}">
        <p14:creationId xmlns:p14="http://schemas.microsoft.com/office/powerpoint/2010/main" val="33007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4.4 Attacking SMRAM</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18116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Unlocked Compatible/Legacy SMRAM</a:t>
            </a:r>
          </a:p>
        </p:txBody>
      </p:sp>
      <p:sp>
        <p:nvSpPr>
          <p:cNvPr id="3" name="Rectangle 2"/>
          <p:cNvSpPr/>
          <p:nvPr/>
        </p:nvSpPr>
        <p:spPr>
          <a:xfrm>
            <a:off x="457200" y="1371600"/>
            <a:ext cx="8458200" cy="4862870"/>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D_LCK</a:t>
            </a:r>
            <a:r>
              <a:rPr lang="en-US" sz="2400" dirty="0"/>
              <a:t> bit in </a:t>
            </a:r>
            <a:r>
              <a:rPr lang="en-US" sz="2400" b="1" dirty="0">
                <a:latin typeface="Courier New" panose="02070309020205020404" pitchFamily="49" charset="0"/>
                <a:cs typeface="Courier New" panose="02070309020205020404" pitchFamily="49" charset="0"/>
              </a:rPr>
              <a:t>SMRAMC</a:t>
            </a:r>
            <a:r>
              <a:rPr lang="en-US" sz="2400" dirty="0"/>
              <a:t> register locks down configuration of </a:t>
            </a:r>
            <a:r>
              <a:rPr lang="en-US" sz="2400" i="1" dirty="0"/>
              <a:t>Compatible SMM range</a:t>
            </a:r>
            <a:r>
              <a:rPr lang="en-US" sz="2400" dirty="0"/>
              <a:t> (a.k.a. </a:t>
            </a:r>
            <a:r>
              <a:rPr lang="en-US" sz="2400" i="1" dirty="0"/>
              <a:t>CSEG</a:t>
            </a:r>
            <a:r>
              <a:rPr lang="en-US" sz="2400" dirty="0"/>
              <a:t>)</a:t>
            </a:r>
          </a:p>
          <a:p>
            <a:pPr marL="342900" lvl="0" indent="-342900">
              <a:spcBef>
                <a:spcPts val="600"/>
              </a:spcBef>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SMRAMC[D_OPEN]=0</a:t>
            </a:r>
            <a:r>
              <a:rPr lang="en-US" sz="2400" dirty="0"/>
              <a:t> forces access to legacy SMM space decode to system bus rather than to DRAM where SMI handlers are when CPU is not in System Management Mode (SMM)</a:t>
            </a:r>
          </a:p>
          <a:p>
            <a:pPr marL="342900" lvl="0" indent="-342900">
              <a:spcBef>
                <a:spcPts val="600"/>
              </a:spcBef>
              <a:buFont typeface="Arial" panose="020B0604020202020204" pitchFamily="34" charset="0"/>
              <a:buChar char="•"/>
            </a:pPr>
            <a:r>
              <a:rPr lang="en-US" sz="2400" dirty="0"/>
              <a:t>When </a:t>
            </a:r>
            <a:r>
              <a:rPr lang="en-US" sz="2400" b="1" dirty="0">
                <a:latin typeface="Courier New" panose="02070309020205020404" pitchFamily="49" charset="0"/>
                <a:cs typeface="Courier New" panose="02070309020205020404" pitchFamily="49" charset="0"/>
              </a:rPr>
              <a:t>D_LCK</a:t>
            </a:r>
            <a:r>
              <a:rPr lang="en-US" sz="2400" dirty="0"/>
              <a:t> is not set by BIOS, SMM space decode can be changed to open access to CSEG if CPU is not in SMM</a:t>
            </a:r>
          </a:p>
          <a:p>
            <a:pPr marL="342900" lvl="0" indent="-342900">
              <a:spcBef>
                <a:spcPts val="600"/>
              </a:spcBef>
              <a:buFont typeface="Arial" panose="020B0604020202020204" pitchFamily="34" charset="0"/>
              <a:buChar char="•"/>
            </a:pPr>
            <a:endParaRPr lang="en-US" sz="2400" dirty="0"/>
          </a:p>
          <a:p>
            <a:pPr>
              <a:spcBef>
                <a:spcPts val="600"/>
              </a:spcBef>
            </a:pPr>
            <a:r>
              <a:rPr lang="en-US" sz="2400" b="1" dirty="0"/>
              <a:t>References:</a:t>
            </a:r>
          </a:p>
          <a:p>
            <a:pPr>
              <a:spcBef>
                <a:spcPts val="600"/>
              </a:spcBef>
            </a:pPr>
            <a:r>
              <a:rPr lang="en-US" sz="2000" dirty="0">
                <a:hlinkClick r:id=""/>
              </a:rPr>
              <a:t>Using CPU SMM to Circumvent OS Security Functions</a:t>
            </a:r>
            <a:endParaRPr lang="en-US" sz="2000" dirty="0"/>
          </a:p>
          <a:p>
            <a:pPr>
              <a:spcBef>
                <a:spcPts val="600"/>
              </a:spcBef>
            </a:pPr>
            <a:r>
              <a:rPr lang="en-US" sz="2000" dirty="0">
                <a:hlinkClick r:id=""/>
              </a:rPr>
              <a:t>Using SMM For Other Purposes</a:t>
            </a:r>
            <a:endParaRPr lang="en-US" sz="2000" b="1" dirty="0"/>
          </a:p>
        </p:txBody>
      </p:sp>
    </p:spTree>
    <p:extLst>
      <p:ext uri="{BB962C8B-B14F-4D97-AF65-F5344CB8AC3E}">
        <p14:creationId xmlns:p14="http://schemas.microsoft.com/office/powerpoint/2010/main" val="19840811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Compatible SMM Space: Normal Decode</a:t>
            </a:r>
          </a:p>
        </p:txBody>
      </p:sp>
      <p:sp>
        <p:nvSpPr>
          <p:cNvPr id="14" name="TextBox 13"/>
          <p:cNvSpPr txBox="1"/>
          <p:nvPr/>
        </p:nvSpPr>
        <p:spPr>
          <a:xfrm>
            <a:off x="578068" y="3405346"/>
            <a:ext cx="1240221" cy="369332"/>
          </a:xfrm>
          <a:prstGeom prst="rect">
            <a:avLst/>
          </a:prstGeom>
          <a:noFill/>
        </p:spPr>
        <p:txBody>
          <a:bodyPr wrap="square" rtlCol="0">
            <a:spAutoFit/>
          </a:bodyPr>
          <a:lstStyle/>
          <a:p>
            <a:r>
              <a:rPr lang="en-US" dirty="0">
                <a:latin typeface="Neo Sans Intel"/>
                <a:cs typeface="Neo Sans Intel"/>
              </a:rPr>
              <a:t>0xBFFFF</a:t>
            </a:r>
            <a:endParaRPr lang="en-US" sz="1600" dirty="0">
              <a:latin typeface="Neo Sans Intel"/>
              <a:cs typeface="Neo Sans Intel"/>
            </a:endParaRPr>
          </a:p>
        </p:txBody>
      </p:sp>
      <p:sp>
        <p:nvSpPr>
          <p:cNvPr id="11" name="Rounded Rectangle 10"/>
          <p:cNvSpPr/>
          <p:nvPr/>
        </p:nvSpPr>
        <p:spPr>
          <a:xfrm>
            <a:off x="2280743" y="3668113"/>
            <a:ext cx="3132085" cy="1397859"/>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Compatible SMRAM  (CSEG)</a:t>
            </a:r>
            <a:endParaRPr lang="en-US" sz="1400" dirty="0"/>
          </a:p>
        </p:txBody>
      </p:sp>
      <p:cxnSp>
        <p:nvCxnSpPr>
          <p:cNvPr id="32" name="Straight Connector 31"/>
          <p:cNvCxnSpPr/>
          <p:nvPr/>
        </p:nvCxnSpPr>
        <p:spPr>
          <a:xfrm flipV="1">
            <a:off x="1770989" y="36050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247269" y="3476221"/>
            <a:ext cx="2486828" cy="1200329"/>
          </a:xfrm>
          <a:prstGeom prst="rect">
            <a:avLst/>
          </a:prstGeom>
          <a:noFill/>
        </p:spPr>
        <p:txBody>
          <a:bodyPr wrap="square" rtlCol="0">
            <a:spAutoFit/>
          </a:bodyPr>
          <a:lstStyle/>
          <a:p>
            <a:r>
              <a:rPr lang="en-US" dirty="0">
                <a:latin typeface="Neo Sans Intel"/>
                <a:cs typeface="Neo Sans Intel"/>
              </a:rPr>
              <a:t>SMM access to CSEG is decoded to DRAM, non-SMM access is sent to system bus</a:t>
            </a:r>
          </a:p>
        </p:txBody>
      </p:sp>
      <p:sp>
        <p:nvSpPr>
          <p:cNvPr id="19" name="TextBox 18"/>
          <p:cNvSpPr txBox="1"/>
          <p:nvPr/>
        </p:nvSpPr>
        <p:spPr>
          <a:xfrm>
            <a:off x="572818" y="4934556"/>
            <a:ext cx="1240221" cy="369332"/>
          </a:xfrm>
          <a:prstGeom prst="rect">
            <a:avLst/>
          </a:prstGeom>
          <a:noFill/>
        </p:spPr>
        <p:txBody>
          <a:bodyPr wrap="square" rtlCol="0">
            <a:spAutoFit/>
          </a:bodyPr>
          <a:lstStyle/>
          <a:p>
            <a:r>
              <a:rPr lang="en-US" dirty="0">
                <a:latin typeface="Neo Sans Intel"/>
                <a:cs typeface="Neo Sans Intel"/>
              </a:rPr>
              <a:t>0xA0000</a:t>
            </a:r>
            <a:endParaRPr lang="en-US" sz="1600" dirty="0">
              <a:latin typeface="Neo Sans Intel"/>
              <a:cs typeface="Neo Sans Intel"/>
            </a:endParaRPr>
          </a:p>
        </p:txBody>
      </p:sp>
      <p:cxnSp>
        <p:nvCxnSpPr>
          <p:cNvPr id="21" name="Straight Connector 20"/>
          <p:cNvCxnSpPr/>
          <p:nvPr/>
        </p:nvCxnSpPr>
        <p:spPr>
          <a:xfrm flipV="1">
            <a:off x="1765739" y="51342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78523" y="4030711"/>
            <a:ext cx="1240221" cy="646331"/>
          </a:xfrm>
          <a:prstGeom prst="rect">
            <a:avLst/>
          </a:prstGeom>
          <a:noFill/>
        </p:spPr>
        <p:txBody>
          <a:bodyPr wrap="square" rtlCol="0">
            <a:spAutoFit/>
          </a:bodyPr>
          <a:lstStyle/>
          <a:p>
            <a:r>
              <a:rPr lang="en-US" dirty="0">
                <a:latin typeface="Neo Sans Intel"/>
                <a:cs typeface="Neo Sans Intel"/>
              </a:rPr>
              <a:t>Non SMM access</a:t>
            </a:r>
          </a:p>
        </p:txBody>
      </p:sp>
      <p:sp>
        <p:nvSpPr>
          <p:cNvPr id="24" name="Right Arrow 23"/>
          <p:cNvSpPr/>
          <p:nvPr/>
        </p:nvSpPr>
        <p:spPr>
          <a:xfrm>
            <a:off x="1481959" y="4062270"/>
            <a:ext cx="4750675" cy="620110"/>
          </a:xfrm>
          <a:prstGeom prst="rightArrow">
            <a:avLst>
              <a:gd name="adj1" fmla="val 43220"/>
              <a:gd name="adj2" fmla="val 50000"/>
            </a:avLst>
          </a:prstGeom>
          <a:solidFill>
            <a:schemeClr val="accent1">
              <a:alpha val="50000"/>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2342669" y="1642166"/>
            <a:ext cx="3280365" cy="646331"/>
          </a:xfrm>
          <a:prstGeom prst="rect">
            <a:avLst/>
          </a:prstGeom>
          <a:noFill/>
        </p:spPr>
        <p:txBody>
          <a:bodyPr wrap="square" rtlCol="0">
            <a:spAutoFit/>
          </a:bodyPr>
          <a:lstStyle/>
          <a:p>
            <a:r>
              <a:rPr lang="en-US" b="1" dirty="0">
                <a:cs typeface="Neo Sans Intel"/>
              </a:rPr>
              <a:t>SMRAMC [D_LCK] = 1</a:t>
            </a:r>
          </a:p>
          <a:p>
            <a:r>
              <a:rPr lang="en-US" b="1" dirty="0">
                <a:cs typeface="Neo Sans Intel"/>
              </a:rPr>
              <a:t>SMRAMC [D_OPEN] = 0</a:t>
            </a:r>
          </a:p>
        </p:txBody>
      </p:sp>
      <p:sp>
        <p:nvSpPr>
          <p:cNvPr id="16" name="Rectangle 15"/>
          <p:cNvSpPr/>
          <p:nvPr/>
        </p:nvSpPr>
        <p:spPr>
          <a:xfrm>
            <a:off x="0" y="6556731"/>
            <a:ext cx="9144000" cy="307777"/>
          </a:xfrm>
          <a:prstGeom prst="rect">
            <a:avLst/>
          </a:prstGeom>
        </p:spPr>
        <p:txBody>
          <a:bodyPr wrap="square">
            <a:spAutoFit/>
          </a:bodyPr>
          <a:lstStyle/>
          <a:p>
            <a:pPr lvl="0"/>
            <a:r>
              <a:rPr lang="en-US" sz="1400" b="1" dirty="0"/>
              <a:t>Source: </a:t>
            </a:r>
            <a:r>
              <a:rPr lang="en-US" sz="1400" b="1" dirty="0">
                <a:hlinkClick r:id="rId3"/>
              </a:rPr>
              <a:t>Using CPU SMM to Circumvent OS Security Functions</a:t>
            </a:r>
            <a:r>
              <a:rPr lang="en-US" sz="1400" b="1" dirty="0"/>
              <a:t>, </a:t>
            </a:r>
            <a:r>
              <a:rPr lang="en-US" sz="1400" b="1" dirty="0">
                <a:hlinkClick r:id="rId4"/>
              </a:rPr>
              <a:t>Using SMM For Other Purposes</a:t>
            </a:r>
            <a:endParaRPr lang="en-US" sz="1400" b="1" dirty="0"/>
          </a:p>
        </p:txBody>
      </p:sp>
    </p:spTree>
    <p:extLst>
      <p:ext uri="{BB962C8B-B14F-4D97-AF65-F5344CB8AC3E}">
        <p14:creationId xmlns:p14="http://schemas.microsoft.com/office/powerpoint/2010/main" val="23324452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Compatible SMM Space: Unlocked</a:t>
            </a:r>
          </a:p>
        </p:txBody>
      </p:sp>
      <p:sp>
        <p:nvSpPr>
          <p:cNvPr id="14" name="TextBox 13"/>
          <p:cNvSpPr txBox="1"/>
          <p:nvPr/>
        </p:nvSpPr>
        <p:spPr>
          <a:xfrm>
            <a:off x="578068" y="3405346"/>
            <a:ext cx="1240221" cy="369332"/>
          </a:xfrm>
          <a:prstGeom prst="rect">
            <a:avLst/>
          </a:prstGeom>
          <a:noFill/>
        </p:spPr>
        <p:txBody>
          <a:bodyPr wrap="square" rtlCol="0">
            <a:spAutoFit/>
          </a:bodyPr>
          <a:lstStyle/>
          <a:p>
            <a:r>
              <a:rPr lang="en-US" dirty="0">
                <a:latin typeface="Neo Sans Intel"/>
                <a:cs typeface="Neo Sans Intel"/>
              </a:rPr>
              <a:t>0xBFFFF</a:t>
            </a:r>
            <a:endParaRPr lang="en-US" sz="1600" dirty="0">
              <a:latin typeface="Neo Sans Intel"/>
              <a:cs typeface="Neo Sans Intel"/>
            </a:endParaRPr>
          </a:p>
        </p:txBody>
      </p:sp>
      <p:sp>
        <p:nvSpPr>
          <p:cNvPr id="11" name="Rounded Rectangle 10"/>
          <p:cNvSpPr/>
          <p:nvPr/>
        </p:nvSpPr>
        <p:spPr>
          <a:xfrm>
            <a:off x="2280743" y="3668113"/>
            <a:ext cx="3132085" cy="139785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Compatible SMRAM  (CSEG)</a:t>
            </a:r>
          </a:p>
        </p:txBody>
      </p:sp>
      <p:cxnSp>
        <p:nvCxnSpPr>
          <p:cNvPr id="32" name="Straight Connector 31"/>
          <p:cNvCxnSpPr/>
          <p:nvPr/>
        </p:nvCxnSpPr>
        <p:spPr>
          <a:xfrm flipV="1">
            <a:off x="1770989" y="36050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247268" y="3476221"/>
            <a:ext cx="2507847" cy="1477328"/>
          </a:xfrm>
          <a:prstGeom prst="rect">
            <a:avLst/>
          </a:prstGeom>
          <a:noFill/>
        </p:spPr>
        <p:txBody>
          <a:bodyPr wrap="square" rtlCol="0">
            <a:spAutoFit/>
          </a:bodyPr>
          <a:lstStyle/>
          <a:p>
            <a:r>
              <a:rPr lang="en-US" dirty="0">
                <a:latin typeface="Neo Sans Intel"/>
                <a:cs typeface="Neo Sans Intel"/>
              </a:rPr>
              <a:t>Non-SMM access to CSEG is decoded to DRAM where SMI handlers can be modified</a:t>
            </a:r>
          </a:p>
        </p:txBody>
      </p:sp>
      <p:sp>
        <p:nvSpPr>
          <p:cNvPr id="19" name="TextBox 18"/>
          <p:cNvSpPr txBox="1"/>
          <p:nvPr/>
        </p:nvSpPr>
        <p:spPr>
          <a:xfrm>
            <a:off x="572818" y="4934556"/>
            <a:ext cx="1240221" cy="369332"/>
          </a:xfrm>
          <a:prstGeom prst="rect">
            <a:avLst/>
          </a:prstGeom>
          <a:noFill/>
        </p:spPr>
        <p:txBody>
          <a:bodyPr wrap="square" rtlCol="0">
            <a:spAutoFit/>
          </a:bodyPr>
          <a:lstStyle/>
          <a:p>
            <a:r>
              <a:rPr lang="en-US" dirty="0">
                <a:latin typeface="Neo Sans Intel"/>
                <a:cs typeface="Neo Sans Intel"/>
              </a:rPr>
              <a:t>0xA0000</a:t>
            </a:r>
          </a:p>
        </p:txBody>
      </p:sp>
      <p:cxnSp>
        <p:nvCxnSpPr>
          <p:cNvPr id="21" name="Straight Connector 20"/>
          <p:cNvCxnSpPr/>
          <p:nvPr/>
        </p:nvCxnSpPr>
        <p:spPr>
          <a:xfrm flipV="1">
            <a:off x="1765739" y="51342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78523" y="4030711"/>
            <a:ext cx="1240221" cy="646331"/>
          </a:xfrm>
          <a:prstGeom prst="rect">
            <a:avLst/>
          </a:prstGeom>
          <a:noFill/>
        </p:spPr>
        <p:txBody>
          <a:bodyPr wrap="square" rtlCol="0">
            <a:spAutoFit/>
          </a:bodyPr>
          <a:lstStyle/>
          <a:p>
            <a:r>
              <a:rPr lang="en-US" dirty="0">
                <a:latin typeface="Neo Sans Intel"/>
                <a:cs typeface="Neo Sans Intel"/>
              </a:rPr>
              <a:t>Non SMM access</a:t>
            </a:r>
          </a:p>
        </p:txBody>
      </p:sp>
      <p:sp>
        <p:nvSpPr>
          <p:cNvPr id="24" name="Right Arrow 23"/>
          <p:cNvSpPr/>
          <p:nvPr/>
        </p:nvSpPr>
        <p:spPr>
          <a:xfrm>
            <a:off x="1481959" y="4062270"/>
            <a:ext cx="767255" cy="620110"/>
          </a:xfrm>
          <a:prstGeom prst="rightArrow">
            <a:avLst>
              <a:gd name="adj1" fmla="val 43220"/>
              <a:gd name="adj2" fmla="val 50000"/>
            </a:avLst>
          </a:prstGeom>
          <a:solidFill>
            <a:schemeClr val="accent1"/>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2342669" y="1642166"/>
            <a:ext cx="3280365" cy="646331"/>
          </a:xfrm>
          <a:prstGeom prst="rect">
            <a:avLst/>
          </a:prstGeom>
          <a:noFill/>
        </p:spPr>
        <p:txBody>
          <a:bodyPr wrap="square" rtlCol="0">
            <a:spAutoFit/>
          </a:bodyPr>
          <a:lstStyle/>
          <a:p>
            <a:r>
              <a:rPr lang="en-US" b="1" dirty="0">
                <a:solidFill>
                  <a:srgbClr val="FF0000"/>
                </a:solidFill>
                <a:cs typeface="Neo Sans Intel"/>
              </a:rPr>
              <a:t>SMRAMC [D_LCK] = 0</a:t>
            </a:r>
          </a:p>
          <a:p>
            <a:r>
              <a:rPr lang="en-US" b="1" dirty="0">
                <a:cs typeface="Neo Sans Intel"/>
              </a:rPr>
              <a:t>SMRAMC [D_OPEN] = 1</a:t>
            </a:r>
          </a:p>
        </p:txBody>
      </p:sp>
      <p:sp>
        <p:nvSpPr>
          <p:cNvPr id="13" name="Rectangle 12"/>
          <p:cNvSpPr/>
          <p:nvPr/>
        </p:nvSpPr>
        <p:spPr>
          <a:xfrm>
            <a:off x="0" y="6556731"/>
            <a:ext cx="9144000" cy="307777"/>
          </a:xfrm>
          <a:prstGeom prst="rect">
            <a:avLst/>
          </a:prstGeom>
        </p:spPr>
        <p:txBody>
          <a:bodyPr wrap="square">
            <a:spAutoFit/>
          </a:bodyPr>
          <a:lstStyle/>
          <a:p>
            <a:pPr lvl="0"/>
            <a:r>
              <a:rPr lang="en-US" sz="1400" b="1" dirty="0"/>
              <a:t>Source: </a:t>
            </a:r>
            <a:r>
              <a:rPr lang="en-US" sz="1400" b="1" dirty="0">
                <a:hlinkClick r:id="rId3"/>
              </a:rPr>
              <a:t>Using CPU SMM to Circumvent OS Security Functions</a:t>
            </a:r>
            <a:r>
              <a:rPr lang="en-US" sz="1400" b="1" dirty="0"/>
              <a:t>, </a:t>
            </a:r>
            <a:r>
              <a:rPr lang="en-US" sz="1400" b="1" dirty="0">
                <a:hlinkClick r:id="rId4"/>
              </a:rPr>
              <a:t>Using SMM For Other Purposes</a:t>
            </a:r>
            <a:endParaRPr lang="en-US" sz="1400" b="1" dirty="0"/>
          </a:p>
        </p:txBody>
      </p:sp>
    </p:spTree>
    <p:extLst>
      <p:ext uri="{BB962C8B-B14F-4D97-AF65-F5344CB8AC3E}">
        <p14:creationId xmlns:p14="http://schemas.microsoft.com/office/powerpoint/2010/main" val="280584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with </a:t>
            </a:r>
            <a:r>
              <a:rPr lang="en-US" dirty="0" err="1">
                <a:latin typeface="Courier New" panose="02070309020205020404" pitchFamily="49" charset="0"/>
                <a:cs typeface="Courier New" panose="02070309020205020404" pitchFamily="49" charset="0"/>
              </a:rPr>
              <a:t>common.smm</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315316" y="2058571"/>
            <a:ext cx="8671034" cy="2729329"/>
          </a:xfrm>
        </p:spPr>
        <p:txBody>
          <a:bodyPr>
            <a:noAutofit/>
          </a:bodyPr>
          <a:lstStyle/>
          <a:p>
            <a:endParaRPr lang="en-US" sz="1800" dirty="0">
              <a:solidFill>
                <a:schemeClr val="tx1"/>
              </a:solidFill>
              <a:latin typeface="Courier New" panose="02070309020205020404" pitchFamily="49" charset="0"/>
              <a:cs typeface="Courier New" panose="02070309020205020404" pitchFamily="49" charset="0"/>
            </a:endParaRPr>
          </a:p>
          <a:p>
            <a:r>
              <a:rPr lang="en-US" sz="1800" dirty="0">
                <a:solidFill>
                  <a:schemeClr val="tx1"/>
                </a:solidFill>
                <a:latin typeface="Courier New" panose="02070309020205020404" pitchFamily="49" charset="0"/>
                <a:cs typeface="Courier New" panose="02070309020205020404" pitchFamily="49" charset="0"/>
              </a:rPr>
              <a:t>[*] running module: </a:t>
            </a:r>
            <a:r>
              <a:rPr lang="en-US" sz="1800" dirty="0" err="1">
                <a:solidFill>
                  <a:schemeClr val="tx1"/>
                </a:solidFill>
                <a:latin typeface="Courier New" panose="02070309020205020404" pitchFamily="49" charset="0"/>
                <a:cs typeface="Courier New" panose="02070309020205020404" pitchFamily="49" charset="0"/>
              </a:rPr>
              <a:t>chipsec.modules.common.smm</a:t>
            </a:r>
            <a:r>
              <a:rPr lang="en-US" sz="1800" b="1" dirty="0">
                <a:solidFill>
                  <a:schemeClr val="tx1"/>
                </a:solidFill>
                <a:latin typeface="Courier New" panose="02070309020205020404" pitchFamily="49" charset="0"/>
                <a:cs typeface="Courier New" panose="02070309020205020404" pitchFamily="49" charset="0"/>
              </a:rPr>
              <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Module: SMM memory (SMRAM) Lock</a:t>
            </a:r>
            <a:br>
              <a:rPr lang="en-US" sz="1800" b="1"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[x][ ==========================================================</a:t>
            </a:r>
            <a:br>
              <a:rPr lang="en-US" sz="1800" b="1" dirty="0">
                <a:solidFill>
                  <a:schemeClr val="tx1"/>
                </a:solidFill>
                <a:latin typeface="Courier New" panose="02070309020205020404" pitchFamily="49" charset="0"/>
                <a:cs typeface="Courier New" panose="02070309020205020404" pitchFamily="49" charset="0"/>
              </a:rPr>
            </a:br>
            <a:r>
              <a:rPr lang="en-US" sz="1800" dirty="0">
                <a:solidFill>
                  <a:schemeClr val="tx1"/>
                </a:solidFill>
                <a:latin typeface="Courier New" panose="02070309020205020404" pitchFamily="49" charset="0"/>
                <a:cs typeface="Courier New" panose="02070309020205020404" pitchFamily="49" charset="0"/>
              </a:rPr>
              <a:t>[*] SMRAM register = 0x1A ( D_LCK = 1, D_OPEN = 0 )</a:t>
            </a:r>
            <a:br>
              <a:rPr lang="en-US" sz="1800" dirty="0">
                <a:solidFill>
                  <a:schemeClr val="tx1"/>
                </a:solidFill>
                <a:latin typeface="Courier New" panose="02070309020205020404" pitchFamily="49" charset="0"/>
                <a:cs typeface="Courier New" panose="02070309020205020404" pitchFamily="49" charset="0"/>
              </a:rPr>
            </a:br>
            <a:r>
              <a:rPr lang="en-US" sz="1800" b="1" dirty="0">
                <a:solidFill>
                  <a:schemeClr val="tx1"/>
                </a:solidFill>
                <a:latin typeface="Courier New" panose="02070309020205020404" pitchFamily="49" charset="0"/>
                <a:cs typeface="Courier New" panose="02070309020205020404" pitchFamily="49" charset="0"/>
              </a:rPr>
              <a:t>[+] PASSED: SMRAM is locked</a:t>
            </a:r>
          </a:p>
        </p:txBody>
      </p:sp>
      <p:sp>
        <p:nvSpPr>
          <p:cNvPr id="4" name="Rectangle 3"/>
          <p:cNvSpPr/>
          <p:nvPr/>
        </p:nvSpPr>
        <p:spPr>
          <a:xfrm>
            <a:off x="372781" y="1689239"/>
            <a:ext cx="5285421"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common.smm</a:t>
            </a:r>
            <a:endParaRPr lang="en-US" b="1" dirty="0">
              <a:cs typeface="Courier New" pitchFamily="49" charset="0"/>
            </a:endParaRPr>
          </a:p>
        </p:txBody>
      </p:sp>
    </p:spTree>
    <p:extLst>
      <p:ext uri="{BB962C8B-B14F-4D97-AF65-F5344CB8AC3E}">
        <p14:creationId xmlns:p14="http://schemas.microsoft.com/office/powerpoint/2010/main" val="2166840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“Cache Poisoning” Attack</a:t>
            </a:r>
          </a:p>
        </p:txBody>
      </p:sp>
      <p:sp>
        <p:nvSpPr>
          <p:cNvPr id="3" name="Rectangle 2"/>
          <p:cNvSpPr/>
          <p:nvPr/>
        </p:nvSpPr>
        <p:spPr>
          <a:xfrm>
            <a:off x="457200" y="1371600"/>
            <a:ext cx="8458200" cy="5016758"/>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200" dirty="0"/>
              <a:t>CPU executes from cache if memory type is cacheable</a:t>
            </a:r>
          </a:p>
          <a:p>
            <a:pPr marL="342900" lvl="0" indent="-342900">
              <a:spcBef>
                <a:spcPts val="600"/>
              </a:spcBef>
              <a:buFont typeface="Arial" panose="020B0604020202020204" pitchFamily="34" charset="0"/>
              <a:buChar char="•"/>
            </a:pPr>
            <a:r>
              <a:rPr lang="en-US" sz="2200" dirty="0"/>
              <a:t>Ring0 exploit can make SMRAM cacheable (variable </a:t>
            </a:r>
            <a:r>
              <a:rPr lang="en-US" sz="2200" b="1" dirty="0">
                <a:latin typeface="Courier New" panose="02070309020205020404" pitchFamily="49" charset="0"/>
                <a:cs typeface="Courier New" panose="02070309020205020404" pitchFamily="49" charset="0"/>
              </a:rPr>
              <a:t>MTRR</a:t>
            </a:r>
            <a:r>
              <a:rPr lang="en-US" sz="2200" dirty="0"/>
              <a:t>)</a:t>
            </a:r>
          </a:p>
          <a:p>
            <a:pPr marL="342900" lvl="0" indent="-342900">
              <a:spcBef>
                <a:spcPts val="600"/>
              </a:spcBef>
              <a:buFont typeface="Arial" panose="020B0604020202020204" pitchFamily="34" charset="0"/>
              <a:buChar char="•"/>
            </a:pPr>
            <a:r>
              <a:rPr lang="en-US" sz="2200" dirty="0"/>
              <a:t>Ring0 exploit can then populate cache-lines at </a:t>
            </a:r>
            <a:r>
              <a:rPr lang="en-US" sz="2200" b="1" dirty="0">
                <a:latin typeface="Courier New" panose="02070309020205020404" pitchFamily="49" charset="0"/>
                <a:cs typeface="Courier New" panose="02070309020205020404" pitchFamily="49" charset="0"/>
              </a:rPr>
              <a:t>SMBASE</a:t>
            </a:r>
            <a:r>
              <a:rPr lang="en-US" sz="2200" dirty="0"/>
              <a:t> with SMI exploit code (ex. modify </a:t>
            </a:r>
            <a:r>
              <a:rPr lang="en-US" sz="2200" b="1" dirty="0">
                <a:latin typeface="Courier New" panose="02070309020205020404" pitchFamily="49" charset="0"/>
                <a:cs typeface="Courier New" panose="02070309020205020404" pitchFamily="49" charset="0"/>
              </a:rPr>
              <a:t>SMBASE</a:t>
            </a:r>
            <a:r>
              <a:rPr lang="en-US" sz="2200" dirty="0"/>
              <a:t>) and trigger SMI</a:t>
            </a:r>
          </a:p>
          <a:p>
            <a:pPr marL="342900" lvl="0" indent="-342900">
              <a:spcBef>
                <a:spcPts val="600"/>
              </a:spcBef>
              <a:buFont typeface="Arial" panose="020B0604020202020204" pitchFamily="34" charset="0"/>
              <a:buChar char="•"/>
            </a:pPr>
            <a:r>
              <a:rPr lang="en-US" sz="2200" dirty="0"/>
              <a:t>CPU upon entering SMM will execute SMI exploit from cache</a:t>
            </a:r>
          </a:p>
          <a:p>
            <a:pPr lvl="0"/>
            <a:endParaRPr lang="en-US" sz="2000" dirty="0"/>
          </a:p>
          <a:p>
            <a:pPr>
              <a:spcBef>
                <a:spcPts val="600"/>
              </a:spcBef>
            </a:pPr>
            <a:r>
              <a:rPr lang="en-US" sz="2400" b="1" dirty="0"/>
              <a:t>Mitigations: </a:t>
            </a:r>
            <a:r>
              <a:rPr lang="en-US" sz="2400" dirty="0"/>
              <a:t>CPU System Management Range Registers (</a:t>
            </a:r>
            <a:r>
              <a:rPr lang="en-US" sz="2400" b="1" dirty="0">
                <a:latin typeface="Courier New" panose="02070309020205020404" pitchFamily="49" charset="0"/>
                <a:cs typeface="Courier New" panose="02070309020205020404" pitchFamily="49" charset="0"/>
              </a:rPr>
              <a:t>SMRR</a:t>
            </a:r>
            <a:r>
              <a:rPr lang="en-US" sz="2400" dirty="0"/>
              <a:t>) forcing </a:t>
            </a:r>
            <a:r>
              <a:rPr lang="en-US" sz="2400" b="1" dirty="0">
                <a:latin typeface="Courier New" panose="02070309020205020404" pitchFamily="49" charset="0"/>
                <a:cs typeface="Courier New" panose="02070309020205020404" pitchFamily="49" charset="0"/>
              </a:rPr>
              <a:t>UC</a:t>
            </a:r>
            <a:r>
              <a:rPr lang="en-US" sz="2400" dirty="0"/>
              <a:t> and blocking access to SMRAM when CPU is not in SMM. BIOS has to enable </a:t>
            </a:r>
            <a:r>
              <a:rPr lang="en-US" sz="2400" b="1" dirty="0">
                <a:latin typeface="Courier New" panose="02070309020205020404" pitchFamily="49" charset="0"/>
                <a:cs typeface="Courier New" panose="02070309020205020404" pitchFamily="49" charset="0"/>
              </a:rPr>
              <a:t>SMRR</a:t>
            </a:r>
            <a:endParaRPr lang="en-US" sz="2400" b="1" dirty="0"/>
          </a:p>
          <a:p>
            <a:pPr>
              <a:spcBef>
                <a:spcPts val="600"/>
              </a:spcBef>
            </a:pPr>
            <a:endParaRPr lang="en-US" sz="2400" b="1" dirty="0"/>
          </a:p>
          <a:p>
            <a:pPr>
              <a:spcBef>
                <a:spcPts val="600"/>
              </a:spcBef>
            </a:pPr>
            <a:r>
              <a:rPr lang="en-US" sz="2400" b="1" dirty="0"/>
              <a:t>References:</a:t>
            </a:r>
          </a:p>
          <a:p>
            <a:pPr lvl="0"/>
            <a:r>
              <a:rPr lang="en-US" sz="2000" dirty="0">
                <a:hlinkClick r:id="rId3"/>
              </a:rPr>
              <a:t>Attacking SMM Memory via Intel Cache Poisoning</a:t>
            </a:r>
            <a:endParaRPr lang="en-US" sz="2000" dirty="0"/>
          </a:p>
          <a:p>
            <a:pPr lvl="0"/>
            <a:r>
              <a:rPr lang="en-US" sz="2000" dirty="0">
                <a:hlinkClick r:id="rId4"/>
              </a:rPr>
              <a:t>Getting Into the SMRAM: SMM Reloaded</a:t>
            </a:r>
            <a:endParaRPr lang="en-US" sz="2000" dirty="0"/>
          </a:p>
        </p:txBody>
      </p:sp>
    </p:spTree>
    <p:extLst>
      <p:ext uri="{BB962C8B-B14F-4D97-AF65-F5344CB8AC3E}">
        <p14:creationId xmlns:p14="http://schemas.microsoft.com/office/powerpoint/2010/main" val="32848389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common.smrr</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83476" y="956439"/>
            <a:ext cx="7756634" cy="5527039"/>
          </a:xfrm>
        </p:spPr>
        <p:txBody>
          <a:bodyPr>
            <a:noAutofit/>
          </a:bodyPr>
          <a:lstStyle/>
          <a:p>
            <a:pPr>
              <a:spcBef>
                <a:spcPts val="0"/>
              </a:spcBef>
            </a:pPr>
            <a:r>
              <a:rPr lang="en-US" sz="1300" dirty="0">
                <a:latin typeface="Courier New" pitchFamily="49" charset="0"/>
                <a:cs typeface="Courier New" pitchFamily="49" charset="0"/>
              </a:rPr>
              <a:t>[*] running module: </a:t>
            </a:r>
            <a:r>
              <a:rPr lang="en-US" sz="1300" dirty="0" err="1">
                <a:latin typeface="Courier New" pitchFamily="49" charset="0"/>
                <a:cs typeface="Courier New" pitchFamily="49" charset="0"/>
              </a:rPr>
              <a:t>chipsec.modules.common.smrr</a:t>
            </a:r>
            <a:endParaRPr lang="en-US" sz="1300" dirty="0">
              <a:latin typeface="Courier New" pitchFamily="49" charset="0"/>
              <a:cs typeface="Courier New" pitchFamily="49" charset="0"/>
            </a:endParaRPr>
          </a:p>
          <a:p>
            <a:pPr>
              <a:spcBef>
                <a:spcPts val="0"/>
              </a:spcBef>
            </a:pPr>
            <a:r>
              <a:rPr lang="en-US" sz="1300" b="1" dirty="0">
                <a:latin typeface="Courier New" pitchFamily="49" charset="0"/>
                <a:cs typeface="Courier New" pitchFamily="49" charset="0"/>
              </a:rPr>
              <a:t>[x][ =======================================================================</a:t>
            </a:r>
          </a:p>
          <a:p>
            <a:pPr>
              <a:spcBef>
                <a:spcPts val="0"/>
              </a:spcBef>
            </a:pPr>
            <a:r>
              <a:rPr lang="en-US" sz="1300" b="1" dirty="0">
                <a:latin typeface="Courier New" pitchFamily="49" charset="0"/>
                <a:cs typeface="Courier New" pitchFamily="49" charset="0"/>
              </a:rPr>
              <a:t>[x][ Module: CPU SMM Cache Poisoning / SMM Range Registers (SMRR)</a:t>
            </a:r>
          </a:p>
          <a:p>
            <a:pPr>
              <a:spcBef>
                <a:spcPts val="0"/>
              </a:spcBef>
            </a:pPr>
            <a:r>
              <a:rPr lang="en-US" sz="1300" b="1" dirty="0">
                <a:latin typeface="Courier New" pitchFamily="49" charset="0"/>
                <a:cs typeface="Courier New" pitchFamily="49" charset="0"/>
              </a:rPr>
              <a:t>[x][ =======================================================================</a:t>
            </a:r>
          </a:p>
          <a:p>
            <a:pPr>
              <a:spcBef>
                <a:spcPts val="0"/>
              </a:spcBef>
            </a:pPr>
            <a:r>
              <a:rPr lang="en-US" sz="1300" dirty="0">
                <a:latin typeface="Courier New" pitchFamily="49" charset="0"/>
                <a:cs typeface="Courier New" pitchFamily="49" charset="0"/>
              </a:rPr>
              <a:t>[+] OK. SMRR are supported in IA32_MTRRCAP_MSR</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Checking SMRR Base programming..</a:t>
            </a:r>
          </a:p>
          <a:p>
            <a:pPr>
              <a:spcBef>
                <a:spcPts val="0"/>
              </a:spcBef>
            </a:pPr>
            <a:r>
              <a:rPr lang="en-US" sz="1300" dirty="0">
                <a:latin typeface="Courier New" pitchFamily="49" charset="0"/>
                <a:cs typeface="Courier New" pitchFamily="49" charset="0"/>
              </a:rPr>
              <a:t>[*] IA32_SMRR_BASE_MSR = 0x00000000BD000006</a:t>
            </a:r>
          </a:p>
          <a:p>
            <a:pPr>
              <a:spcBef>
                <a:spcPts val="0"/>
              </a:spcBef>
            </a:pPr>
            <a:r>
              <a:rPr lang="en-US" sz="1300" dirty="0">
                <a:latin typeface="Courier New" pitchFamily="49" charset="0"/>
                <a:cs typeface="Courier New" pitchFamily="49" charset="0"/>
              </a:rPr>
              <a:t>    BASE    = 0xBD000000</a:t>
            </a:r>
          </a:p>
          <a:p>
            <a:pPr>
              <a:spcBef>
                <a:spcPts val="0"/>
              </a:spcBef>
            </a:pPr>
            <a:r>
              <a:rPr lang="en-US" sz="1300" dirty="0">
                <a:latin typeface="Courier New" pitchFamily="49" charset="0"/>
                <a:cs typeface="Courier New" pitchFamily="49" charset="0"/>
              </a:rPr>
              <a:t>    MEMTYPE = 6</a:t>
            </a:r>
          </a:p>
          <a:p>
            <a:pPr>
              <a:spcBef>
                <a:spcPts val="0"/>
              </a:spcBef>
            </a:pPr>
            <a:r>
              <a:rPr lang="en-US" sz="1300" dirty="0">
                <a:latin typeface="Courier New" pitchFamily="49" charset="0"/>
                <a:cs typeface="Courier New" pitchFamily="49" charset="0"/>
              </a:rPr>
              <a:t>[+] SMRR </a:t>
            </a:r>
            <a:r>
              <a:rPr lang="en-US" sz="1300" dirty="0" err="1">
                <a:latin typeface="Courier New" pitchFamily="49" charset="0"/>
                <a:cs typeface="Courier New" pitchFamily="49" charset="0"/>
              </a:rPr>
              <a:t>Memtype</a:t>
            </a:r>
            <a:r>
              <a:rPr lang="en-US" sz="1300" dirty="0">
                <a:latin typeface="Courier New" pitchFamily="49" charset="0"/>
                <a:cs typeface="Courier New" pitchFamily="49" charset="0"/>
              </a:rPr>
              <a:t> is WB</a:t>
            </a:r>
          </a:p>
          <a:p>
            <a:pPr>
              <a:spcBef>
                <a:spcPts val="0"/>
              </a:spcBef>
            </a:pPr>
            <a:r>
              <a:rPr lang="en-US" sz="1300" dirty="0">
                <a:latin typeface="Courier New" pitchFamily="49" charset="0"/>
                <a:cs typeface="Courier New" pitchFamily="49" charset="0"/>
              </a:rPr>
              <a:t>[+] OK so far. SMRR Base is programmed</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Checking SMRR Mask programming..</a:t>
            </a:r>
          </a:p>
          <a:p>
            <a:pPr>
              <a:spcBef>
                <a:spcPts val="0"/>
              </a:spcBef>
            </a:pPr>
            <a:r>
              <a:rPr lang="en-US" sz="1300" dirty="0">
                <a:latin typeface="Courier New" pitchFamily="49" charset="0"/>
                <a:cs typeface="Courier New" pitchFamily="49" charset="0"/>
              </a:rPr>
              <a:t>[*] IA32_SMRR_MASK_MSR = 0x00000000FF800800</a:t>
            </a:r>
          </a:p>
          <a:p>
            <a:pPr>
              <a:spcBef>
                <a:spcPts val="0"/>
              </a:spcBef>
            </a:pPr>
            <a:r>
              <a:rPr lang="en-US" sz="1300" dirty="0">
                <a:latin typeface="Courier New" pitchFamily="49" charset="0"/>
                <a:cs typeface="Courier New" pitchFamily="49" charset="0"/>
              </a:rPr>
              <a:t>    MASK    = 0xFF800000</a:t>
            </a:r>
          </a:p>
          <a:p>
            <a:pPr>
              <a:spcBef>
                <a:spcPts val="0"/>
              </a:spcBef>
            </a:pPr>
            <a:r>
              <a:rPr lang="en-US" sz="1300" dirty="0">
                <a:latin typeface="Courier New" pitchFamily="49" charset="0"/>
                <a:cs typeface="Courier New" pitchFamily="49" charset="0"/>
              </a:rPr>
              <a:t>    VLD     = 1</a:t>
            </a:r>
          </a:p>
          <a:p>
            <a:pPr>
              <a:spcBef>
                <a:spcPts val="0"/>
              </a:spcBef>
            </a:pPr>
            <a:r>
              <a:rPr lang="en-US" sz="1300" dirty="0">
                <a:latin typeface="Courier New" pitchFamily="49" charset="0"/>
                <a:cs typeface="Courier New" pitchFamily="49" charset="0"/>
              </a:rPr>
              <a:t>[+] OK so far. SMRR are enabled in SMRR_MASK MSR</a:t>
            </a:r>
          </a:p>
          <a:p>
            <a:pPr>
              <a:spcBef>
                <a:spcPts val="0"/>
              </a:spcBef>
            </a:pPr>
            <a:endParaRPr lang="en-US" sz="1300" dirty="0">
              <a:latin typeface="Courier New" pitchFamily="49" charset="0"/>
              <a:cs typeface="Courier New" pitchFamily="49" charset="0"/>
            </a:endParaRPr>
          </a:p>
          <a:p>
            <a:pPr>
              <a:spcBef>
                <a:spcPts val="0"/>
              </a:spcBef>
            </a:pPr>
            <a:r>
              <a:rPr lang="en-US" sz="1300" dirty="0">
                <a:latin typeface="Courier New" pitchFamily="49" charset="0"/>
                <a:cs typeface="Courier New" pitchFamily="49" charset="0"/>
              </a:rPr>
              <a:t>[*] Verifying that SMRR_BASE/MASK have the same values on all logical CPUs..</a:t>
            </a:r>
          </a:p>
          <a:p>
            <a:pPr>
              <a:spcBef>
                <a:spcPts val="0"/>
              </a:spcBef>
            </a:pPr>
            <a:r>
              <a:rPr lang="en-US" sz="1300" dirty="0">
                <a:latin typeface="Courier New" pitchFamily="49" charset="0"/>
                <a:cs typeface="Courier New" pitchFamily="49" charset="0"/>
              </a:rPr>
              <a:t>[CPU0] SMRR_BASE = 00000000BD000006, SMRR_MASK = 00000000FF800800</a:t>
            </a:r>
          </a:p>
          <a:p>
            <a:pPr>
              <a:spcBef>
                <a:spcPts val="0"/>
              </a:spcBef>
            </a:pPr>
            <a:r>
              <a:rPr lang="en-US" sz="1300" dirty="0">
                <a:latin typeface="Courier New" pitchFamily="49" charset="0"/>
                <a:cs typeface="Courier New" pitchFamily="49" charset="0"/>
              </a:rPr>
              <a:t>[CPU1] SMRR_BASE = 00000000BD000006, SMRR_MASK = 00000000FF800800</a:t>
            </a:r>
          </a:p>
          <a:p>
            <a:pPr>
              <a:spcBef>
                <a:spcPts val="0"/>
              </a:spcBef>
            </a:pPr>
            <a:r>
              <a:rPr lang="en-US" sz="1300" dirty="0">
                <a:latin typeface="Courier New" pitchFamily="49" charset="0"/>
                <a:cs typeface="Courier New" pitchFamily="49" charset="0"/>
              </a:rPr>
              <a:t>[CPU2] SMRR_BASE = 00000000BD000006, SMRR_MASK = 00000000FF800800</a:t>
            </a:r>
          </a:p>
          <a:p>
            <a:pPr>
              <a:spcBef>
                <a:spcPts val="0"/>
              </a:spcBef>
            </a:pPr>
            <a:r>
              <a:rPr lang="en-US" sz="1300" dirty="0">
                <a:latin typeface="Courier New" pitchFamily="49" charset="0"/>
                <a:cs typeface="Courier New" pitchFamily="49" charset="0"/>
              </a:rPr>
              <a:t>[CPU3] SMRR_BASE = 00000000BD000006, SMRR_MASK = 00000000FF800800</a:t>
            </a:r>
          </a:p>
          <a:p>
            <a:pPr>
              <a:spcBef>
                <a:spcPts val="0"/>
              </a:spcBef>
            </a:pPr>
            <a:r>
              <a:rPr lang="en-US" sz="1300" dirty="0">
                <a:latin typeface="Courier New" pitchFamily="49" charset="0"/>
                <a:cs typeface="Courier New" pitchFamily="49" charset="0"/>
              </a:rPr>
              <a:t>[+] OK so far. SMRR MSRs match on all CPUs</a:t>
            </a:r>
          </a:p>
          <a:p>
            <a:pPr>
              <a:spcBef>
                <a:spcPts val="0"/>
              </a:spcBef>
            </a:pPr>
            <a:endParaRPr lang="en-US" sz="1300" dirty="0">
              <a:latin typeface="Courier New" pitchFamily="49" charset="0"/>
              <a:cs typeface="Courier New" pitchFamily="49" charset="0"/>
            </a:endParaRPr>
          </a:p>
          <a:p>
            <a:pPr>
              <a:spcBef>
                <a:spcPts val="0"/>
              </a:spcBef>
            </a:pPr>
            <a:r>
              <a:rPr lang="en-US" sz="1300" b="1" dirty="0">
                <a:latin typeface="Courier New" pitchFamily="49" charset="0"/>
                <a:cs typeface="Courier New" pitchFamily="49" charset="0"/>
              </a:rPr>
              <a:t>[+] PASSED: SMRR protection against cache attack seems properly configured</a:t>
            </a:r>
          </a:p>
          <a:p>
            <a:pPr>
              <a:spcBef>
                <a:spcPts val="0"/>
              </a:spcBef>
            </a:pPr>
            <a:endParaRPr lang="en-US" sz="1300"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1823952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Memory Remapping Attack</a:t>
            </a:r>
          </a:p>
        </p:txBody>
      </p:sp>
      <p:sp>
        <p:nvSpPr>
          <p:cNvPr id="3" name="Rectangle 2"/>
          <p:cNvSpPr/>
          <p:nvPr/>
        </p:nvSpPr>
        <p:spPr>
          <a:xfrm>
            <a:off x="457200" y="1066800"/>
            <a:ext cx="8458200" cy="5616922"/>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Remap Window is used to reclaim DRAM range below 4Gb “lost” for Low MMIO</a:t>
            </a:r>
          </a:p>
          <a:p>
            <a:pPr marL="342900" lvl="0" indent="-342900">
              <a:spcBef>
                <a:spcPts val="600"/>
              </a:spcBef>
              <a:buFont typeface="Arial" panose="020B0604020202020204" pitchFamily="34" charset="0"/>
              <a:buChar char="•"/>
            </a:pPr>
            <a:r>
              <a:rPr lang="en-US" sz="2400" dirty="0"/>
              <a:t>Defined by </a:t>
            </a:r>
            <a:r>
              <a:rPr lang="en-US" sz="2400" b="1" dirty="0">
                <a:latin typeface="Courier New" panose="02070309020205020404" pitchFamily="49" charset="0"/>
                <a:cs typeface="Courier New" panose="02070309020205020404" pitchFamily="49" charset="0"/>
              </a:rPr>
              <a:t>REMAPBASE/REMAPLIMIT</a:t>
            </a:r>
            <a:r>
              <a:rPr lang="en-US" sz="2400" dirty="0"/>
              <a:t> registers in Memory Controller </a:t>
            </a:r>
            <a:r>
              <a:rPr lang="en-US" sz="2400" dirty="0" err="1"/>
              <a:t>PCIe</a:t>
            </a:r>
            <a:r>
              <a:rPr lang="en-US" sz="2400" dirty="0"/>
              <a:t> configuration space</a:t>
            </a:r>
          </a:p>
          <a:p>
            <a:pPr marL="342900" lvl="0" indent="-342900">
              <a:spcBef>
                <a:spcPts val="600"/>
              </a:spcBef>
              <a:buFont typeface="Arial" panose="020B0604020202020204" pitchFamily="34" charset="0"/>
              <a:buChar char="•"/>
            </a:pPr>
            <a:r>
              <a:rPr lang="en-US" sz="2400" dirty="0"/>
              <a:t>MC remaps Reclaim Window access to DRAM below 4GB (above </a:t>
            </a:r>
            <a:r>
              <a:rPr lang="en-US" sz="2400" i="1" dirty="0"/>
              <a:t>Top Of Low DRAM</a:t>
            </a:r>
            <a:r>
              <a:rPr lang="en-US" sz="2400" dirty="0"/>
              <a:t>)</a:t>
            </a:r>
          </a:p>
          <a:p>
            <a:pPr marL="342900" lvl="0" indent="-342900">
              <a:spcBef>
                <a:spcPts val="600"/>
              </a:spcBef>
              <a:buFont typeface="Arial" panose="020B0604020202020204" pitchFamily="34" charset="0"/>
              <a:buChar char="•"/>
            </a:pPr>
            <a:r>
              <a:rPr lang="en-US" sz="2400" dirty="0"/>
              <a:t>If not locked, OS malware can reprogram target of reclaim to overlap with SMRAM (or something else)</a:t>
            </a:r>
            <a:endParaRPr lang="en-US" sz="2200" dirty="0"/>
          </a:p>
          <a:p>
            <a:pPr lvl="0">
              <a:spcBef>
                <a:spcPts val="600"/>
              </a:spcBef>
            </a:pPr>
            <a:endParaRPr lang="en-US" b="1" dirty="0"/>
          </a:p>
          <a:p>
            <a:pPr lvl="0">
              <a:spcBef>
                <a:spcPts val="600"/>
              </a:spcBef>
            </a:pPr>
            <a:r>
              <a:rPr lang="en-US" sz="2400" b="1" dirty="0"/>
              <a:t>Mitigations:  </a:t>
            </a:r>
            <a:r>
              <a:rPr lang="en-US" sz="2400" dirty="0"/>
              <a:t>BIOS has to lock down Memory Map registers including </a:t>
            </a:r>
            <a:r>
              <a:rPr lang="en-US" sz="2400" b="1" dirty="0">
                <a:latin typeface="Courier New" panose="02070309020205020404" pitchFamily="49" charset="0"/>
                <a:cs typeface="Courier New" panose="02070309020205020404" pitchFamily="49" charset="0"/>
              </a:rPr>
              <a:t>REMAP*, TOLUD/TOUUD</a:t>
            </a:r>
          </a:p>
          <a:p>
            <a:pPr lvl="0">
              <a:spcBef>
                <a:spcPts val="600"/>
              </a:spcBef>
            </a:pPr>
            <a:endParaRPr lang="en-US" sz="1200" b="1" dirty="0">
              <a:latin typeface="Courier New" panose="02070309020205020404" pitchFamily="49" charset="0"/>
              <a:cs typeface="Courier New" panose="02070309020205020404" pitchFamily="49" charset="0"/>
            </a:endParaRPr>
          </a:p>
          <a:p>
            <a:pPr>
              <a:spcBef>
                <a:spcPts val="600"/>
              </a:spcBef>
            </a:pPr>
            <a:r>
              <a:rPr lang="en-US" sz="2400" b="1" dirty="0"/>
              <a:t>References:</a:t>
            </a:r>
          </a:p>
          <a:p>
            <a:pPr lvl="0"/>
            <a:r>
              <a:rPr lang="en-US" sz="2400" dirty="0">
                <a:solidFill>
                  <a:srgbClr val="0070C0"/>
                </a:solidFill>
                <a:hlinkClick r:id=""/>
              </a:rPr>
              <a:t>Preventing &amp; Detecting </a:t>
            </a:r>
            <a:r>
              <a:rPr lang="en-US" sz="2400" dirty="0" err="1">
                <a:solidFill>
                  <a:srgbClr val="0070C0"/>
                </a:solidFill>
                <a:hlinkClick r:id=""/>
              </a:rPr>
              <a:t>Xen</a:t>
            </a:r>
            <a:r>
              <a:rPr lang="en-US" sz="2400" dirty="0">
                <a:solidFill>
                  <a:srgbClr val="0070C0"/>
                </a:solidFill>
                <a:hlinkClick r:id=""/>
              </a:rPr>
              <a:t> Hypervisor Subversions</a:t>
            </a:r>
            <a:endParaRPr lang="en-US" sz="2400" dirty="0"/>
          </a:p>
        </p:txBody>
      </p:sp>
    </p:spTree>
    <p:extLst>
      <p:ext uri="{BB962C8B-B14F-4D97-AF65-F5344CB8AC3E}">
        <p14:creationId xmlns:p14="http://schemas.microsoft.com/office/powerpoint/2010/main" val="15264270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Memory Remapping: Normal Memory Map</a:t>
            </a:r>
          </a:p>
        </p:txBody>
      </p:sp>
      <p:sp>
        <p:nvSpPr>
          <p:cNvPr id="9" name="Rounded Rectangle 8"/>
          <p:cNvSpPr/>
          <p:nvPr/>
        </p:nvSpPr>
        <p:spPr>
          <a:xfrm>
            <a:off x="2270233" y="1439928"/>
            <a:ext cx="316361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Reclaim/Remap Range</a:t>
            </a:r>
          </a:p>
        </p:txBody>
      </p:sp>
      <p:sp>
        <p:nvSpPr>
          <p:cNvPr id="10" name="Rounded Rectangle 9"/>
          <p:cNvSpPr/>
          <p:nvPr/>
        </p:nvSpPr>
        <p:spPr>
          <a:xfrm>
            <a:off x="2249217" y="3184638"/>
            <a:ext cx="3205655" cy="76196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Low MMIO Range</a:t>
            </a:r>
          </a:p>
        </p:txBody>
      </p:sp>
      <p:sp>
        <p:nvSpPr>
          <p:cNvPr id="14" name="TextBox 13"/>
          <p:cNvSpPr txBox="1"/>
          <p:nvPr/>
        </p:nvSpPr>
        <p:spPr>
          <a:xfrm>
            <a:off x="851360" y="378370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26959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80743" y="4445848"/>
            <a:ext cx="313208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 </a:t>
            </a:r>
          </a:p>
        </p:txBody>
      </p:sp>
      <p:sp>
        <p:nvSpPr>
          <p:cNvPr id="18" name="TextBox 17"/>
          <p:cNvSpPr txBox="1"/>
          <p:nvPr/>
        </p:nvSpPr>
        <p:spPr>
          <a:xfrm>
            <a:off x="336380" y="2301806"/>
            <a:ext cx="1418866" cy="307777"/>
          </a:xfrm>
          <a:prstGeom prst="rect">
            <a:avLst/>
          </a:prstGeom>
          <a:noFill/>
        </p:spPr>
        <p:txBody>
          <a:bodyPr wrap="square" rtlCol="0">
            <a:spAutoFit/>
          </a:bodyPr>
          <a:lstStyle/>
          <a:p>
            <a:r>
              <a:rPr lang="en-US" sz="1400" dirty="0">
                <a:latin typeface="Neo Sans Intel"/>
                <a:cs typeface="Neo Sans Intel"/>
              </a:rPr>
              <a:t>REMAPBASE</a:t>
            </a:r>
          </a:p>
        </p:txBody>
      </p:sp>
      <p:sp>
        <p:nvSpPr>
          <p:cNvPr id="20" name="TextBox 19"/>
          <p:cNvSpPr txBox="1"/>
          <p:nvPr/>
        </p:nvSpPr>
        <p:spPr>
          <a:xfrm>
            <a:off x="373169" y="1214026"/>
            <a:ext cx="1403095" cy="307777"/>
          </a:xfrm>
          <a:prstGeom prst="rect">
            <a:avLst/>
          </a:prstGeom>
          <a:noFill/>
        </p:spPr>
        <p:txBody>
          <a:bodyPr wrap="square" rtlCol="0">
            <a:spAutoFit/>
          </a:bodyPr>
          <a:lstStyle/>
          <a:p>
            <a:r>
              <a:rPr lang="en-US" sz="1400" dirty="0">
                <a:latin typeface="Neo Sans Intel"/>
                <a:cs typeface="Neo Sans Intel"/>
              </a:rPr>
              <a:t>REMAPLIMIT</a:t>
            </a:r>
          </a:p>
        </p:txBody>
      </p:sp>
      <p:cxnSp>
        <p:nvCxnSpPr>
          <p:cNvPr id="30" name="Straight Connector 29"/>
          <p:cNvCxnSpPr>
            <a:stCxn id="7" idx="3"/>
          </p:cNvCxnSpPr>
          <p:nvPr/>
        </p:nvCxnSpPr>
        <p:spPr>
          <a:xfrm>
            <a:off x="1755219" y="28652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98343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739459" y="24910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55229" y="139272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U-Turn Arrow 34"/>
          <p:cNvSpPr/>
          <p:nvPr/>
        </p:nvSpPr>
        <p:spPr>
          <a:xfrm rot="5400000">
            <a:off x="5081750" y="2212432"/>
            <a:ext cx="2175641" cy="1282259"/>
          </a:xfrm>
          <a:prstGeom prst="uturnArrow">
            <a:avLst>
              <a:gd name="adj1" fmla="val 31148"/>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36" name="TextBox 35"/>
          <p:cNvSpPr txBox="1"/>
          <p:nvPr/>
        </p:nvSpPr>
        <p:spPr>
          <a:xfrm>
            <a:off x="6772780" y="1868139"/>
            <a:ext cx="2381730" cy="1477328"/>
          </a:xfrm>
          <a:prstGeom prst="rect">
            <a:avLst/>
          </a:prstGeom>
          <a:noFill/>
        </p:spPr>
        <p:txBody>
          <a:bodyPr wrap="square" rtlCol="0">
            <a:spAutoFit/>
          </a:bodyPr>
          <a:lstStyle/>
          <a:p>
            <a:r>
              <a:rPr lang="en-US" b="1" dirty="0">
                <a:latin typeface="Neo Sans Intel"/>
                <a:cs typeface="Neo Sans Intel"/>
              </a:rPr>
              <a:t>Access is remapped to DRAM range ‘lost’ to MMIO (memory </a:t>
            </a:r>
            <a:r>
              <a:rPr lang="en-US" b="1" i="1" dirty="0">
                <a:latin typeface="Neo Sans Intel"/>
                <a:cs typeface="Neo Sans Intel"/>
              </a:rPr>
              <a:t>reclaimed</a:t>
            </a:r>
            <a:r>
              <a:rPr lang="en-US" b="1" dirty="0">
                <a:latin typeface="Neo Sans Intel"/>
                <a:cs typeface="Neo Sans Intel"/>
              </a:rPr>
              <a:t>)</a:t>
            </a:r>
          </a:p>
          <a:p>
            <a:endParaRPr lang="en-US" b="1" dirty="0">
              <a:latin typeface="Neo Sans Intel"/>
              <a:cs typeface="Neo Sans Intel"/>
            </a:endParaRPr>
          </a:p>
        </p:txBody>
      </p:sp>
      <p:sp>
        <p:nvSpPr>
          <p:cNvPr id="37" name="Right Arrow 36"/>
          <p:cNvSpPr/>
          <p:nvPr/>
        </p:nvSpPr>
        <p:spPr>
          <a:xfrm>
            <a:off x="1471450" y="1660638"/>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TextBox 37"/>
          <p:cNvSpPr txBox="1"/>
          <p:nvPr/>
        </p:nvSpPr>
        <p:spPr>
          <a:xfrm>
            <a:off x="557048" y="1765796"/>
            <a:ext cx="961701" cy="338554"/>
          </a:xfrm>
          <a:prstGeom prst="rect">
            <a:avLst/>
          </a:prstGeom>
          <a:noFill/>
        </p:spPr>
        <p:txBody>
          <a:bodyPr wrap="square" rtlCol="0">
            <a:spAutoFit/>
          </a:bodyPr>
          <a:lstStyle/>
          <a:p>
            <a:r>
              <a:rPr lang="en-US" sz="1600" b="1" dirty="0">
                <a:latin typeface="Neo Sans Intel"/>
                <a:cs typeface="Neo Sans Intel"/>
              </a:rPr>
              <a:t>Access</a:t>
            </a:r>
          </a:p>
        </p:txBody>
      </p:sp>
      <p:sp>
        <p:nvSpPr>
          <p:cNvPr id="22" name="Rectangle 21"/>
          <p:cNvSpPr/>
          <p:nvPr/>
        </p:nvSpPr>
        <p:spPr>
          <a:xfrm>
            <a:off x="1513494" y="6553036"/>
            <a:ext cx="6306208" cy="307777"/>
          </a:xfrm>
          <a:prstGeom prst="rect">
            <a:avLst/>
          </a:prstGeom>
        </p:spPr>
        <p:txBody>
          <a:bodyPr wrap="square">
            <a:spAutoFit/>
          </a:bodyPr>
          <a:lstStyle/>
          <a:p>
            <a:pPr lvl="0"/>
            <a:r>
              <a:rPr lang="en-US" sz="1400" b="1" dirty="0"/>
              <a:t>Source: </a:t>
            </a:r>
            <a:r>
              <a:rPr lang="en-US" sz="1400" b="1" dirty="0">
                <a:solidFill>
                  <a:srgbClr val="0070C0"/>
                </a:solidFill>
                <a:hlinkClick r:id="rId3"/>
              </a:rPr>
              <a:t>Preventing &amp; Detecting </a:t>
            </a:r>
            <a:r>
              <a:rPr lang="en-US" sz="1400" b="1" dirty="0" err="1">
                <a:solidFill>
                  <a:srgbClr val="0070C0"/>
                </a:solidFill>
                <a:hlinkClick r:id="rId3"/>
              </a:rPr>
              <a:t>Xen</a:t>
            </a:r>
            <a:r>
              <a:rPr lang="en-US" sz="1400" b="1" dirty="0">
                <a:solidFill>
                  <a:srgbClr val="0070C0"/>
                </a:solidFill>
                <a:hlinkClick r:id="rId3"/>
              </a:rPr>
              <a:t> Hypervisor Subversions</a:t>
            </a:r>
            <a:endParaRPr lang="en-US" sz="1400" b="1" dirty="0"/>
          </a:p>
        </p:txBody>
      </p:sp>
    </p:spTree>
    <p:extLst>
      <p:ext uri="{BB962C8B-B14F-4D97-AF65-F5344CB8AC3E}">
        <p14:creationId xmlns:p14="http://schemas.microsoft.com/office/powerpoint/2010/main" val="27917608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Memory Remapping: Attacking SMRAM</a:t>
            </a:r>
          </a:p>
        </p:txBody>
      </p:sp>
      <p:sp>
        <p:nvSpPr>
          <p:cNvPr id="9" name="Rounded Rectangle 8"/>
          <p:cNvSpPr/>
          <p:nvPr/>
        </p:nvSpPr>
        <p:spPr>
          <a:xfrm>
            <a:off x="2270233" y="1439928"/>
            <a:ext cx="316361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Memory Reclaim/Remap Range</a:t>
            </a:r>
          </a:p>
        </p:txBody>
      </p:sp>
      <p:sp>
        <p:nvSpPr>
          <p:cNvPr id="10" name="Rounded Rectangle 9"/>
          <p:cNvSpPr/>
          <p:nvPr/>
        </p:nvSpPr>
        <p:spPr>
          <a:xfrm>
            <a:off x="2249217" y="3184638"/>
            <a:ext cx="3205655" cy="76196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Low MMIO Range</a:t>
            </a:r>
          </a:p>
        </p:txBody>
      </p:sp>
      <p:sp>
        <p:nvSpPr>
          <p:cNvPr id="14" name="TextBox 13"/>
          <p:cNvSpPr txBox="1"/>
          <p:nvPr/>
        </p:nvSpPr>
        <p:spPr>
          <a:xfrm>
            <a:off x="851360" y="5297146"/>
            <a:ext cx="966930" cy="338554"/>
          </a:xfrm>
          <a:prstGeom prst="rect">
            <a:avLst/>
          </a:prstGeom>
          <a:noFill/>
        </p:spPr>
        <p:txBody>
          <a:bodyPr wrap="square" rtlCol="0">
            <a:spAutoFit/>
          </a:bodyPr>
          <a:lstStyle/>
          <a:p>
            <a:r>
              <a:rPr lang="en-US" sz="1600" dirty="0">
                <a:solidFill>
                  <a:srgbClr val="FF0000"/>
                </a:solidFill>
                <a:latin typeface="Neo Sans Intel"/>
                <a:cs typeface="Neo Sans Intel"/>
              </a:rPr>
              <a:t>TOLUD</a:t>
            </a:r>
          </a:p>
        </p:txBody>
      </p:sp>
      <p:sp>
        <p:nvSpPr>
          <p:cNvPr id="7" name="TextBox 6"/>
          <p:cNvSpPr txBox="1"/>
          <p:nvPr/>
        </p:nvSpPr>
        <p:spPr>
          <a:xfrm>
            <a:off x="1119370" y="26959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80743" y="4445848"/>
            <a:ext cx="3132085" cy="1019504"/>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sp>
        <p:nvSpPr>
          <p:cNvPr id="18" name="TextBox 17"/>
          <p:cNvSpPr txBox="1"/>
          <p:nvPr/>
        </p:nvSpPr>
        <p:spPr>
          <a:xfrm>
            <a:off x="336380" y="2301806"/>
            <a:ext cx="1418866" cy="307777"/>
          </a:xfrm>
          <a:prstGeom prst="rect">
            <a:avLst/>
          </a:prstGeom>
          <a:noFill/>
        </p:spPr>
        <p:txBody>
          <a:bodyPr wrap="square" rtlCol="0">
            <a:spAutoFit/>
          </a:bodyPr>
          <a:lstStyle/>
          <a:p>
            <a:r>
              <a:rPr lang="en-US" sz="1400" dirty="0">
                <a:latin typeface="Neo Sans Intel"/>
                <a:cs typeface="Neo Sans Intel"/>
              </a:rPr>
              <a:t>REMAPBASE</a:t>
            </a:r>
          </a:p>
        </p:txBody>
      </p:sp>
      <p:sp>
        <p:nvSpPr>
          <p:cNvPr id="20" name="TextBox 19"/>
          <p:cNvSpPr txBox="1"/>
          <p:nvPr/>
        </p:nvSpPr>
        <p:spPr>
          <a:xfrm>
            <a:off x="373169" y="1214026"/>
            <a:ext cx="1403095" cy="307777"/>
          </a:xfrm>
          <a:prstGeom prst="rect">
            <a:avLst/>
          </a:prstGeom>
          <a:noFill/>
        </p:spPr>
        <p:txBody>
          <a:bodyPr wrap="square" rtlCol="0">
            <a:spAutoFit/>
          </a:bodyPr>
          <a:lstStyle/>
          <a:p>
            <a:r>
              <a:rPr lang="en-US" sz="1400" dirty="0">
                <a:latin typeface="Neo Sans Intel"/>
                <a:cs typeface="Neo Sans Intel"/>
              </a:rPr>
              <a:t>REMAPLIMIT</a:t>
            </a:r>
          </a:p>
        </p:txBody>
      </p:sp>
      <p:cxnSp>
        <p:nvCxnSpPr>
          <p:cNvPr id="30" name="Straight Connector 29"/>
          <p:cNvCxnSpPr>
            <a:stCxn id="7" idx="3"/>
          </p:cNvCxnSpPr>
          <p:nvPr/>
        </p:nvCxnSpPr>
        <p:spPr>
          <a:xfrm>
            <a:off x="1755219" y="28652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5507383"/>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739459" y="24910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55229" y="139272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U-Turn Arrow 34"/>
          <p:cNvSpPr/>
          <p:nvPr/>
        </p:nvSpPr>
        <p:spPr>
          <a:xfrm rot="5400000">
            <a:off x="4393321" y="2900860"/>
            <a:ext cx="3552497" cy="1282259"/>
          </a:xfrm>
          <a:prstGeom prst="uturnArrow">
            <a:avLst>
              <a:gd name="adj1" fmla="val 31148"/>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36" name="TextBox 35"/>
          <p:cNvSpPr txBox="1"/>
          <p:nvPr/>
        </p:nvSpPr>
        <p:spPr>
          <a:xfrm>
            <a:off x="6793800" y="2645879"/>
            <a:ext cx="2066421" cy="1200329"/>
          </a:xfrm>
          <a:prstGeom prst="rect">
            <a:avLst/>
          </a:prstGeom>
          <a:noFill/>
        </p:spPr>
        <p:txBody>
          <a:bodyPr wrap="square" rtlCol="0">
            <a:spAutoFit/>
          </a:bodyPr>
          <a:lstStyle/>
          <a:p>
            <a:r>
              <a:rPr lang="en-US" b="1" dirty="0">
                <a:latin typeface="Neo Sans Intel"/>
                <a:cs typeface="Neo Sans Intel"/>
              </a:rPr>
              <a:t>Target range of memory reclaim changed to SMRAM</a:t>
            </a:r>
          </a:p>
        </p:txBody>
      </p:sp>
      <p:sp>
        <p:nvSpPr>
          <p:cNvPr id="17" name="Right Arrow 16"/>
          <p:cNvSpPr/>
          <p:nvPr/>
        </p:nvSpPr>
        <p:spPr>
          <a:xfrm>
            <a:off x="1471450" y="1660638"/>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9" name="TextBox 18"/>
          <p:cNvSpPr txBox="1"/>
          <p:nvPr/>
        </p:nvSpPr>
        <p:spPr>
          <a:xfrm>
            <a:off x="557048" y="1765796"/>
            <a:ext cx="961701" cy="338554"/>
          </a:xfrm>
          <a:prstGeom prst="rect">
            <a:avLst/>
          </a:prstGeom>
          <a:noFill/>
        </p:spPr>
        <p:txBody>
          <a:bodyPr wrap="square" rtlCol="0">
            <a:spAutoFit/>
          </a:bodyPr>
          <a:lstStyle/>
          <a:p>
            <a:r>
              <a:rPr lang="en-US" sz="1600" b="1" dirty="0">
                <a:solidFill>
                  <a:srgbClr val="FF0000"/>
                </a:solidFill>
                <a:latin typeface="Neo Sans Intel"/>
                <a:cs typeface="Neo Sans Intel"/>
              </a:rPr>
              <a:t>Access</a:t>
            </a:r>
          </a:p>
        </p:txBody>
      </p:sp>
      <p:sp>
        <p:nvSpPr>
          <p:cNvPr id="21" name="Rectangle 20"/>
          <p:cNvSpPr/>
          <p:nvPr/>
        </p:nvSpPr>
        <p:spPr>
          <a:xfrm>
            <a:off x="1513494" y="6553036"/>
            <a:ext cx="6306208" cy="307777"/>
          </a:xfrm>
          <a:prstGeom prst="rect">
            <a:avLst/>
          </a:prstGeom>
        </p:spPr>
        <p:txBody>
          <a:bodyPr wrap="square">
            <a:spAutoFit/>
          </a:bodyPr>
          <a:lstStyle/>
          <a:p>
            <a:pPr lvl="0"/>
            <a:r>
              <a:rPr lang="en-US" sz="1400" b="1" dirty="0"/>
              <a:t>Source: </a:t>
            </a:r>
            <a:r>
              <a:rPr lang="en-US" sz="1400" b="1" dirty="0">
                <a:solidFill>
                  <a:srgbClr val="0070C0"/>
                </a:solidFill>
                <a:hlinkClick r:id="rId3"/>
              </a:rPr>
              <a:t>Preventing &amp; Detecting </a:t>
            </a:r>
            <a:r>
              <a:rPr lang="en-US" sz="1400" b="1" dirty="0" err="1">
                <a:solidFill>
                  <a:srgbClr val="0070C0"/>
                </a:solidFill>
                <a:hlinkClick r:id="rId3"/>
              </a:rPr>
              <a:t>Xen</a:t>
            </a:r>
            <a:r>
              <a:rPr lang="en-US" sz="1400" b="1" dirty="0">
                <a:solidFill>
                  <a:srgbClr val="0070C0"/>
                </a:solidFill>
                <a:hlinkClick r:id="rId3"/>
              </a:rPr>
              <a:t> Hypervisor Subversions</a:t>
            </a:r>
            <a:endParaRPr lang="en-US" sz="1400" b="1" dirty="0"/>
          </a:p>
        </p:txBody>
      </p:sp>
    </p:spTree>
    <p:extLst>
      <p:ext uri="{BB962C8B-B14F-4D97-AF65-F5344CB8AC3E}">
        <p14:creationId xmlns:p14="http://schemas.microsoft.com/office/powerpoint/2010/main" val="343461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Main PC Platform Components</a:t>
            </a:r>
          </a:p>
        </p:txBody>
      </p:sp>
      <p:pic>
        <p:nvPicPr>
          <p:cNvPr id="4" name="Picture 3"/>
          <p:cNvPicPr>
            <a:picLocks noChangeAspect="1"/>
          </p:cNvPicPr>
          <p:nvPr/>
        </p:nvPicPr>
        <p:blipFill>
          <a:blip r:embed="rId3" cstate="print"/>
          <a:stretch>
            <a:fillRect/>
          </a:stretch>
        </p:blipFill>
        <p:spPr>
          <a:xfrm>
            <a:off x="1447801" y="847724"/>
            <a:ext cx="5719762" cy="5688277"/>
          </a:xfrm>
          <a:prstGeom prst="rect">
            <a:avLst/>
          </a:prstGeom>
        </p:spPr>
      </p:pic>
      <p:sp>
        <p:nvSpPr>
          <p:cNvPr id="2" name="Rectangle 1"/>
          <p:cNvSpPr/>
          <p:nvPr/>
        </p:nvSpPr>
        <p:spPr>
          <a:xfrm>
            <a:off x="1981200" y="6536001"/>
            <a:ext cx="5104170" cy="307777"/>
          </a:xfrm>
          <a:prstGeom prst="rect">
            <a:avLst/>
          </a:prstGeom>
        </p:spPr>
        <p:txBody>
          <a:bodyPr wrap="square">
            <a:spAutoFit/>
          </a:bodyPr>
          <a:lstStyle/>
          <a:p>
            <a:r>
              <a:rPr lang="en-US" sz="1400" dirty="0"/>
              <a:t>Source: </a:t>
            </a:r>
            <a:r>
              <a:rPr lang="en-US" sz="1400" dirty="0">
                <a:hlinkClick r:id="rId4"/>
              </a:rPr>
              <a:t>4</a:t>
            </a:r>
            <a:r>
              <a:rPr lang="en-US" sz="1400" baseline="30000" dirty="0">
                <a:hlinkClick r:id="rId4"/>
              </a:rPr>
              <a:t>th</a:t>
            </a:r>
            <a:r>
              <a:rPr lang="en-US" sz="1400" dirty="0">
                <a:hlinkClick r:id="rId4"/>
              </a:rPr>
              <a:t> Generation Intel Core Processor Family Datasheet</a:t>
            </a:r>
            <a:endParaRPr lang="en-US" sz="1400" dirty="0"/>
          </a:p>
        </p:txBody>
      </p:sp>
    </p:spTree>
    <p:extLst>
      <p:ext uri="{BB962C8B-B14F-4D97-AF65-F5344CB8AC3E}">
        <p14:creationId xmlns:p14="http://schemas.microsoft.com/office/powerpoint/2010/main" val="4435874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a:latin typeface="Courier New" panose="02070309020205020404" pitchFamily="49" charset="0"/>
                <a:cs typeface="Courier New" panose="02070309020205020404" pitchFamily="49" charset="0"/>
              </a:rPr>
              <a:t>remap</a:t>
            </a:r>
          </a:p>
        </p:txBody>
      </p:sp>
      <p:sp>
        <p:nvSpPr>
          <p:cNvPr id="3" name="Content Placeholder 2"/>
          <p:cNvSpPr>
            <a:spLocks noGrp="1"/>
          </p:cNvSpPr>
          <p:nvPr>
            <p:ph idx="1"/>
          </p:nvPr>
        </p:nvSpPr>
        <p:spPr>
          <a:xfrm>
            <a:off x="399393" y="1345538"/>
            <a:ext cx="7714594" cy="4525963"/>
          </a:xfrm>
        </p:spPr>
        <p:txBody>
          <a:bodyPr>
            <a:noAutofit/>
          </a:bodyPr>
          <a:lstStyle/>
          <a:p>
            <a:pPr>
              <a:spcBef>
                <a:spcPts val="0"/>
              </a:spcBef>
            </a:pPr>
            <a:r>
              <a:rPr lang="en-US" sz="1300" dirty="0">
                <a:latin typeface="Courier New" panose="02070309020205020404" pitchFamily="49" charset="0"/>
                <a:cs typeface="Courier New" panose="02070309020205020404" pitchFamily="49" charset="0"/>
              </a:rPr>
              <a:t>[*] running module: </a:t>
            </a:r>
            <a:r>
              <a:rPr lang="en-US" sz="1300" dirty="0" err="1">
                <a:latin typeface="Courier New" panose="02070309020205020404" pitchFamily="49" charset="0"/>
                <a:cs typeface="Courier New" panose="02070309020205020404" pitchFamily="49" charset="0"/>
              </a:rPr>
              <a:t>chipsec.modules.remap</a:t>
            </a:r>
            <a:endParaRPr lang="en-US" sz="1300" dirty="0">
              <a:latin typeface="Courier New" panose="02070309020205020404" pitchFamily="49" charset="0"/>
              <a:cs typeface="Courier New" panose="02070309020205020404" pitchFamily="49" charset="0"/>
            </a:endParaRPr>
          </a:p>
          <a:p>
            <a:pPr>
              <a:spcBef>
                <a:spcPts val="0"/>
              </a:spcBef>
            </a:pPr>
            <a:r>
              <a:rPr lang="en-US" sz="1300" b="1" dirty="0">
                <a:latin typeface="Courier New" panose="02070309020205020404" pitchFamily="49" charset="0"/>
                <a:cs typeface="Courier New" panose="02070309020205020404" pitchFamily="49" charset="0"/>
              </a:rPr>
              <a:t>[x][ =======================================================================</a:t>
            </a:r>
          </a:p>
          <a:p>
            <a:pPr>
              <a:spcBef>
                <a:spcPts val="0"/>
              </a:spcBef>
            </a:pPr>
            <a:r>
              <a:rPr lang="en-US" sz="1300" b="1" dirty="0">
                <a:latin typeface="Courier New" panose="02070309020205020404" pitchFamily="49" charset="0"/>
                <a:cs typeface="Courier New" panose="02070309020205020404" pitchFamily="49" charset="0"/>
              </a:rPr>
              <a:t>[x][ Module: Memory Remapping Configuration</a:t>
            </a:r>
          </a:p>
          <a:p>
            <a:pPr>
              <a:spcBef>
                <a:spcPts val="0"/>
              </a:spcBef>
            </a:pPr>
            <a:r>
              <a:rPr lang="en-US" sz="1300" b="1" dirty="0">
                <a:latin typeface="Courier New" panose="02070309020205020404" pitchFamily="49" charset="0"/>
                <a:cs typeface="Courier New" panose="02070309020205020404" pitchFamily="49" charset="0"/>
              </a:rPr>
              <a:t>[x][ =======================================================================</a:t>
            </a:r>
          </a:p>
          <a:p>
            <a:pPr>
              <a:spcBef>
                <a:spcPts val="0"/>
              </a:spcBef>
            </a:pPr>
            <a:r>
              <a:rPr lang="en-US" sz="1300" dirty="0">
                <a:latin typeface="Courier New" panose="02070309020205020404" pitchFamily="49" charset="0"/>
                <a:cs typeface="Courier New" panose="02070309020205020404" pitchFamily="49" charset="0"/>
              </a:rPr>
              <a:t>[*] Registers:</a:t>
            </a:r>
          </a:p>
          <a:p>
            <a:pPr>
              <a:spcBef>
                <a:spcPts val="0"/>
              </a:spcBef>
            </a:pPr>
            <a:r>
              <a:rPr lang="en-US" sz="1300" dirty="0">
                <a:latin typeface="Courier New" panose="02070309020205020404" pitchFamily="49" charset="0"/>
                <a:cs typeface="Courier New" panose="02070309020205020404" pitchFamily="49" charset="0"/>
              </a:rPr>
              <a:t>[*]   TOUUD     : 0x000000011E600001</a:t>
            </a:r>
          </a:p>
          <a:p>
            <a:pPr>
              <a:spcBef>
                <a:spcPts val="0"/>
              </a:spcBef>
            </a:pPr>
            <a:r>
              <a:rPr lang="en-US" sz="1300" dirty="0">
                <a:latin typeface="Courier New" panose="02070309020205020404" pitchFamily="49" charset="0"/>
                <a:cs typeface="Courier New" panose="02070309020205020404" pitchFamily="49" charset="0"/>
              </a:rPr>
              <a:t>[*]   REMAPLIMIT: 0x000000011E500001</a:t>
            </a:r>
          </a:p>
          <a:p>
            <a:pPr>
              <a:spcBef>
                <a:spcPts val="0"/>
              </a:spcBef>
            </a:pPr>
            <a:r>
              <a:rPr lang="en-US" sz="1300" dirty="0">
                <a:latin typeface="Courier New" panose="02070309020205020404" pitchFamily="49" charset="0"/>
                <a:cs typeface="Courier New" panose="02070309020205020404" pitchFamily="49" charset="0"/>
              </a:rPr>
              <a:t>[*]   REMAPBASE : 0x0000000100000001</a:t>
            </a:r>
          </a:p>
          <a:p>
            <a:pPr>
              <a:spcBef>
                <a:spcPts val="0"/>
              </a:spcBef>
            </a:pPr>
            <a:r>
              <a:rPr lang="en-US" sz="1300" dirty="0">
                <a:latin typeface="Courier New" panose="02070309020205020404" pitchFamily="49" charset="0"/>
                <a:cs typeface="Courier New" panose="02070309020205020404" pitchFamily="49" charset="0"/>
              </a:rPr>
              <a:t>[*]   TOLUD     : 0xDFA00001</a:t>
            </a:r>
          </a:p>
          <a:p>
            <a:pPr>
              <a:spcBef>
                <a:spcPts val="0"/>
              </a:spcBef>
            </a:pPr>
            <a:r>
              <a:rPr lang="en-US" sz="1300" dirty="0">
                <a:latin typeface="Courier New" panose="02070309020205020404" pitchFamily="49" charset="0"/>
                <a:cs typeface="Courier New" panose="02070309020205020404" pitchFamily="49" charset="0"/>
              </a:rPr>
              <a:t>[*]   TSEGMB    : 0xDD000001</a:t>
            </a:r>
          </a:p>
          <a:p>
            <a:pPr>
              <a:spcBef>
                <a:spcPts val="0"/>
              </a:spcBef>
            </a:pPr>
            <a:r>
              <a:rPr lang="en-US" sz="1300" dirty="0">
                <a:latin typeface="Courier New" panose="02070309020205020404" pitchFamily="49" charset="0"/>
                <a:cs typeface="Courier New" panose="02070309020205020404" pitchFamily="49" charset="0"/>
              </a:rPr>
              <a:t>[*] Memory Map:</a:t>
            </a:r>
          </a:p>
          <a:p>
            <a:pPr>
              <a:spcBef>
                <a:spcPts val="0"/>
              </a:spcBef>
            </a:pPr>
            <a:r>
              <a:rPr lang="en-US" sz="1300" dirty="0">
                <a:latin typeface="Courier New" panose="02070309020205020404" pitchFamily="49" charset="0"/>
                <a:cs typeface="Courier New" panose="02070309020205020404" pitchFamily="49" charset="0"/>
              </a:rPr>
              <a:t>[*]   Top Of Upper Memory: 0x000000011E600000</a:t>
            </a:r>
          </a:p>
          <a:p>
            <a:pPr>
              <a:spcBef>
                <a:spcPts val="0"/>
              </a:spcBef>
            </a:pPr>
            <a:r>
              <a:rPr lang="en-US" sz="1300" dirty="0">
                <a:latin typeface="Courier New" panose="02070309020205020404" pitchFamily="49" charset="0"/>
                <a:cs typeface="Courier New" panose="02070309020205020404" pitchFamily="49" charset="0"/>
              </a:rPr>
              <a:t>[*]   Remap Limit Address: 0x000000011E5FFFFF</a:t>
            </a:r>
          </a:p>
          <a:p>
            <a:pPr>
              <a:spcBef>
                <a:spcPts val="0"/>
              </a:spcBef>
            </a:pPr>
            <a:r>
              <a:rPr lang="en-US" sz="1300" dirty="0">
                <a:latin typeface="Courier New" panose="02070309020205020404" pitchFamily="49" charset="0"/>
                <a:cs typeface="Courier New" panose="02070309020205020404" pitchFamily="49" charset="0"/>
              </a:rPr>
              <a:t>[*]   Remap Base Address : 0x0000000100000000</a:t>
            </a:r>
          </a:p>
          <a:p>
            <a:pPr>
              <a:spcBef>
                <a:spcPts val="0"/>
              </a:spcBef>
            </a:pPr>
            <a:r>
              <a:rPr lang="en-US" sz="1300" dirty="0">
                <a:latin typeface="Courier New" panose="02070309020205020404" pitchFamily="49" charset="0"/>
                <a:cs typeface="Courier New" panose="02070309020205020404" pitchFamily="49" charset="0"/>
              </a:rPr>
              <a:t>[*]   4GB                : 0x0000000100000000</a:t>
            </a:r>
          </a:p>
          <a:p>
            <a:pPr>
              <a:spcBef>
                <a:spcPts val="0"/>
              </a:spcBef>
            </a:pPr>
            <a:r>
              <a:rPr lang="en-US" sz="1300" dirty="0">
                <a:latin typeface="Courier New" panose="02070309020205020404" pitchFamily="49" charset="0"/>
                <a:cs typeface="Courier New" panose="02070309020205020404" pitchFamily="49" charset="0"/>
              </a:rPr>
              <a:t>[*]   Top Of Low Memory  : 0x00000000DFA00000</a:t>
            </a:r>
          </a:p>
          <a:p>
            <a:pPr>
              <a:spcBef>
                <a:spcPts val="0"/>
              </a:spcBef>
            </a:pPr>
            <a:r>
              <a:rPr lang="en-US" sz="1300" dirty="0">
                <a:latin typeface="Courier New" panose="02070309020205020404" pitchFamily="49" charset="0"/>
                <a:cs typeface="Courier New" panose="02070309020205020404" pitchFamily="49" charset="0"/>
              </a:rPr>
              <a:t>[*]   TSEG (SMRAM) Base  : 0x00000000DD000000</a:t>
            </a:r>
          </a:p>
          <a:p>
            <a:pPr>
              <a:spcBef>
                <a:spcPts val="0"/>
              </a:spcBef>
            </a:pPr>
            <a:r>
              <a:rPr lang="en-US" sz="1300" dirty="0">
                <a:latin typeface="Courier New" panose="02070309020205020404" pitchFamily="49" charset="0"/>
                <a:cs typeface="Courier New" panose="02070309020205020404" pitchFamily="49" charset="0"/>
              </a:rPr>
              <a:t>[*] checking memory remap configuration..</a:t>
            </a:r>
          </a:p>
          <a:p>
            <a:pPr>
              <a:spcBef>
                <a:spcPts val="0"/>
              </a:spcBef>
            </a:pPr>
            <a:r>
              <a:rPr lang="en-US" sz="1300" dirty="0">
                <a:latin typeface="Courier New" panose="02070309020205020404" pitchFamily="49" charset="0"/>
                <a:cs typeface="Courier New" panose="02070309020205020404" pitchFamily="49" charset="0"/>
              </a:rPr>
              <a:t>[*]   Memory Remap is enabled</a:t>
            </a:r>
          </a:p>
          <a:p>
            <a:pPr>
              <a:spcBef>
                <a:spcPts val="0"/>
              </a:spcBef>
            </a:pPr>
            <a:r>
              <a:rPr lang="en-US" sz="1300" dirty="0">
                <a:latin typeface="Courier New" panose="02070309020205020404" pitchFamily="49" charset="0"/>
                <a:cs typeface="Courier New" panose="02070309020205020404" pitchFamily="49" charset="0"/>
              </a:rPr>
              <a:t>[+]   Remap window configuration is correct: REMAPBASE &lt;= REMAPLIMIT &lt; TOUUD</a:t>
            </a:r>
          </a:p>
          <a:p>
            <a:pPr>
              <a:spcBef>
                <a:spcPts val="0"/>
              </a:spcBef>
            </a:pPr>
            <a:r>
              <a:rPr lang="en-US" sz="1300" dirty="0">
                <a:latin typeface="Courier New" panose="02070309020205020404" pitchFamily="49" charset="0"/>
                <a:cs typeface="Courier New" panose="02070309020205020404" pitchFamily="49" charset="0"/>
              </a:rPr>
              <a:t>[+]   All addresses are 1MB aligned</a:t>
            </a:r>
          </a:p>
          <a:p>
            <a:pPr>
              <a:spcBef>
                <a:spcPts val="0"/>
              </a:spcBef>
            </a:pPr>
            <a:r>
              <a:rPr lang="en-US" sz="1300" dirty="0">
                <a:latin typeface="Courier New" panose="02070309020205020404" pitchFamily="49" charset="0"/>
                <a:cs typeface="Courier New" panose="02070309020205020404" pitchFamily="49" charset="0"/>
              </a:rPr>
              <a:t>[*] checking if memory remap configuration is locked..</a:t>
            </a:r>
          </a:p>
          <a:p>
            <a:pPr>
              <a:spcBef>
                <a:spcPts val="0"/>
              </a:spcBef>
            </a:pPr>
            <a:r>
              <a:rPr lang="en-US" sz="1300" dirty="0">
                <a:latin typeface="Courier New" panose="02070309020205020404" pitchFamily="49" charset="0"/>
                <a:cs typeface="Courier New" panose="02070309020205020404" pitchFamily="49" charset="0"/>
              </a:rPr>
              <a:t>[+]   TOUUD is locked</a:t>
            </a:r>
          </a:p>
          <a:p>
            <a:pPr>
              <a:spcBef>
                <a:spcPts val="0"/>
              </a:spcBef>
            </a:pPr>
            <a:r>
              <a:rPr lang="en-US" sz="1300" dirty="0">
                <a:latin typeface="Courier New" panose="02070309020205020404" pitchFamily="49" charset="0"/>
                <a:cs typeface="Courier New" panose="02070309020205020404" pitchFamily="49" charset="0"/>
              </a:rPr>
              <a:t>[+]   TOLUD is locked</a:t>
            </a:r>
          </a:p>
          <a:p>
            <a:pPr>
              <a:spcBef>
                <a:spcPts val="0"/>
              </a:spcBef>
            </a:pPr>
            <a:r>
              <a:rPr lang="en-US" sz="1300" dirty="0">
                <a:latin typeface="Courier New" panose="02070309020205020404" pitchFamily="49" charset="0"/>
                <a:cs typeface="Courier New" panose="02070309020205020404" pitchFamily="49" charset="0"/>
              </a:rPr>
              <a:t>[+]   REMAPBASE and REMAPLIMIT are locked</a:t>
            </a:r>
          </a:p>
          <a:p>
            <a:pPr>
              <a:spcBef>
                <a:spcPts val="0"/>
              </a:spcBef>
            </a:pPr>
            <a:r>
              <a:rPr lang="en-US" sz="1300" b="1" dirty="0">
                <a:latin typeface="Courier New" panose="02070309020205020404" pitchFamily="49" charset="0"/>
                <a:cs typeface="Courier New" panose="02070309020205020404" pitchFamily="49" charset="0"/>
              </a:rPr>
              <a:t>[+] PASSED: Memory Remap is configured correctly and locked</a:t>
            </a:r>
          </a:p>
        </p:txBody>
      </p:sp>
      <p:sp>
        <p:nvSpPr>
          <p:cNvPr id="4" name="Rectangle 3"/>
          <p:cNvSpPr/>
          <p:nvPr/>
        </p:nvSpPr>
        <p:spPr>
          <a:xfrm>
            <a:off x="360081" y="952639"/>
            <a:ext cx="4596130" cy="369332"/>
          </a:xfrm>
          <a:prstGeom prst="rect">
            <a:avLst/>
          </a:prstGeom>
        </p:spPr>
        <p:txBody>
          <a:bodyPr wrap="none">
            <a:spAutoFit/>
          </a:bodyPr>
          <a:lstStyle/>
          <a:p>
            <a:pPr lvl="0"/>
            <a:r>
              <a:rPr lang="en-US" b="1" dirty="0">
                <a:latin typeface="Courier New" pitchFamily="49" charset="0"/>
                <a:cs typeface="Courier New" pitchFamily="49" charset="0"/>
              </a:rPr>
              <a:t># chipsec_main.py --module remap</a:t>
            </a:r>
            <a:endParaRPr lang="en-US" b="1" dirty="0">
              <a:cs typeface="Courier New" pitchFamily="49" charset="0"/>
            </a:endParaRPr>
          </a:p>
        </p:txBody>
      </p:sp>
    </p:spTree>
    <p:extLst>
      <p:ext uri="{BB962C8B-B14F-4D97-AF65-F5344CB8AC3E}">
        <p14:creationId xmlns:p14="http://schemas.microsoft.com/office/powerpoint/2010/main" val="29512674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SMRAM Redirection via </a:t>
            </a:r>
            <a:r>
              <a:rPr lang="en-US" dirty="0" err="1"/>
              <a:t>GFx</a:t>
            </a:r>
            <a:r>
              <a:rPr lang="en-US" dirty="0"/>
              <a:t> Aperture</a:t>
            </a:r>
          </a:p>
        </p:txBody>
      </p:sp>
      <p:sp>
        <p:nvSpPr>
          <p:cNvPr id="3" name="Rectangle 2"/>
          <p:cNvSpPr/>
          <p:nvPr/>
        </p:nvSpPr>
        <p:spPr>
          <a:xfrm>
            <a:off x="457200" y="1183243"/>
            <a:ext cx="8229600" cy="5293757"/>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000" dirty="0"/>
              <a:t>If BIOS doesn’t lock down memory </a:t>
            </a:r>
            <a:r>
              <a:rPr lang="en-US" sz="2000" dirty="0" err="1"/>
              <a:t>config</a:t>
            </a:r>
            <a:r>
              <a:rPr lang="en-US" sz="2000" dirty="0"/>
              <a:t>, boundary separating DRAM and MMIO (</a:t>
            </a:r>
            <a:r>
              <a:rPr lang="en-US" sz="2000" b="1" dirty="0">
                <a:latin typeface="Courier New" panose="02070309020205020404" pitchFamily="49" charset="0"/>
                <a:cs typeface="Courier New" panose="02070309020205020404" pitchFamily="49" charset="0"/>
              </a:rPr>
              <a:t>TOLUD</a:t>
            </a:r>
            <a:r>
              <a:rPr lang="en-US" sz="2000" dirty="0"/>
              <a:t>) can be moved somewhere else. E.g. malware can move it below SMRAM to make SMRAM decode as MMIO</a:t>
            </a:r>
          </a:p>
          <a:p>
            <a:pPr marL="342900" lvl="0" indent="-342900">
              <a:spcBef>
                <a:spcPts val="600"/>
              </a:spcBef>
              <a:buFont typeface="Arial" panose="020B0604020202020204" pitchFamily="34" charset="0"/>
              <a:buChar char="•"/>
            </a:pPr>
            <a:r>
              <a:rPr lang="en-US" sz="2000" dirty="0"/>
              <a:t>Graphics Aperture can then be overlapped with SMRAM and used to redirect MMIO access to memory range defined by PTE entries in </a:t>
            </a:r>
            <a:r>
              <a:rPr lang="en-US" sz="2000" i="1" dirty="0"/>
              <a:t>Graphics Translation Table (GTT)</a:t>
            </a:r>
          </a:p>
          <a:p>
            <a:pPr marL="342900" lvl="0" indent="-342900">
              <a:spcBef>
                <a:spcPts val="600"/>
              </a:spcBef>
              <a:buFont typeface="Arial" panose="020B0604020202020204" pitchFamily="34" charset="0"/>
              <a:buChar char="•"/>
            </a:pPr>
            <a:r>
              <a:rPr lang="en-US" sz="2000" dirty="0"/>
              <a:t>When CPU accesses protected SMRAM range to execute SMI handler, access is redirected to unprotected memory range somewhere else in DRAM</a:t>
            </a:r>
          </a:p>
          <a:p>
            <a:pPr marL="342900" lvl="0" indent="-342900">
              <a:spcBef>
                <a:spcPts val="600"/>
              </a:spcBef>
              <a:buFont typeface="Arial" panose="020B0604020202020204" pitchFamily="34" charset="0"/>
              <a:buChar char="•"/>
            </a:pPr>
            <a:endParaRPr lang="en-US" sz="2000" dirty="0"/>
          </a:p>
          <a:p>
            <a:pPr lvl="0">
              <a:spcBef>
                <a:spcPts val="600"/>
              </a:spcBef>
            </a:pPr>
            <a:r>
              <a:rPr lang="en-US" sz="2000" b="1" dirty="0"/>
              <a:t>Mitigations: </a:t>
            </a:r>
            <a:r>
              <a:rPr lang="en-US" sz="2000" dirty="0"/>
              <a:t>Similarly to </a:t>
            </a:r>
            <a:r>
              <a:rPr lang="en-US" sz="2000" i="1" dirty="0"/>
              <a:t>Remapping Attack</a:t>
            </a:r>
            <a:r>
              <a:rPr lang="en-US" sz="2000" dirty="0"/>
              <a:t>, BIOS has to lock down HW memory configuration (i.e. </a:t>
            </a:r>
            <a:r>
              <a:rPr lang="en-US" sz="2000" b="1" dirty="0">
                <a:latin typeface="Courier New" panose="02070309020205020404" pitchFamily="49" charset="0"/>
                <a:cs typeface="Courier New" panose="02070309020205020404" pitchFamily="49" charset="0"/>
              </a:rPr>
              <a:t>TOLUD</a:t>
            </a:r>
            <a:r>
              <a:rPr lang="en-US" sz="2000" dirty="0"/>
              <a:t>) to mitigate this attack</a:t>
            </a:r>
            <a:endParaRPr lang="en-US" sz="1200" b="1" dirty="0">
              <a:latin typeface="Courier New" panose="02070309020205020404" pitchFamily="49" charset="0"/>
              <a:cs typeface="Courier New" panose="02070309020205020404" pitchFamily="49" charset="0"/>
            </a:endParaRPr>
          </a:p>
          <a:p>
            <a:pPr>
              <a:spcBef>
                <a:spcPts val="600"/>
              </a:spcBef>
            </a:pPr>
            <a:r>
              <a:rPr lang="en-US" sz="2000" b="1" dirty="0"/>
              <a:t>References:</a:t>
            </a:r>
            <a:r>
              <a:rPr lang="en-US" sz="2400" b="1" dirty="0"/>
              <a:t> </a:t>
            </a:r>
            <a:r>
              <a:rPr lang="en-US" sz="2000" dirty="0">
                <a:hlinkClick r:id=""/>
              </a:rPr>
              <a:t>System Management Mode Design and Security Issues</a:t>
            </a:r>
            <a:r>
              <a:rPr lang="en-US" sz="2000" dirty="0"/>
              <a:t> (GART)</a:t>
            </a:r>
            <a:endParaRPr lang="en-US" sz="2800" dirty="0"/>
          </a:p>
        </p:txBody>
      </p:sp>
    </p:spTree>
    <p:extLst>
      <p:ext uri="{BB962C8B-B14F-4D97-AF65-F5344CB8AC3E}">
        <p14:creationId xmlns:p14="http://schemas.microsoft.com/office/powerpoint/2010/main" val="32528631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sz="3200" dirty="0"/>
              <a:t>Access in SMM: Normal Memory Map</a:t>
            </a:r>
          </a:p>
        </p:txBody>
      </p:sp>
      <p:sp>
        <p:nvSpPr>
          <p:cNvPr id="10" name="Rounded Rectangle 9"/>
          <p:cNvSpPr/>
          <p:nvPr/>
        </p:nvSpPr>
        <p:spPr>
          <a:xfrm>
            <a:off x="2249217" y="145045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0086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2245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21462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SMRAM</a:t>
            </a:r>
          </a:p>
        </p:txBody>
      </p:sp>
      <p:cxnSp>
        <p:nvCxnSpPr>
          <p:cNvPr id="30" name="Straight Connector 29"/>
          <p:cNvCxnSpPr>
            <a:stCxn id="7" idx="3"/>
          </p:cNvCxnSpPr>
          <p:nvPr/>
        </p:nvCxnSpPr>
        <p:spPr>
          <a:xfrm>
            <a:off x="1755219" y="13938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1216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774330" y="4232889"/>
            <a:ext cx="2675988" cy="1107996"/>
          </a:xfrm>
          <a:prstGeom prst="rect">
            <a:avLst/>
          </a:prstGeom>
          <a:noFill/>
        </p:spPr>
        <p:txBody>
          <a:bodyPr wrap="square" rtlCol="0">
            <a:spAutoFit/>
          </a:bodyPr>
          <a:lstStyle/>
          <a:p>
            <a:r>
              <a:rPr lang="en-US" sz="1600" dirty="0">
                <a:cs typeface="Neo Sans Intel"/>
              </a:rPr>
              <a:t>CPU executes instructions (</a:t>
            </a:r>
            <a:r>
              <a:rPr lang="en-US" sz="1600" b="1" dirty="0" err="1">
                <a:latin typeface="Courier New" pitchFamily="49" charset="0"/>
                <a:cs typeface="Courier New" pitchFamily="49" charset="0"/>
              </a:rPr>
              <a:t>mov</a:t>
            </a:r>
            <a:r>
              <a:rPr lang="en-US" sz="1600" dirty="0">
                <a:cs typeface="Neo Sans Intel"/>
              </a:rPr>
              <a:t>) from SMRAM normally</a:t>
            </a:r>
          </a:p>
          <a:p>
            <a:endParaRPr lang="en-US" sz="1600" b="1" dirty="0">
              <a:latin typeface="Neo Sans Intel"/>
              <a:cs typeface="Neo Sans Intel"/>
            </a:endParaRPr>
          </a:p>
        </p:txBody>
      </p:sp>
      <p:sp>
        <p:nvSpPr>
          <p:cNvPr id="19" name="TextBox 18"/>
          <p:cNvSpPr txBox="1"/>
          <p:nvPr/>
        </p:nvSpPr>
        <p:spPr>
          <a:xfrm>
            <a:off x="2285940" y="4840085"/>
            <a:ext cx="2107384" cy="369332"/>
          </a:xfrm>
          <a:prstGeom prst="rect">
            <a:avLst/>
          </a:prstGeom>
          <a:noFill/>
        </p:spPr>
        <p:txBody>
          <a:bodyPr wrap="square" rtlCol="0">
            <a:spAutoFit/>
          </a:bodyPr>
          <a:lstStyle/>
          <a:p>
            <a:r>
              <a:rPr lang="en-US" b="1" dirty="0" err="1">
                <a:latin typeface="Courier New" pitchFamily="49" charset="0"/>
                <a:cs typeface="Courier New" pitchFamily="49" charset="0"/>
              </a:rPr>
              <a:t>mov</a:t>
            </a:r>
            <a:r>
              <a:rPr lang="en-US" b="1" dirty="0">
                <a:latin typeface="Courier New" pitchFamily="49" charset="0"/>
                <a:cs typeface="Courier New" pitchFamily="49" charset="0"/>
              </a:rPr>
              <a:t> ebx,imm32</a:t>
            </a:r>
          </a:p>
        </p:txBody>
      </p:sp>
      <p:sp>
        <p:nvSpPr>
          <p:cNvPr id="21" name="TextBox 20"/>
          <p:cNvSpPr txBox="1"/>
          <p:nvPr/>
        </p:nvSpPr>
        <p:spPr>
          <a:xfrm>
            <a:off x="105108" y="4214721"/>
            <a:ext cx="1849817" cy="584775"/>
          </a:xfrm>
          <a:prstGeom prst="rect">
            <a:avLst/>
          </a:prstGeom>
          <a:noFill/>
        </p:spPr>
        <p:txBody>
          <a:bodyPr wrap="square" rtlCol="0">
            <a:spAutoFit/>
          </a:bodyPr>
          <a:lstStyle/>
          <a:p>
            <a:r>
              <a:rPr lang="en-US" sz="1600" dirty="0">
                <a:latin typeface="Neo Sans Intel"/>
                <a:cs typeface="Neo Sans Intel"/>
              </a:rPr>
              <a:t>Code fetch at SMBASE in SMM</a:t>
            </a:r>
          </a:p>
        </p:txBody>
      </p:sp>
      <p:sp>
        <p:nvSpPr>
          <p:cNvPr id="22" name="Rounded Rectangle 21"/>
          <p:cNvSpPr/>
          <p:nvPr/>
        </p:nvSpPr>
        <p:spPr>
          <a:xfrm>
            <a:off x="2286003" y="243845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88668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4" name="U-Turn Arrow 23"/>
          <p:cNvSpPr/>
          <p:nvPr/>
        </p:nvSpPr>
        <p:spPr>
          <a:xfrm rot="5400000">
            <a:off x="5743887" y="2338541"/>
            <a:ext cx="1355861" cy="1807782"/>
          </a:xfrm>
          <a:prstGeom prst="uturnArrow">
            <a:avLst>
              <a:gd name="adj1" fmla="val 19702"/>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26" name="TextBox 25"/>
          <p:cNvSpPr txBox="1"/>
          <p:nvPr/>
        </p:nvSpPr>
        <p:spPr>
          <a:xfrm>
            <a:off x="94604" y="2217728"/>
            <a:ext cx="1702667" cy="584775"/>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a:t>
            </a:r>
          </a:p>
        </p:txBody>
      </p:sp>
      <p:sp>
        <p:nvSpPr>
          <p:cNvPr id="27" name="Rounded Rectangle 26"/>
          <p:cNvSpPr/>
          <p:nvPr/>
        </p:nvSpPr>
        <p:spPr>
          <a:xfrm>
            <a:off x="2259723" y="3168888"/>
            <a:ext cx="3179385"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GFx</a:t>
            </a:r>
            <a:r>
              <a:rPr lang="en-US" sz="1400" dirty="0"/>
              <a:t> Memory</a:t>
            </a:r>
          </a:p>
        </p:txBody>
      </p:sp>
      <p:sp>
        <p:nvSpPr>
          <p:cNvPr id="28" name="TextBox 27"/>
          <p:cNvSpPr txBox="1"/>
          <p:nvPr/>
        </p:nvSpPr>
        <p:spPr>
          <a:xfrm>
            <a:off x="5775474" y="1560832"/>
            <a:ext cx="3263426" cy="830997"/>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 (MMIO) is redirected to </a:t>
            </a:r>
            <a:r>
              <a:rPr lang="en-US" sz="1600" dirty="0" err="1">
                <a:latin typeface="Neo Sans Intel"/>
                <a:cs typeface="Neo Sans Intel"/>
              </a:rPr>
              <a:t>GFx</a:t>
            </a:r>
            <a:r>
              <a:rPr lang="en-US" sz="1600" dirty="0">
                <a:latin typeface="Neo Sans Intel"/>
                <a:cs typeface="Neo Sans Intel"/>
              </a:rPr>
              <a:t> DRAM range per GTT PTEs</a:t>
            </a:r>
          </a:p>
        </p:txBody>
      </p:sp>
      <p:sp>
        <p:nvSpPr>
          <p:cNvPr id="29" name="Right Arrow 28"/>
          <p:cNvSpPr/>
          <p:nvPr/>
        </p:nvSpPr>
        <p:spPr>
          <a:xfrm>
            <a:off x="1471450" y="4729670"/>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Right Arrow 30"/>
          <p:cNvSpPr/>
          <p:nvPr/>
        </p:nvSpPr>
        <p:spPr>
          <a:xfrm>
            <a:off x="1471450" y="2396374"/>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Rounded Rectangle 39"/>
          <p:cNvSpPr/>
          <p:nvPr/>
        </p:nvSpPr>
        <p:spPr>
          <a:xfrm>
            <a:off x="6316715" y="2722179"/>
            <a:ext cx="1492471" cy="893379"/>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1" name="Straight Arrow Connector 40"/>
          <p:cNvCxnSpPr>
            <a:endCxn id="40" idx="1"/>
          </p:cNvCxnSpPr>
          <p:nvPr/>
        </p:nvCxnSpPr>
        <p:spPr>
          <a:xfrm>
            <a:off x="5202631" y="2157329"/>
            <a:ext cx="1114084" cy="101154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513503" y="6559038"/>
            <a:ext cx="6463861" cy="307777"/>
          </a:xfrm>
          <a:prstGeom prst="rect">
            <a:avLst/>
          </a:prstGeom>
        </p:spPr>
        <p:txBody>
          <a:bodyPr wrap="square">
            <a:spAutoFit/>
          </a:bodyPr>
          <a:lstStyle/>
          <a:p>
            <a:pPr lvl="0"/>
            <a:r>
              <a:rPr lang="en-US" sz="1400" b="1" dirty="0"/>
              <a:t>Source: </a:t>
            </a:r>
            <a:r>
              <a:rPr lang="en-US" sz="1400" b="1" dirty="0">
                <a:hlinkClick r:id="rId3"/>
              </a:rPr>
              <a:t>System Management Mode Design and Security Issues</a:t>
            </a:r>
            <a:endParaRPr lang="en-US" sz="1400" b="1" dirty="0"/>
          </a:p>
        </p:txBody>
      </p:sp>
    </p:spTree>
    <p:extLst>
      <p:ext uri="{BB962C8B-B14F-4D97-AF65-F5344CB8AC3E}">
        <p14:creationId xmlns:p14="http://schemas.microsoft.com/office/powerpoint/2010/main" val="5404682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05103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57200" y="231922"/>
            <a:ext cx="8153400" cy="988746"/>
          </a:xfrm>
        </p:spPr>
        <p:txBody>
          <a:bodyPr>
            <a:noAutofit/>
          </a:bodyPr>
          <a:lstStyle/>
          <a:p>
            <a:r>
              <a:rPr lang="en-US" sz="3200" dirty="0"/>
              <a:t>Access in SMM: </a:t>
            </a:r>
            <a:r>
              <a:rPr lang="en-US" sz="3200" dirty="0" err="1"/>
              <a:t>GFx</a:t>
            </a:r>
            <a:r>
              <a:rPr lang="en-US" sz="3200" dirty="0"/>
              <a:t> Aperture Redirection</a:t>
            </a:r>
          </a:p>
        </p:txBody>
      </p:sp>
      <p:sp>
        <p:nvSpPr>
          <p:cNvPr id="10" name="Rounded Rectangle 9"/>
          <p:cNvSpPr/>
          <p:nvPr/>
        </p:nvSpPr>
        <p:spPr>
          <a:xfrm>
            <a:off x="2249217" y="1450459"/>
            <a:ext cx="3205655" cy="1634323"/>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82891" y="5202634"/>
            <a:ext cx="966930" cy="338554"/>
          </a:xfrm>
          <a:prstGeom prst="rect">
            <a:avLst/>
          </a:prstGeom>
          <a:noFill/>
        </p:spPr>
        <p:txBody>
          <a:bodyPr wrap="square" rtlCol="0">
            <a:spAutoFit/>
          </a:bodyPr>
          <a:lstStyle/>
          <a:p>
            <a:r>
              <a:rPr lang="en-US" sz="1600" dirty="0">
                <a:solidFill>
                  <a:srgbClr val="FF0000"/>
                </a:solidFill>
                <a:latin typeface="Neo Sans Intel"/>
                <a:cs typeface="Neo Sans Intel"/>
              </a:rPr>
              <a:t>TOLUD</a:t>
            </a:r>
          </a:p>
        </p:txBody>
      </p:sp>
      <p:sp>
        <p:nvSpPr>
          <p:cNvPr id="7" name="TextBox 6"/>
          <p:cNvSpPr txBox="1"/>
          <p:nvPr/>
        </p:nvSpPr>
        <p:spPr>
          <a:xfrm>
            <a:off x="1119370" y="122452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214628"/>
            <a:ext cx="3205657"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SMRAM</a:t>
            </a:r>
          </a:p>
        </p:txBody>
      </p:sp>
      <p:cxnSp>
        <p:nvCxnSpPr>
          <p:cNvPr id="30" name="Straight Connector 29"/>
          <p:cNvCxnSpPr>
            <a:stCxn id="7" idx="3"/>
          </p:cNvCxnSpPr>
          <p:nvPr/>
        </p:nvCxnSpPr>
        <p:spPr>
          <a:xfrm>
            <a:off x="1755219" y="139380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802520" y="5402361"/>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774329" y="3486679"/>
            <a:ext cx="3369671" cy="1354217"/>
          </a:xfrm>
          <a:prstGeom prst="rect">
            <a:avLst/>
          </a:prstGeom>
          <a:noFill/>
        </p:spPr>
        <p:txBody>
          <a:bodyPr wrap="square" rtlCol="0">
            <a:spAutoFit/>
          </a:bodyPr>
          <a:lstStyle/>
          <a:p>
            <a:r>
              <a:rPr lang="en-US" sz="1600" dirty="0">
                <a:cs typeface="Neo Sans Intel"/>
              </a:rPr>
              <a:t>CPU executes instructions from fake SMRAM redirected to by MMIO </a:t>
            </a:r>
            <a:r>
              <a:rPr lang="en-US" sz="1600" dirty="0">
                <a:cs typeface="Neo Sans Intel"/>
                <a:sym typeface="Wingdings" pitchFamily="2" charset="2"/>
              </a:rPr>
              <a:t></a:t>
            </a:r>
            <a:r>
              <a:rPr lang="en-US" sz="1600" dirty="0" err="1">
                <a:cs typeface="Neo Sans Intel"/>
                <a:sym typeface="Wingdings" pitchFamily="2" charset="2"/>
              </a:rPr>
              <a:t>GFx</a:t>
            </a:r>
            <a:r>
              <a:rPr lang="en-US" sz="1600" dirty="0">
                <a:cs typeface="Neo Sans Intel"/>
                <a:sym typeface="Wingdings" pitchFamily="2" charset="2"/>
              </a:rPr>
              <a:t> Aperture per malicious GTT PTEs</a:t>
            </a:r>
            <a:endParaRPr lang="en-US" sz="1600" dirty="0">
              <a:cs typeface="Neo Sans Intel"/>
            </a:endParaRPr>
          </a:p>
          <a:p>
            <a:endParaRPr lang="en-US" sz="1600" dirty="0">
              <a:latin typeface="Neo Sans Intel"/>
              <a:cs typeface="Neo Sans Intel"/>
            </a:endParaRPr>
          </a:p>
        </p:txBody>
      </p:sp>
      <p:sp>
        <p:nvSpPr>
          <p:cNvPr id="19" name="TextBox 18"/>
          <p:cNvSpPr txBox="1"/>
          <p:nvPr/>
        </p:nvSpPr>
        <p:spPr>
          <a:xfrm>
            <a:off x="2285940" y="4840085"/>
            <a:ext cx="2107384" cy="307777"/>
          </a:xfrm>
          <a:prstGeom prst="rect">
            <a:avLst/>
          </a:prstGeom>
          <a:noFill/>
        </p:spPr>
        <p:txBody>
          <a:bodyPr wrap="square" rtlCol="0">
            <a:spAutoFit/>
          </a:bodyPr>
          <a:lstStyle/>
          <a:p>
            <a:r>
              <a:rPr lang="en-US" sz="1400" b="1" dirty="0" err="1">
                <a:latin typeface="Courier New" pitchFamily="49" charset="0"/>
                <a:cs typeface="Courier New" pitchFamily="49" charset="0"/>
              </a:rPr>
              <a:t>mov</a:t>
            </a:r>
            <a:r>
              <a:rPr lang="en-US" sz="1400" b="1" dirty="0">
                <a:latin typeface="Courier New" pitchFamily="49" charset="0"/>
                <a:cs typeface="Courier New" pitchFamily="49" charset="0"/>
              </a:rPr>
              <a:t> ebx,imm32</a:t>
            </a:r>
          </a:p>
        </p:txBody>
      </p:sp>
      <p:sp>
        <p:nvSpPr>
          <p:cNvPr id="21" name="TextBox 20"/>
          <p:cNvSpPr txBox="1"/>
          <p:nvPr/>
        </p:nvSpPr>
        <p:spPr>
          <a:xfrm>
            <a:off x="105108" y="4214721"/>
            <a:ext cx="1849817" cy="584775"/>
          </a:xfrm>
          <a:prstGeom prst="rect">
            <a:avLst/>
          </a:prstGeom>
          <a:noFill/>
        </p:spPr>
        <p:txBody>
          <a:bodyPr wrap="square" rtlCol="0">
            <a:spAutoFit/>
          </a:bodyPr>
          <a:lstStyle/>
          <a:p>
            <a:r>
              <a:rPr lang="en-US" sz="1600" dirty="0">
                <a:latin typeface="Neo Sans Intel"/>
                <a:cs typeface="Neo Sans Intel"/>
              </a:rPr>
              <a:t>Code fetch at SMBASE in SMM</a:t>
            </a:r>
          </a:p>
        </p:txBody>
      </p:sp>
      <p:sp>
        <p:nvSpPr>
          <p:cNvPr id="22" name="Rounded Rectangle 21"/>
          <p:cNvSpPr/>
          <p:nvPr/>
        </p:nvSpPr>
        <p:spPr>
          <a:xfrm>
            <a:off x="2296513" y="4677157"/>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886684"/>
            <a:ext cx="3132085" cy="499248"/>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7" name="Rounded Rectangle 26"/>
          <p:cNvSpPr/>
          <p:nvPr/>
        </p:nvSpPr>
        <p:spPr>
          <a:xfrm>
            <a:off x="2259723" y="3168888"/>
            <a:ext cx="3179385" cy="1019504"/>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GFx</a:t>
            </a:r>
            <a:r>
              <a:rPr lang="en-US" sz="1400" dirty="0"/>
              <a:t> Memory</a:t>
            </a:r>
          </a:p>
        </p:txBody>
      </p:sp>
      <p:sp>
        <p:nvSpPr>
          <p:cNvPr id="31" name="Rounded Rectangle 30"/>
          <p:cNvSpPr/>
          <p:nvPr/>
        </p:nvSpPr>
        <p:spPr>
          <a:xfrm>
            <a:off x="2264980" y="5470616"/>
            <a:ext cx="3205657" cy="61487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Fake SMRAM</a:t>
            </a:r>
          </a:p>
        </p:txBody>
      </p:sp>
      <p:sp>
        <p:nvSpPr>
          <p:cNvPr id="33" name="Right Arrow 32"/>
          <p:cNvSpPr/>
          <p:nvPr/>
        </p:nvSpPr>
        <p:spPr>
          <a:xfrm>
            <a:off x="1481961" y="4719159"/>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U-Turn Arrow 38"/>
          <p:cNvSpPr/>
          <p:nvPr/>
        </p:nvSpPr>
        <p:spPr>
          <a:xfrm rot="5400000">
            <a:off x="5764908" y="4598266"/>
            <a:ext cx="1355861" cy="1807782"/>
          </a:xfrm>
          <a:prstGeom prst="uturnArrow">
            <a:avLst>
              <a:gd name="adj1" fmla="val 19702"/>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40" name="Rounded Rectangle 39"/>
          <p:cNvSpPr/>
          <p:nvPr/>
        </p:nvSpPr>
        <p:spPr>
          <a:xfrm>
            <a:off x="6337736" y="4981904"/>
            <a:ext cx="1492471" cy="893379"/>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1" name="Straight Arrow Connector 40"/>
          <p:cNvCxnSpPr>
            <a:stCxn id="23" idx="3"/>
            <a:endCxn id="40" idx="1"/>
          </p:cNvCxnSpPr>
          <p:nvPr/>
        </p:nvCxnSpPr>
        <p:spPr>
          <a:xfrm>
            <a:off x="5412838" y="2136308"/>
            <a:ext cx="924898" cy="3292286"/>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13503" y="6571738"/>
            <a:ext cx="6463861" cy="307777"/>
          </a:xfrm>
          <a:prstGeom prst="rect">
            <a:avLst/>
          </a:prstGeom>
        </p:spPr>
        <p:txBody>
          <a:bodyPr wrap="square">
            <a:spAutoFit/>
          </a:bodyPr>
          <a:lstStyle/>
          <a:p>
            <a:pPr lvl="0"/>
            <a:r>
              <a:rPr lang="en-US" sz="1400" b="1" dirty="0"/>
              <a:t>Source: </a:t>
            </a:r>
            <a:r>
              <a:rPr lang="en-US" sz="1400" b="1" dirty="0">
                <a:hlinkClick r:id="rId3"/>
              </a:rPr>
              <a:t>System Management Mode Design and Security Issues</a:t>
            </a:r>
            <a:endParaRPr lang="en-US" sz="1400" b="1" dirty="0"/>
          </a:p>
        </p:txBody>
      </p:sp>
    </p:spTree>
    <p:extLst>
      <p:ext uri="{BB962C8B-B14F-4D97-AF65-F5344CB8AC3E}">
        <p14:creationId xmlns:p14="http://schemas.microsoft.com/office/powerpoint/2010/main" val="39714072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DMA Attacks on SMRAM</a:t>
            </a:r>
          </a:p>
        </p:txBody>
      </p:sp>
      <p:sp>
        <p:nvSpPr>
          <p:cNvPr id="3" name="Rectangle 2"/>
          <p:cNvSpPr/>
          <p:nvPr/>
        </p:nvSpPr>
        <p:spPr>
          <a:xfrm>
            <a:off x="457200" y="1183243"/>
            <a:ext cx="8229600" cy="5463034"/>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Protection from inbound DMA access is guaranteed by programming </a:t>
            </a:r>
            <a:r>
              <a:rPr lang="en-US" sz="2400" i="1" dirty="0"/>
              <a:t>TSEG</a:t>
            </a:r>
            <a:r>
              <a:rPr lang="en-US" sz="2400" dirty="0"/>
              <a:t> range</a:t>
            </a:r>
          </a:p>
          <a:p>
            <a:pPr marL="342900" lvl="0" indent="-342900">
              <a:spcBef>
                <a:spcPts val="600"/>
              </a:spcBef>
              <a:buFont typeface="Arial" panose="020B0604020202020204" pitchFamily="34" charset="0"/>
              <a:buChar char="•"/>
            </a:pPr>
            <a:r>
              <a:rPr lang="en-US" sz="2400" dirty="0"/>
              <a:t>If BIOS doesn’t lock down TSEG range configuration, malware can move TSEG outside of where actual SMRAM is</a:t>
            </a:r>
          </a:p>
          <a:p>
            <a:pPr marL="342900" lvl="0" indent="-342900">
              <a:spcBef>
                <a:spcPts val="600"/>
              </a:spcBef>
              <a:buFont typeface="Arial" panose="020B0604020202020204" pitchFamily="34" charset="0"/>
              <a:buChar char="•"/>
            </a:pPr>
            <a:r>
              <a:rPr lang="en-US" sz="2400" dirty="0"/>
              <a:t>Then program one of DMA capable devices (e.g. GPU device) or Graphics Aperture to access SMRAM</a:t>
            </a:r>
            <a:endParaRPr lang="en-US" sz="2000" dirty="0"/>
          </a:p>
          <a:p>
            <a:pPr marL="342900" lvl="0" indent="-342900">
              <a:spcBef>
                <a:spcPts val="600"/>
              </a:spcBef>
              <a:buFont typeface="Arial" panose="020B0604020202020204" pitchFamily="34" charset="0"/>
              <a:buChar char="•"/>
            </a:pPr>
            <a:endParaRPr lang="en-US" sz="2000" dirty="0"/>
          </a:p>
          <a:p>
            <a:pPr>
              <a:spcBef>
                <a:spcPts val="600"/>
              </a:spcBef>
            </a:pPr>
            <a:r>
              <a:rPr lang="en-US" sz="2400" b="1" dirty="0"/>
              <a:t>Mitigations: </a:t>
            </a:r>
            <a:r>
              <a:rPr lang="en-US" sz="2400" dirty="0"/>
              <a:t>BIOS has to lock down configuration required to define range protecting SMRAM from inbound DMA access (e.g. TSEG range)</a:t>
            </a:r>
            <a:endParaRPr lang="en-US" sz="2400" b="1" dirty="0">
              <a:latin typeface="Courier New" panose="02070309020205020404" pitchFamily="49" charset="0"/>
              <a:cs typeface="Courier New" panose="02070309020205020404" pitchFamily="49" charset="0"/>
            </a:endParaRPr>
          </a:p>
          <a:p>
            <a:pPr>
              <a:spcBef>
                <a:spcPts val="600"/>
              </a:spcBef>
            </a:pPr>
            <a:r>
              <a:rPr lang="en-US" sz="2400" b="1" dirty="0"/>
              <a:t>References: </a:t>
            </a:r>
            <a:endParaRPr lang="en-US" sz="2400" dirty="0"/>
          </a:p>
          <a:p>
            <a:pPr lvl="0"/>
            <a:r>
              <a:rPr lang="en-US" sz="2000" dirty="0">
                <a:hlinkClick r:id=""/>
              </a:rPr>
              <a:t>Programmed I/O accesses: a threat to Virtual Machine Monitors?</a:t>
            </a:r>
            <a:endParaRPr lang="en-US" sz="2000" dirty="0"/>
          </a:p>
          <a:p>
            <a:pPr lvl="0"/>
            <a:r>
              <a:rPr lang="en-US" sz="2000" dirty="0">
                <a:hlinkClick r:id=""/>
              </a:rPr>
              <a:t>System Management Mode Design and Security Issues</a:t>
            </a:r>
            <a:endParaRPr lang="en-US" sz="2000" dirty="0"/>
          </a:p>
        </p:txBody>
      </p:sp>
    </p:spTree>
    <p:extLst>
      <p:ext uri="{BB962C8B-B14F-4D97-AF65-F5344CB8AC3E}">
        <p14:creationId xmlns:p14="http://schemas.microsoft.com/office/powerpoint/2010/main" val="3196825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14562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normAutofit/>
          </a:bodyPr>
          <a:lstStyle/>
          <a:p>
            <a:r>
              <a:rPr lang="en-US" dirty="0"/>
              <a:t>DMA Access to SMRAM</a:t>
            </a:r>
          </a:p>
        </p:txBody>
      </p:sp>
      <p:sp>
        <p:nvSpPr>
          <p:cNvPr id="10" name="Rounded Rectangle 9"/>
          <p:cNvSpPr/>
          <p:nvPr/>
        </p:nvSpPr>
        <p:spPr>
          <a:xfrm>
            <a:off x="2249217" y="154504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9545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31911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38278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cxnSp>
        <p:nvCxnSpPr>
          <p:cNvPr id="30" name="Straight Connector 29"/>
          <p:cNvCxnSpPr>
            <a:stCxn id="7" idx="3"/>
          </p:cNvCxnSpPr>
          <p:nvPr/>
        </p:nvCxnSpPr>
        <p:spPr>
          <a:xfrm>
            <a:off x="1755219" y="148839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2162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463863" y="4327479"/>
            <a:ext cx="2648607" cy="1107996"/>
          </a:xfrm>
          <a:prstGeom prst="rect">
            <a:avLst/>
          </a:prstGeom>
          <a:noFill/>
        </p:spPr>
        <p:txBody>
          <a:bodyPr wrap="square" rtlCol="0">
            <a:spAutoFit/>
          </a:bodyPr>
          <a:lstStyle/>
          <a:p>
            <a:r>
              <a:rPr lang="en-US" sz="1600" dirty="0">
                <a:cs typeface="Neo Sans Intel"/>
              </a:rPr>
              <a:t>DMA access to SMRAM is blocked due to TSEG covering SMRAM</a:t>
            </a:r>
          </a:p>
          <a:p>
            <a:endParaRPr lang="en-US" sz="1600" dirty="0">
              <a:latin typeface="Neo Sans Intel"/>
              <a:cs typeface="Neo Sans Intel"/>
            </a:endParaRPr>
          </a:p>
        </p:txBody>
      </p:sp>
      <p:sp>
        <p:nvSpPr>
          <p:cNvPr id="29" name="TextBox 28"/>
          <p:cNvSpPr txBox="1"/>
          <p:nvPr/>
        </p:nvSpPr>
        <p:spPr>
          <a:xfrm>
            <a:off x="504497" y="5228836"/>
            <a:ext cx="1350583" cy="338554"/>
          </a:xfrm>
          <a:prstGeom prst="rect">
            <a:avLst/>
          </a:prstGeom>
          <a:noFill/>
        </p:spPr>
        <p:txBody>
          <a:bodyPr wrap="square" rtlCol="0">
            <a:spAutoFit/>
          </a:bodyPr>
          <a:lstStyle/>
          <a:p>
            <a:r>
              <a:rPr lang="en-US" sz="1600" dirty="0">
                <a:latin typeface="Neo Sans Intel"/>
                <a:cs typeface="Neo Sans Intel"/>
              </a:rPr>
              <a:t>TSEG Base</a:t>
            </a:r>
          </a:p>
        </p:txBody>
      </p:sp>
      <p:cxnSp>
        <p:nvCxnSpPr>
          <p:cNvPr id="31" name="Straight Connector 30"/>
          <p:cNvCxnSpPr/>
          <p:nvPr/>
        </p:nvCxnSpPr>
        <p:spPr>
          <a:xfrm flipV="1">
            <a:off x="1797269" y="544958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3574" y="4120036"/>
            <a:ext cx="1797262" cy="338554"/>
          </a:xfrm>
          <a:prstGeom prst="rect">
            <a:avLst/>
          </a:prstGeom>
          <a:noFill/>
        </p:spPr>
        <p:txBody>
          <a:bodyPr wrap="square" rtlCol="0">
            <a:spAutoFit/>
          </a:bodyPr>
          <a:lstStyle/>
          <a:p>
            <a:r>
              <a:rPr lang="en-US" sz="1600" dirty="0" err="1">
                <a:latin typeface="Neo Sans Intel"/>
                <a:cs typeface="Neo Sans Intel"/>
              </a:rPr>
              <a:t>GFx</a:t>
            </a:r>
            <a:r>
              <a:rPr lang="en-US" sz="1600" dirty="0">
                <a:latin typeface="Neo Sans Intel"/>
                <a:cs typeface="Neo Sans Intel"/>
              </a:rPr>
              <a:t> </a:t>
            </a:r>
            <a:r>
              <a:rPr lang="en-US" sz="1600" dirty="0" err="1">
                <a:latin typeface="Neo Sans Intel"/>
                <a:cs typeface="Neo Sans Intel"/>
              </a:rPr>
              <a:t>Mem</a:t>
            </a:r>
            <a:r>
              <a:rPr lang="en-US" sz="1600" dirty="0">
                <a:latin typeface="Neo Sans Intel"/>
                <a:cs typeface="Neo Sans Intel"/>
              </a:rPr>
              <a:t> Base</a:t>
            </a:r>
          </a:p>
        </p:txBody>
      </p:sp>
      <p:cxnSp>
        <p:nvCxnSpPr>
          <p:cNvPr id="34" name="Straight Connector 33"/>
          <p:cNvCxnSpPr/>
          <p:nvPr/>
        </p:nvCxnSpPr>
        <p:spPr>
          <a:xfrm flipV="1">
            <a:off x="1792019" y="43302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ight Arrow 36"/>
          <p:cNvSpPr/>
          <p:nvPr/>
        </p:nvSpPr>
        <p:spPr>
          <a:xfrm rot="10800000">
            <a:off x="5507412" y="4845282"/>
            <a:ext cx="945939"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 name="Cross 25"/>
          <p:cNvSpPr/>
          <p:nvPr/>
        </p:nvSpPr>
        <p:spPr>
          <a:xfrm rot="18805197">
            <a:off x="5777782" y="4842541"/>
            <a:ext cx="594957" cy="592726"/>
          </a:xfrm>
          <a:prstGeom prst="plus">
            <a:avLst>
              <a:gd name="adj" fmla="val 4339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19" name="Picture 4" descr="http://www.i2clipart.com/cliparts/1/7/f/9/clipart-network-card-17f9.png"/>
          <p:cNvPicPr>
            <a:picLocks noChangeAspect="1" noChangeArrowheads="1"/>
          </p:cNvPicPr>
          <p:nvPr/>
        </p:nvPicPr>
        <p:blipFill>
          <a:blip r:embed="rId3" cstate="print"/>
          <a:srcRect/>
          <a:stretch>
            <a:fillRect/>
          </a:stretch>
        </p:blipFill>
        <p:spPr bwMode="auto">
          <a:xfrm>
            <a:off x="6608903" y="5012051"/>
            <a:ext cx="1610163" cy="1610164"/>
          </a:xfrm>
          <a:prstGeom prst="rect">
            <a:avLst/>
          </a:prstGeom>
          <a:noFill/>
        </p:spPr>
      </p:pic>
    </p:spTree>
    <p:extLst>
      <p:ext uri="{BB962C8B-B14F-4D97-AF65-F5344CB8AC3E}">
        <p14:creationId xmlns:p14="http://schemas.microsoft.com/office/powerpoint/2010/main" val="16171899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902372" y="114562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dirty="0"/>
              <a:t>DMA Access to SMRAM: DMA Attacks</a:t>
            </a:r>
          </a:p>
        </p:txBody>
      </p:sp>
      <p:sp>
        <p:nvSpPr>
          <p:cNvPr id="10" name="Rounded Rectangle 9"/>
          <p:cNvSpPr/>
          <p:nvPr/>
        </p:nvSpPr>
        <p:spPr>
          <a:xfrm>
            <a:off x="2249217" y="1545049"/>
            <a:ext cx="3205655" cy="1634323"/>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Low MMIO Range</a:t>
            </a:r>
          </a:p>
        </p:txBody>
      </p:sp>
      <p:sp>
        <p:nvSpPr>
          <p:cNvPr id="14" name="TextBox 13"/>
          <p:cNvSpPr txBox="1"/>
          <p:nvPr/>
        </p:nvSpPr>
        <p:spPr>
          <a:xfrm>
            <a:off x="851360" y="2995456"/>
            <a:ext cx="966930" cy="338554"/>
          </a:xfrm>
          <a:prstGeom prst="rect">
            <a:avLst/>
          </a:prstGeom>
          <a:noFill/>
        </p:spPr>
        <p:txBody>
          <a:bodyPr wrap="square" rtlCol="0">
            <a:spAutoFit/>
          </a:bodyPr>
          <a:lstStyle/>
          <a:p>
            <a:r>
              <a:rPr lang="en-US" sz="1600" dirty="0">
                <a:latin typeface="Neo Sans Intel"/>
                <a:cs typeface="Neo Sans Intel"/>
              </a:rPr>
              <a:t>TOLUD</a:t>
            </a:r>
          </a:p>
        </p:txBody>
      </p:sp>
      <p:sp>
        <p:nvSpPr>
          <p:cNvPr id="7" name="TextBox 6"/>
          <p:cNvSpPr txBox="1"/>
          <p:nvPr/>
        </p:nvSpPr>
        <p:spPr>
          <a:xfrm>
            <a:off x="1119370" y="1319116"/>
            <a:ext cx="635849" cy="338554"/>
          </a:xfrm>
          <a:prstGeom prst="rect">
            <a:avLst/>
          </a:prstGeom>
          <a:noFill/>
        </p:spPr>
        <p:txBody>
          <a:bodyPr wrap="square" rtlCol="0">
            <a:spAutoFit/>
          </a:bodyPr>
          <a:lstStyle/>
          <a:p>
            <a:r>
              <a:rPr lang="en-US" sz="1600" dirty="0">
                <a:latin typeface="Neo Sans Intel"/>
                <a:cs typeface="Neo Sans Intel"/>
              </a:rPr>
              <a:t>4GB</a:t>
            </a:r>
          </a:p>
        </p:txBody>
      </p:sp>
      <p:sp>
        <p:nvSpPr>
          <p:cNvPr id="11" name="Rounded Rectangle 10"/>
          <p:cNvSpPr/>
          <p:nvPr/>
        </p:nvSpPr>
        <p:spPr>
          <a:xfrm>
            <a:off x="2259723" y="4382788"/>
            <a:ext cx="3205657" cy="1019504"/>
          </a:xfrm>
          <a:prstGeom prst="roundRect">
            <a:avLst/>
          </a:prstGeom>
          <a:solidFill>
            <a:srgbClr val="00B050"/>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SMRAM</a:t>
            </a:r>
          </a:p>
        </p:txBody>
      </p:sp>
      <p:cxnSp>
        <p:nvCxnSpPr>
          <p:cNvPr id="30" name="Straight Connector 29"/>
          <p:cNvCxnSpPr>
            <a:stCxn id="7" idx="3"/>
          </p:cNvCxnSpPr>
          <p:nvPr/>
        </p:nvCxnSpPr>
        <p:spPr>
          <a:xfrm>
            <a:off x="1755219" y="1488393"/>
            <a:ext cx="3657600" cy="942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770989" y="32162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495393" y="4316969"/>
            <a:ext cx="2648607" cy="1107996"/>
          </a:xfrm>
          <a:prstGeom prst="rect">
            <a:avLst/>
          </a:prstGeom>
          <a:noFill/>
        </p:spPr>
        <p:txBody>
          <a:bodyPr wrap="square" rtlCol="0">
            <a:spAutoFit/>
          </a:bodyPr>
          <a:lstStyle/>
          <a:p>
            <a:r>
              <a:rPr lang="en-US" sz="1600" dirty="0">
                <a:cs typeface="Neo Sans Intel"/>
              </a:rPr>
              <a:t>DMA access to SMRAM is not blocked as TSEG Base moved</a:t>
            </a:r>
          </a:p>
          <a:p>
            <a:endParaRPr lang="en-US" sz="1600" dirty="0">
              <a:latin typeface="Neo Sans Intel"/>
              <a:cs typeface="Neo Sans Intel"/>
            </a:endParaRPr>
          </a:p>
        </p:txBody>
      </p:sp>
      <p:sp>
        <p:nvSpPr>
          <p:cNvPr id="22" name="Rounded Rectangle 21"/>
          <p:cNvSpPr/>
          <p:nvPr/>
        </p:nvSpPr>
        <p:spPr>
          <a:xfrm>
            <a:off x="2286003" y="2533044"/>
            <a:ext cx="3132085" cy="49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Graphics Aperture</a:t>
            </a:r>
          </a:p>
        </p:txBody>
      </p:sp>
      <p:sp>
        <p:nvSpPr>
          <p:cNvPr id="23" name="Rounded Rectangle 22"/>
          <p:cNvSpPr/>
          <p:nvPr/>
        </p:nvSpPr>
        <p:spPr>
          <a:xfrm>
            <a:off x="2280753" y="1981274"/>
            <a:ext cx="3132085" cy="499248"/>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GTT MMIO</a:t>
            </a:r>
          </a:p>
        </p:txBody>
      </p:sp>
      <p:sp>
        <p:nvSpPr>
          <p:cNvPr id="28" name="TextBox 27"/>
          <p:cNvSpPr txBox="1"/>
          <p:nvPr/>
        </p:nvSpPr>
        <p:spPr>
          <a:xfrm>
            <a:off x="5775474" y="1655422"/>
            <a:ext cx="3263426" cy="584775"/>
          </a:xfrm>
          <a:prstGeom prst="rect">
            <a:avLst/>
          </a:prstGeom>
          <a:noFill/>
        </p:spPr>
        <p:txBody>
          <a:bodyPr wrap="square" rtlCol="0">
            <a:spAutoFit/>
          </a:bodyPr>
          <a:lstStyle/>
          <a:p>
            <a:r>
              <a:rPr lang="en-US" sz="1600" dirty="0">
                <a:latin typeface="Neo Sans Intel"/>
                <a:cs typeface="Neo Sans Intel"/>
              </a:rPr>
              <a:t>Access to </a:t>
            </a:r>
            <a:r>
              <a:rPr lang="en-US" sz="1600" dirty="0" err="1">
                <a:latin typeface="Neo Sans Intel"/>
                <a:cs typeface="Neo Sans Intel"/>
              </a:rPr>
              <a:t>GFx</a:t>
            </a:r>
            <a:r>
              <a:rPr lang="en-US" sz="1600" dirty="0">
                <a:latin typeface="Neo Sans Intel"/>
                <a:cs typeface="Neo Sans Intel"/>
              </a:rPr>
              <a:t> Aperture is redirected to SMRAM</a:t>
            </a:r>
          </a:p>
        </p:txBody>
      </p:sp>
      <p:sp>
        <p:nvSpPr>
          <p:cNvPr id="29" name="TextBox 28"/>
          <p:cNvSpPr txBox="1"/>
          <p:nvPr/>
        </p:nvSpPr>
        <p:spPr>
          <a:xfrm>
            <a:off x="504497" y="4377526"/>
            <a:ext cx="1350583" cy="338554"/>
          </a:xfrm>
          <a:prstGeom prst="rect">
            <a:avLst/>
          </a:prstGeom>
          <a:noFill/>
        </p:spPr>
        <p:txBody>
          <a:bodyPr wrap="square" rtlCol="0">
            <a:spAutoFit/>
          </a:bodyPr>
          <a:lstStyle/>
          <a:p>
            <a:r>
              <a:rPr lang="en-US" sz="1600" dirty="0">
                <a:solidFill>
                  <a:srgbClr val="FF0000"/>
                </a:solidFill>
                <a:latin typeface="Neo Sans Intel"/>
                <a:cs typeface="Neo Sans Intel"/>
              </a:rPr>
              <a:t>TSEG Base</a:t>
            </a:r>
          </a:p>
        </p:txBody>
      </p:sp>
      <p:cxnSp>
        <p:nvCxnSpPr>
          <p:cNvPr id="31" name="Straight Connector 30"/>
          <p:cNvCxnSpPr/>
          <p:nvPr/>
        </p:nvCxnSpPr>
        <p:spPr>
          <a:xfrm flipV="1">
            <a:off x="1807779" y="4598273"/>
            <a:ext cx="3657600"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792019" y="433027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3574" y="4120036"/>
            <a:ext cx="1797262" cy="338554"/>
          </a:xfrm>
          <a:prstGeom prst="rect">
            <a:avLst/>
          </a:prstGeom>
          <a:noFill/>
        </p:spPr>
        <p:txBody>
          <a:bodyPr wrap="square" rtlCol="0">
            <a:spAutoFit/>
          </a:bodyPr>
          <a:lstStyle/>
          <a:p>
            <a:r>
              <a:rPr lang="en-US" sz="1600" dirty="0" err="1">
                <a:latin typeface="Neo Sans Intel"/>
                <a:cs typeface="Neo Sans Intel"/>
              </a:rPr>
              <a:t>GFx</a:t>
            </a:r>
            <a:r>
              <a:rPr lang="en-US" sz="1600" dirty="0">
                <a:latin typeface="Neo Sans Intel"/>
                <a:cs typeface="Neo Sans Intel"/>
              </a:rPr>
              <a:t> </a:t>
            </a:r>
            <a:r>
              <a:rPr lang="en-US" sz="1600" dirty="0" err="1">
                <a:latin typeface="Neo Sans Intel"/>
                <a:cs typeface="Neo Sans Intel"/>
              </a:rPr>
              <a:t>Mem</a:t>
            </a:r>
            <a:r>
              <a:rPr lang="en-US" sz="1600" dirty="0">
                <a:latin typeface="Neo Sans Intel"/>
                <a:cs typeface="Neo Sans Intel"/>
              </a:rPr>
              <a:t> Base</a:t>
            </a:r>
          </a:p>
        </p:txBody>
      </p:sp>
      <p:sp>
        <p:nvSpPr>
          <p:cNvPr id="38" name="Right Arrow 37"/>
          <p:cNvSpPr/>
          <p:nvPr/>
        </p:nvSpPr>
        <p:spPr>
          <a:xfrm>
            <a:off x="1481962" y="2501473"/>
            <a:ext cx="735712"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Right Arrow 38"/>
          <p:cNvSpPr/>
          <p:nvPr/>
        </p:nvSpPr>
        <p:spPr>
          <a:xfrm rot="10800000">
            <a:off x="5507412" y="4845282"/>
            <a:ext cx="945939" cy="620110"/>
          </a:xfrm>
          <a:prstGeom prst="rightArrow">
            <a:avLst>
              <a:gd name="adj1" fmla="val 43220"/>
              <a:gd name="adj2"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U-Turn Arrow 39"/>
          <p:cNvSpPr/>
          <p:nvPr/>
        </p:nvSpPr>
        <p:spPr>
          <a:xfrm rot="5400000">
            <a:off x="4882038" y="3326510"/>
            <a:ext cx="2249241" cy="956443"/>
          </a:xfrm>
          <a:prstGeom prst="uturnArrow">
            <a:avLst>
              <a:gd name="adj1" fmla="val 29004"/>
              <a:gd name="adj2" fmla="val 25000"/>
              <a:gd name="adj3" fmla="val 29919"/>
              <a:gd name="adj4" fmla="val 43931"/>
              <a:gd name="adj5"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41" name="Rounded Rectangle 40"/>
          <p:cNvSpPr/>
          <p:nvPr/>
        </p:nvSpPr>
        <p:spPr>
          <a:xfrm>
            <a:off x="6001405" y="3079533"/>
            <a:ext cx="1492471" cy="893379"/>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GTT PTEs</a:t>
            </a:r>
          </a:p>
        </p:txBody>
      </p:sp>
      <p:cxnSp>
        <p:nvCxnSpPr>
          <p:cNvPr id="43" name="Straight Arrow Connector 42"/>
          <p:cNvCxnSpPr>
            <a:stCxn id="23" idx="3"/>
            <a:endCxn id="41" idx="1"/>
          </p:cNvCxnSpPr>
          <p:nvPr/>
        </p:nvCxnSpPr>
        <p:spPr>
          <a:xfrm>
            <a:off x="5412838" y="2230898"/>
            <a:ext cx="588567" cy="1295325"/>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pic>
        <p:nvPicPr>
          <p:cNvPr id="26" name="Picture 4" descr="http://www.i2clipart.com/cliparts/1/7/f/9/clipart-network-card-17f9.png"/>
          <p:cNvPicPr>
            <a:picLocks noChangeAspect="1" noChangeArrowheads="1"/>
          </p:cNvPicPr>
          <p:nvPr/>
        </p:nvPicPr>
        <p:blipFill>
          <a:blip r:embed="rId3" cstate="print"/>
          <a:srcRect/>
          <a:stretch>
            <a:fillRect/>
          </a:stretch>
        </p:blipFill>
        <p:spPr bwMode="auto">
          <a:xfrm>
            <a:off x="6608903" y="5012051"/>
            <a:ext cx="1610163" cy="1610164"/>
          </a:xfrm>
          <a:prstGeom prst="rect">
            <a:avLst/>
          </a:prstGeom>
          <a:noFill/>
        </p:spPr>
      </p:pic>
    </p:spTree>
    <p:extLst>
      <p:ext uri="{BB962C8B-B14F-4D97-AF65-F5344CB8AC3E}">
        <p14:creationId xmlns:p14="http://schemas.microsoft.com/office/powerpoint/2010/main" val="39315618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Checking with </a:t>
            </a:r>
            <a:r>
              <a:rPr lang="en-US" dirty="0" err="1">
                <a:latin typeface="Courier New" panose="02070309020205020404" pitchFamily="49" charset="0"/>
                <a:cs typeface="Courier New" panose="02070309020205020404" pitchFamily="49" charset="0"/>
              </a:rPr>
              <a:t>smm_dma</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187434" y="1538228"/>
            <a:ext cx="8816866"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chipsec.modules.smm_dma</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SMRAM DMA Protection</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Registers:</a:t>
            </a:r>
          </a:p>
          <a:p>
            <a:pPr>
              <a:spcBef>
                <a:spcPts val="0"/>
              </a:spcBef>
            </a:pPr>
            <a:r>
              <a:rPr lang="en-US" sz="1400" dirty="0">
                <a:latin typeface="Courier New" panose="02070309020205020404" pitchFamily="49" charset="0"/>
                <a:cs typeface="Courier New" panose="02070309020205020404" pitchFamily="49" charset="0"/>
              </a:rPr>
              <a:t>[*] PCI0.0.0_TOLUD = 0xDFA00001 &lt;&lt; Top of Low Usable DRAM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+ 0xBC)</a:t>
            </a:r>
          </a:p>
          <a:p>
            <a:pPr>
              <a:spcBef>
                <a:spcPts val="0"/>
              </a:spcBef>
            </a:pPr>
            <a:r>
              <a:rPr lang="en-US" sz="1400" dirty="0">
                <a:latin typeface="Courier New" panose="02070309020205020404" pitchFamily="49" charset="0"/>
                <a:cs typeface="Courier New" panose="02070309020205020404" pitchFamily="49" charset="0"/>
              </a:rPr>
              <a:t>[*] PCI0.0.0_BGSM = 0xDD800001 &lt;&lt; Base of GTT Stolen Memory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+ 0xB4)</a:t>
            </a:r>
          </a:p>
          <a:p>
            <a:pPr>
              <a:spcBef>
                <a:spcPts val="0"/>
              </a:spcBef>
            </a:pPr>
            <a:r>
              <a:rPr lang="en-US" sz="1400" dirty="0">
                <a:latin typeface="Courier New" panose="02070309020205020404" pitchFamily="49" charset="0"/>
                <a:cs typeface="Courier New" panose="02070309020205020404" pitchFamily="49" charset="0"/>
              </a:rPr>
              <a:t>[*] PCI0.0.0_TSEGMB = 0xDD000001 &lt;&lt; TSEG Memory Base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00:00.0 + 0xB8)</a:t>
            </a:r>
          </a:p>
          <a:p>
            <a:pPr>
              <a:spcBef>
                <a:spcPts val="0"/>
              </a:spcBef>
            </a:pPr>
            <a:r>
              <a:rPr lang="en-US" sz="1400" dirty="0">
                <a:latin typeface="Courier New" panose="02070309020205020404" pitchFamily="49" charset="0"/>
                <a:cs typeface="Courier New" panose="02070309020205020404" pitchFamily="49" charset="0"/>
              </a:rPr>
              <a:t>[*] IA32_SMRR_PHYSBASE = 0xDD000006 &lt;&lt; SMRR Base Address MSR (MSR 0x1F2)</a:t>
            </a:r>
          </a:p>
          <a:p>
            <a:pPr>
              <a:spcBef>
                <a:spcPts val="0"/>
              </a:spcBef>
            </a:pPr>
            <a:r>
              <a:rPr lang="en-US" sz="1400" dirty="0">
                <a:latin typeface="Courier New" panose="02070309020205020404" pitchFamily="49" charset="0"/>
                <a:cs typeface="Courier New" panose="02070309020205020404" pitchFamily="49" charset="0"/>
              </a:rPr>
              <a:t>[*] IA32_SMRR_PHYSMASK = 0xFF800800 &lt;&lt; SMRR Range Mask MSR (MSR 0x1F3)</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Memory Map:</a:t>
            </a:r>
          </a:p>
          <a:p>
            <a:pPr>
              <a:spcBef>
                <a:spcPts val="0"/>
              </a:spcBef>
            </a:pPr>
            <a:r>
              <a:rPr lang="en-US" sz="1400" dirty="0">
                <a:latin typeface="Courier New" panose="02070309020205020404" pitchFamily="49" charset="0"/>
                <a:cs typeface="Courier New" panose="02070309020205020404" pitchFamily="49" charset="0"/>
              </a:rPr>
              <a:t>[*]   Top Of Low Memory             : 0xDFA00000</a:t>
            </a:r>
          </a:p>
          <a:p>
            <a:pPr>
              <a:spcBef>
                <a:spcPts val="0"/>
              </a:spcBef>
            </a:pPr>
            <a:r>
              <a:rPr lang="en-US" sz="1400" dirty="0">
                <a:latin typeface="Courier New" panose="02070309020205020404" pitchFamily="49" charset="0"/>
                <a:cs typeface="Courier New" panose="02070309020205020404" pitchFamily="49" charset="0"/>
              </a:rPr>
              <a:t>[*]   TSEG Range (TSEGMB-BGSM)      : [0xDD000000-0xDD7FFFFF]</a:t>
            </a:r>
          </a:p>
          <a:p>
            <a:pPr>
              <a:spcBef>
                <a:spcPts val="0"/>
              </a:spcBef>
            </a:pPr>
            <a:r>
              <a:rPr lang="en-US" sz="1400" dirty="0">
                <a:latin typeface="Courier New" panose="02070309020205020404" pitchFamily="49" charset="0"/>
                <a:cs typeface="Courier New" panose="02070309020205020404" pitchFamily="49" charset="0"/>
              </a:rPr>
              <a:t>[*]   SMRR Range (size = 0x00800000): [0xDD000000-0xDD7FFFFF]</a:t>
            </a:r>
          </a:p>
          <a:p>
            <a:pPr>
              <a:spcBef>
                <a:spcPts val="0"/>
              </a:spcBef>
            </a:pPr>
            <a:r>
              <a:rPr lang="en-US" sz="1400" dirty="0">
                <a:latin typeface="Courier New" panose="02070309020205020404" pitchFamily="49" charset="0"/>
                <a:cs typeface="Courier New" panose="02070309020205020404" pitchFamily="49" charset="0"/>
              </a:rPr>
              <a:t>[*] checking locks..</a:t>
            </a:r>
          </a:p>
          <a:p>
            <a:pPr>
              <a:spcBef>
                <a:spcPts val="0"/>
              </a:spcBef>
            </a:pPr>
            <a:r>
              <a:rPr lang="en-US" sz="1400" dirty="0">
                <a:latin typeface="Courier New" panose="02070309020205020404" pitchFamily="49" charset="0"/>
                <a:cs typeface="Courier New" panose="02070309020205020404" pitchFamily="49" charset="0"/>
              </a:rPr>
              <a:t>[+]   TSEGMB is locked</a:t>
            </a:r>
          </a:p>
          <a:p>
            <a:pPr>
              <a:spcBef>
                <a:spcPts val="0"/>
              </a:spcBef>
            </a:pPr>
            <a:r>
              <a:rPr lang="en-US" sz="1400" dirty="0">
                <a:latin typeface="Courier New" panose="02070309020205020404" pitchFamily="49" charset="0"/>
                <a:cs typeface="Courier New" panose="02070309020205020404" pitchFamily="49" charset="0"/>
              </a:rPr>
              <a:t>[+]   BGSM is locked</a:t>
            </a:r>
          </a:p>
          <a:p>
            <a:pPr>
              <a:spcBef>
                <a:spcPts val="0"/>
              </a:spcBef>
            </a:pPr>
            <a:r>
              <a:rPr lang="en-US" sz="1400" dirty="0">
                <a:latin typeface="Courier New" panose="02070309020205020404" pitchFamily="49" charset="0"/>
                <a:cs typeface="Courier New" panose="02070309020205020404" pitchFamily="49" charset="0"/>
              </a:rPr>
              <a:t>[*] checking TSEG alignment..</a:t>
            </a:r>
          </a:p>
          <a:p>
            <a:pPr>
              <a:spcBef>
                <a:spcPts val="0"/>
              </a:spcBef>
            </a:pPr>
            <a:r>
              <a:rPr lang="en-US" sz="1400" dirty="0">
                <a:latin typeface="Courier New" panose="02070309020205020404" pitchFamily="49" charset="0"/>
                <a:cs typeface="Courier New" panose="02070309020205020404" pitchFamily="49" charset="0"/>
              </a:rPr>
              <a:t>[+]   TSEGMB is 8MB aligned</a:t>
            </a:r>
          </a:p>
          <a:p>
            <a:pPr>
              <a:spcBef>
                <a:spcPts val="0"/>
              </a:spcBef>
            </a:pPr>
            <a:r>
              <a:rPr lang="en-US" sz="1400" dirty="0">
                <a:latin typeface="Courier New" panose="02070309020205020404" pitchFamily="49" charset="0"/>
                <a:cs typeface="Courier New" panose="02070309020205020404" pitchFamily="49" charset="0"/>
              </a:rPr>
              <a:t>[*] checking TSEG covers entire SMRR range..</a:t>
            </a:r>
          </a:p>
          <a:p>
            <a:pPr>
              <a:spcBef>
                <a:spcPts val="0"/>
              </a:spcBef>
            </a:pPr>
            <a:r>
              <a:rPr lang="en-US" sz="1400" dirty="0">
                <a:latin typeface="Courier New" panose="02070309020205020404" pitchFamily="49" charset="0"/>
                <a:cs typeface="Courier New" panose="02070309020205020404" pitchFamily="49" charset="0"/>
              </a:rPr>
              <a:t>[+]   TSEG covers entire SMRAM</a:t>
            </a:r>
          </a:p>
          <a:p>
            <a:pPr>
              <a:spcBef>
                <a:spcPts val="0"/>
              </a:spcBef>
            </a:pPr>
            <a:r>
              <a:rPr lang="en-US" sz="1400" b="1" dirty="0">
                <a:latin typeface="Courier New" panose="02070309020205020404" pitchFamily="49" charset="0"/>
                <a:cs typeface="Courier New" panose="02070309020205020404" pitchFamily="49" charset="0"/>
              </a:rPr>
              <a:t>[+] PASSED: TSEG is properly configured. SMRAM is protected from DMA attacks</a:t>
            </a:r>
          </a:p>
        </p:txBody>
      </p:sp>
      <p:sp>
        <p:nvSpPr>
          <p:cNvPr id="4" name="Rectangle 3"/>
          <p:cNvSpPr/>
          <p:nvPr/>
        </p:nvSpPr>
        <p:spPr>
          <a:xfrm>
            <a:off x="360081" y="1016139"/>
            <a:ext cx="4871847"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smm_dma</a:t>
            </a:r>
            <a:endParaRPr lang="en-US" b="1" dirty="0">
              <a:cs typeface="Courier New" pitchFamily="49" charset="0"/>
            </a:endParaRPr>
          </a:p>
        </p:txBody>
      </p:sp>
    </p:spTree>
    <p:extLst>
      <p:ext uri="{BB962C8B-B14F-4D97-AF65-F5344CB8AC3E}">
        <p14:creationId xmlns:p14="http://schemas.microsoft.com/office/powerpoint/2010/main" val="11962075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4.5 Attacking Hardware Configuration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13821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BIOS Top Boot-Block Swap Attack</a:t>
            </a:r>
          </a:p>
        </p:txBody>
      </p:sp>
      <p:sp>
        <p:nvSpPr>
          <p:cNvPr id="3" name="Rectangle 2"/>
          <p:cNvSpPr/>
          <p:nvPr/>
        </p:nvSpPr>
        <p:spPr>
          <a:xfrm>
            <a:off x="457200" y="1183243"/>
            <a:ext cx="8229600" cy="5509200"/>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000" i="1" dirty="0"/>
              <a:t>Top Swap Mode</a:t>
            </a:r>
            <a:r>
              <a:rPr lang="en-US" sz="2000" dirty="0"/>
              <a:t> allows fault-tolerant update of the BIOS boot-block</a:t>
            </a:r>
          </a:p>
          <a:p>
            <a:pPr marL="342900" lvl="0" indent="-342900">
              <a:spcBef>
                <a:spcPts val="600"/>
              </a:spcBef>
              <a:buFont typeface="Arial" panose="020B0604020202020204" pitchFamily="34" charset="0"/>
              <a:buChar char="•"/>
            </a:pPr>
            <a:r>
              <a:rPr lang="en-US" sz="2000" dirty="0"/>
              <a:t>Enabled by </a:t>
            </a:r>
            <a:r>
              <a:rPr lang="en-US" sz="2000" b="1" dirty="0">
                <a:latin typeface="Courier New" panose="02070309020205020404" pitchFamily="49" charset="0"/>
                <a:cs typeface="Courier New" panose="02070309020205020404" pitchFamily="49" charset="0"/>
              </a:rPr>
              <a:t>BUC[TS]</a:t>
            </a:r>
            <a:r>
              <a:rPr lang="en-US" sz="2000" dirty="0"/>
              <a:t> in Root Complex MMIO range</a:t>
            </a:r>
          </a:p>
          <a:p>
            <a:pPr marL="342900" lvl="0" indent="-342900">
              <a:spcBef>
                <a:spcPts val="600"/>
              </a:spcBef>
              <a:buFont typeface="Arial" panose="020B0604020202020204" pitchFamily="34" charset="0"/>
              <a:buChar char="•"/>
            </a:pPr>
            <a:r>
              <a:rPr lang="en-US" sz="2000" dirty="0"/>
              <a:t>Chipset inverts </a:t>
            </a:r>
            <a:r>
              <a:rPr lang="en-US" sz="2000" b="1" dirty="0">
                <a:latin typeface="Courier New" panose="02070309020205020404" pitchFamily="49" charset="0"/>
                <a:cs typeface="Courier New" panose="02070309020205020404" pitchFamily="49" charset="0"/>
              </a:rPr>
              <a:t>A16</a:t>
            </a:r>
            <a:r>
              <a:rPr lang="en-US" sz="2000" dirty="0"/>
              <a:t> line (</a:t>
            </a:r>
            <a:r>
              <a:rPr lang="en-US" sz="2000" b="1" dirty="0">
                <a:latin typeface="Courier New" panose="02070309020205020404" pitchFamily="49" charset="0"/>
                <a:cs typeface="Courier New" panose="02070309020205020404" pitchFamily="49" charset="0"/>
              </a:rPr>
              <a:t>A16-A20</a:t>
            </a:r>
            <a:r>
              <a:rPr lang="en-US" sz="2000" dirty="0"/>
              <a:t> depending on the size of boot-block) of the address targeting ROM, e.g. when CPU fetches reset vector on reboot</a:t>
            </a:r>
          </a:p>
          <a:p>
            <a:pPr marL="342900" lvl="0" indent="-342900">
              <a:spcBef>
                <a:spcPts val="600"/>
              </a:spcBef>
              <a:buFont typeface="Arial" panose="020B0604020202020204" pitchFamily="34" charset="0"/>
              <a:buChar char="•"/>
            </a:pPr>
            <a:r>
              <a:rPr lang="en-US" sz="2000" dirty="0"/>
              <a:t>Thus CPU executes from </a:t>
            </a:r>
            <a:r>
              <a:rPr lang="en-US" sz="2000" b="1" dirty="0">
                <a:latin typeface="Courier New" panose="02070309020205020404" pitchFamily="49" charset="0"/>
                <a:cs typeface="Courier New" panose="02070309020205020404" pitchFamily="49" charset="0"/>
              </a:rPr>
              <a:t>0xFFF</a:t>
            </a:r>
            <a:r>
              <a:rPr lang="en-US" sz="2000" b="1" dirty="0">
                <a:solidFill>
                  <a:srgbClr val="ED1C24"/>
                </a:solidFill>
                <a:latin typeface="Courier New" panose="02070309020205020404" pitchFamily="49" charset="0"/>
                <a:cs typeface="Courier New" panose="02070309020205020404" pitchFamily="49" charset="0"/>
              </a:rPr>
              <a:t>E</a:t>
            </a:r>
            <a:r>
              <a:rPr lang="en-US" sz="2000" b="1" dirty="0">
                <a:latin typeface="Courier New" panose="02070309020205020404" pitchFamily="49" charset="0"/>
                <a:cs typeface="Courier New" panose="02070309020205020404" pitchFamily="49" charset="0"/>
              </a:rPr>
              <a:t>FFF0</a:t>
            </a:r>
            <a:r>
              <a:rPr lang="en-US" sz="2000" dirty="0"/>
              <a:t> inside “backup” boot-block rather than from </a:t>
            </a:r>
            <a:r>
              <a:rPr lang="en-US" sz="2000" b="1" dirty="0">
                <a:latin typeface="Courier New" panose="02070309020205020404" pitchFamily="49" charset="0"/>
                <a:cs typeface="Courier New" panose="02070309020205020404" pitchFamily="49" charset="0"/>
              </a:rPr>
              <a:t>0xFFFFFFF0</a:t>
            </a:r>
          </a:p>
          <a:p>
            <a:pPr marL="342900" lvl="0" indent="-342900">
              <a:spcBef>
                <a:spcPts val="600"/>
              </a:spcBef>
              <a:buFont typeface="Arial" panose="020B0604020202020204" pitchFamily="34" charset="0"/>
              <a:buChar char="•"/>
            </a:pPr>
            <a:r>
              <a:rPr lang="en-US" sz="2000" dirty="0"/>
              <a:t>Top Swap indicator is not reset on reboot (requires RTC reset)</a:t>
            </a:r>
          </a:p>
          <a:p>
            <a:pPr marL="342900" lvl="0" indent="-342900">
              <a:spcBef>
                <a:spcPts val="600"/>
              </a:spcBef>
              <a:buFont typeface="Arial" panose="020B0604020202020204" pitchFamily="34" charset="0"/>
              <a:buChar char="•"/>
            </a:pPr>
            <a:r>
              <a:rPr lang="en-US" sz="2000" dirty="0"/>
              <a:t>When not locked/protected, malware can redirect execution of reset vector to alternate (backup) boot-block</a:t>
            </a:r>
          </a:p>
          <a:p>
            <a:pPr lvl="0">
              <a:spcBef>
                <a:spcPts val="600"/>
              </a:spcBef>
            </a:pPr>
            <a:endParaRPr lang="en-US" sz="2000" dirty="0"/>
          </a:p>
          <a:p>
            <a:pPr lvl="0">
              <a:spcBef>
                <a:spcPts val="600"/>
              </a:spcBef>
            </a:pPr>
            <a:r>
              <a:rPr lang="en-US" sz="2000" b="1" dirty="0"/>
              <a:t>Mitigations: </a:t>
            </a:r>
            <a:r>
              <a:rPr lang="en-US" sz="2000" dirty="0"/>
              <a:t>BIOS has to lock down Top Swap configuration (</a:t>
            </a:r>
            <a:r>
              <a:rPr lang="en-US" sz="2000" i="1" dirty="0"/>
              <a:t>BIOS Interface Lock</a:t>
            </a:r>
            <a:r>
              <a:rPr lang="en-US" sz="2000" dirty="0"/>
              <a:t> in </a:t>
            </a:r>
            <a:r>
              <a:rPr lang="en-US" sz="2000" i="1" dirty="0"/>
              <a:t>General Control &amp; Status</a:t>
            </a:r>
            <a:r>
              <a:rPr lang="en-US" sz="2000" dirty="0"/>
              <a:t> register) &amp; protect swap boot-block range in SPI</a:t>
            </a:r>
            <a:endParaRPr lang="en-US" sz="2400" b="1" dirty="0">
              <a:latin typeface="Courier New" panose="02070309020205020404" pitchFamily="49" charset="0"/>
              <a:cs typeface="Courier New" panose="02070309020205020404" pitchFamily="49" charset="0"/>
            </a:endParaRPr>
          </a:p>
          <a:p>
            <a:pPr>
              <a:spcBef>
                <a:spcPts val="600"/>
              </a:spcBef>
            </a:pPr>
            <a:r>
              <a:rPr lang="en-US" sz="2000" b="1" dirty="0"/>
              <a:t>References: </a:t>
            </a:r>
            <a:r>
              <a:rPr lang="en-US" sz="2000" dirty="0"/>
              <a:t> </a:t>
            </a:r>
            <a:r>
              <a:rPr lang="en-US" sz="2000" dirty="0">
                <a:solidFill>
                  <a:srgbClr val="0070C0"/>
                </a:solidFill>
                <a:hlinkClick r:id=""/>
              </a:rPr>
              <a:t>BIOS Boot Hijacking and VMware Vulnerabilities Digging</a:t>
            </a:r>
            <a:endParaRPr lang="en-US" sz="2000" dirty="0"/>
          </a:p>
        </p:txBody>
      </p:sp>
    </p:spTree>
    <p:extLst>
      <p:ext uri="{BB962C8B-B14F-4D97-AF65-F5344CB8AC3E}">
        <p14:creationId xmlns:p14="http://schemas.microsoft.com/office/powerpoint/2010/main" val="246487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PCI Express Overview</a:t>
            </a:r>
          </a:p>
        </p:txBody>
      </p:sp>
      <p:sp>
        <p:nvSpPr>
          <p:cNvPr id="8" name="Content Placeholder 7"/>
          <p:cNvSpPr>
            <a:spLocks noGrp="1"/>
          </p:cNvSpPr>
          <p:nvPr>
            <p:ph idx="1"/>
          </p:nvPr>
        </p:nvSpPr>
        <p:spPr>
          <a:xfrm>
            <a:off x="457199" y="1546963"/>
            <a:ext cx="8562109" cy="4881541"/>
          </a:xfrm>
        </p:spPr>
        <p:txBody>
          <a:bodyPr>
            <a:normAutofit/>
          </a:bodyPr>
          <a:lstStyle/>
          <a:p>
            <a:pPr marL="342900" indent="-342900">
              <a:buFont typeface="Arial" panose="020B0604020202020204" pitchFamily="34" charset="0"/>
              <a:buChar char="•"/>
            </a:pPr>
            <a:r>
              <a:rPr lang="en-US" sz="2400" dirty="0"/>
              <a:t>PCI Express Fabric consists of </a:t>
            </a:r>
            <a:r>
              <a:rPr lang="en-US" sz="2400" dirty="0" err="1"/>
              <a:t>PCIe</a:t>
            </a:r>
            <a:r>
              <a:rPr lang="en-US" sz="2400" dirty="0"/>
              <a:t> components connected over </a:t>
            </a:r>
            <a:r>
              <a:rPr lang="en-US" sz="2400" dirty="0" err="1"/>
              <a:t>PCIe</a:t>
            </a:r>
            <a:r>
              <a:rPr lang="en-US" sz="2400" dirty="0"/>
              <a:t> interconnect in a certain topology (e.g. hierarchy)</a:t>
            </a:r>
          </a:p>
          <a:p>
            <a:pPr marL="342900" indent="-342900">
              <a:buFont typeface="Arial" panose="020B0604020202020204" pitchFamily="34" charset="0"/>
              <a:buChar char="•"/>
            </a:pPr>
            <a:r>
              <a:rPr lang="en-US" sz="2400" i="1" dirty="0"/>
              <a:t>Root Complex</a:t>
            </a:r>
            <a:r>
              <a:rPr lang="en-US" sz="2400" dirty="0"/>
              <a:t> is a root component in a hierarchical </a:t>
            </a:r>
            <a:r>
              <a:rPr lang="en-US" sz="2400" dirty="0" err="1"/>
              <a:t>PCIe</a:t>
            </a:r>
            <a:r>
              <a:rPr lang="en-US" sz="2400" dirty="0"/>
              <a:t> topology with one or more </a:t>
            </a:r>
            <a:r>
              <a:rPr lang="en-US" sz="2400" dirty="0" err="1"/>
              <a:t>PCIe</a:t>
            </a:r>
            <a:r>
              <a:rPr lang="en-US" sz="2400" dirty="0"/>
              <a:t> </a:t>
            </a:r>
            <a:r>
              <a:rPr lang="en-US" sz="2400" i="1" dirty="0"/>
              <a:t>root ports</a:t>
            </a:r>
          </a:p>
          <a:p>
            <a:pPr marL="342900" indent="-342900">
              <a:buFont typeface="Arial" panose="020B0604020202020204" pitchFamily="34" charset="0"/>
              <a:buChar char="•"/>
            </a:pPr>
            <a:r>
              <a:rPr lang="en-US" sz="2400" dirty="0"/>
              <a:t>Components: </a:t>
            </a:r>
            <a:r>
              <a:rPr lang="en-US" sz="2400" i="1" dirty="0"/>
              <a:t>Endpoints</a:t>
            </a:r>
            <a:r>
              <a:rPr lang="en-US" sz="2400" dirty="0"/>
              <a:t> (I/O Devices), </a:t>
            </a:r>
            <a:r>
              <a:rPr lang="en-US" sz="2400" i="1" dirty="0"/>
              <a:t>Switches</a:t>
            </a:r>
            <a:r>
              <a:rPr lang="en-US" sz="2400" dirty="0"/>
              <a:t>, </a:t>
            </a:r>
            <a:r>
              <a:rPr lang="en-US" sz="2400" dirty="0" err="1"/>
              <a:t>PCIe</a:t>
            </a:r>
            <a:r>
              <a:rPr lang="en-US" sz="2400" dirty="0"/>
              <a:t>-to-PCI/PCI-X </a:t>
            </a:r>
            <a:r>
              <a:rPr lang="en-US" sz="2400" i="1" dirty="0"/>
              <a:t>Bridges</a:t>
            </a:r>
          </a:p>
          <a:p>
            <a:pPr marL="342900" indent="-342900">
              <a:buFont typeface="Arial" panose="020B0604020202020204" pitchFamily="34" charset="0"/>
              <a:buChar char="•"/>
            </a:pPr>
            <a:r>
              <a:rPr lang="en-US" sz="2400" dirty="0"/>
              <a:t>All components are interconnect via PCI Express Links</a:t>
            </a:r>
          </a:p>
          <a:p>
            <a:pPr marL="342900" indent="-342900">
              <a:buFont typeface="Arial" panose="020B0604020202020204" pitchFamily="34" charset="0"/>
              <a:buChar char="•"/>
            </a:pPr>
            <a:r>
              <a:rPr lang="en-US" sz="2400" dirty="0"/>
              <a:t>Physical components can have up to 8 physical or virtual </a:t>
            </a:r>
            <a:r>
              <a:rPr lang="en-US" sz="2400" i="1" dirty="0"/>
              <a:t>functions</a:t>
            </a:r>
          </a:p>
          <a:p>
            <a:pPr marL="342900" indent="-342900">
              <a:buFont typeface="Arial" panose="020B0604020202020204" pitchFamily="34" charset="0"/>
              <a:buChar char="•"/>
            </a:pPr>
            <a:r>
              <a:rPr lang="en-US" sz="2400" dirty="0"/>
              <a:t>Some endpoints are </a:t>
            </a:r>
            <a:r>
              <a:rPr lang="en-US" sz="2400" i="1" dirty="0"/>
              <a:t>integrated</a:t>
            </a:r>
            <a:r>
              <a:rPr lang="en-US" sz="2400" dirty="0"/>
              <a:t> into Root Complex</a:t>
            </a:r>
          </a:p>
        </p:txBody>
      </p:sp>
    </p:spTree>
    <p:extLst>
      <p:ext uri="{BB962C8B-B14F-4D97-AF65-F5344CB8AC3E}">
        <p14:creationId xmlns:p14="http://schemas.microsoft.com/office/powerpoint/2010/main" val="19520594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650132" y="987978"/>
            <a:ext cx="3867807" cy="522364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dirty="0"/>
              <a:t>BIOS Top Boot-Block Swap Attack</a:t>
            </a:r>
          </a:p>
        </p:txBody>
      </p:sp>
      <p:sp>
        <p:nvSpPr>
          <p:cNvPr id="10" name="Rounded Rectangle 9"/>
          <p:cNvSpPr/>
          <p:nvPr/>
        </p:nvSpPr>
        <p:spPr>
          <a:xfrm>
            <a:off x="1933915" y="1376859"/>
            <a:ext cx="3205655" cy="1471449"/>
          </a:xfrm>
          <a:prstGeom prst="roundRect">
            <a:avLst/>
          </a:prstGeom>
          <a:solidFill>
            <a:srgbClr val="00B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Original BIOS Boot-Block</a:t>
            </a:r>
            <a:endParaRPr lang="en-US" sz="1400" dirty="0"/>
          </a:p>
        </p:txBody>
      </p:sp>
      <p:sp>
        <p:nvSpPr>
          <p:cNvPr id="18" name="TextBox 17"/>
          <p:cNvSpPr txBox="1"/>
          <p:nvPr/>
        </p:nvSpPr>
        <p:spPr>
          <a:xfrm>
            <a:off x="10519" y="1355906"/>
            <a:ext cx="1492487"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0xFFFFFFF0</a:t>
            </a:r>
          </a:p>
        </p:txBody>
      </p:sp>
      <p:cxnSp>
        <p:nvCxnSpPr>
          <p:cNvPr id="33" name="Straight Connector 32"/>
          <p:cNvCxnSpPr/>
          <p:nvPr/>
        </p:nvCxnSpPr>
        <p:spPr>
          <a:xfrm flipV="1">
            <a:off x="1487219" y="154511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952986" y="1174444"/>
            <a:ext cx="3191014" cy="646331"/>
          </a:xfrm>
          <a:prstGeom prst="rect">
            <a:avLst/>
          </a:prstGeom>
          <a:noFill/>
        </p:spPr>
        <p:txBody>
          <a:bodyPr wrap="square" rtlCol="0">
            <a:spAutoFit/>
          </a:bodyPr>
          <a:lstStyle/>
          <a:p>
            <a:r>
              <a:rPr lang="en-US" dirty="0">
                <a:latin typeface="Neo Sans Intel"/>
                <a:cs typeface="Neo Sans Intel"/>
              </a:rPr>
              <a:t>CPU normally fetches reset vector at </a:t>
            </a:r>
            <a:r>
              <a:rPr lang="en-US" b="1" dirty="0">
                <a:latin typeface="Courier New" panose="02070309020205020404" pitchFamily="49" charset="0"/>
                <a:cs typeface="Courier New" panose="02070309020205020404" pitchFamily="49" charset="0"/>
              </a:rPr>
              <a:t>FFFFFFF0h</a:t>
            </a:r>
          </a:p>
        </p:txBody>
      </p:sp>
      <p:sp>
        <p:nvSpPr>
          <p:cNvPr id="37" name="Right Arrow 36"/>
          <p:cNvSpPr/>
          <p:nvPr/>
        </p:nvSpPr>
        <p:spPr>
          <a:xfrm rot="10800000">
            <a:off x="5202631" y="1250736"/>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5" name="TextBox 24"/>
          <p:cNvSpPr txBox="1"/>
          <p:nvPr/>
        </p:nvSpPr>
        <p:spPr>
          <a:xfrm>
            <a:off x="15779" y="2864096"/>
            <a:ext cx="1492487"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0xFFF</a:t>
            </a:r>
            <a:r>
              <a:rPr lang="en-US" sz="1600" b="1" dirty="0">
                <a:solidFill>
                  <a:srgbClr val="FF0000"/>
                </a:solidFill>
                <a:latin typeface="Courier New" panose="02070309020205020404" pitchFamily="49" charset="0"/>
                <a:cs typeface="Courier New" panose="02070309020205020404" pitchFamily="49" charset="0"/>
              </a:rPr>
              <a:t>E</a:t>
            </a:r>
            <a:r>
              <a:rPr lang="en-US" sz="1600" b="1" dirty="0">
                <a:latin typeface="Courier New" panose="02070309020205020404" pitchFamily="49" charset="0"/>
                <a:cs typeface="Courier New" panose="02070309020205020404" pitchFamily="49" charset="0"/>
              </a:rPr>
              <a:t>FFF0</a:t>
            </a:r>
            <a:endParaRPr lang="en-US" sz="1400" b="1" dirty="0">
              <a:latin typeface="Courier New" panose="02070309020205020404" pitchFamily="49" charset="0"/>
              <a:cs typeface="Courier New" panose="02070309020205020404" pitchFamily="49" charset="0"/>
            </a:endParaRPr>
          </a:p>
        </p:txBody>
      </p:sp>
      <p:sp>
        <p:nvSpPr>
          <p:cNvPr id="27" name="Rounded Rectangle 26"/>
          <p:cNvSpPr/>
          <p:nvPr/>
        </p:nvSpPr>
        <p:spPr>
          <a:xfrm>
            <a:off x="1949681" y="2885093"/>
            <a:ext cx="3205655" cy="1471449"/>
          </a:xfrm>
          <a:prstGeom prst="roundRect">
            <a:avLst/>
          </a:prstGeom>
          <a:solidFill>
            <a:srgbClr val="FF00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Alternate BIOS Boot-Block</a:t>
            </a:r>
          </a:p>
          <a:p>
            <a:pPr algn="ctr"/>
            <a:r>
              <a:rPr lang="en-US" sz="1600" dirty="0"/>
              <a:t>(BUC[TS] = 1)</a:t>
            </a:r>
          </a:p>
        </p:txBody>
      </p:sp>
      <p:cxnSp>
        <p:nvCxnSpPr>
          <p:cNvPr id="26" name="Straight Connector 25"/>
          <p:cNvCxnSpPr/>
          <p:nvPr/>
        </p:nvCxnSpPr>
        <p:spPr>
          <a:xfrm flipV="1">
            <a:off x="1492479" y="3053303"/>
            <a:ext cx="36576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Right Arrow 27"/>
          <p:cNvSpPr/>
          <p:nvPr/>
        </p:nvSpPr>
        <p:spPr>
          <a:xfrm rot="10800000">
            <a:off x="5197376" y="2758971"/>
            <a:ext cx="735712" cy="62011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TextBox 28"/>
          <p:cNvSpPr txBox="1"/>
          <p:nvPr/>
        </p:nvSpPr>
        <p:spPr>
          <a:xfrm>
            <a:off x="5895183" y="2735246"/>
            <a:ext cx="2944017" cy="2585323"/>
          </a:xfrm>
          <a:prstGeom prst="rect">
            <a:avLst/>
          </a:prstGeom>
          <a:noFill/>
        </p:spPr>
        <p:txBody>
          <a:bodyPr wrap="square" rtlCol="0">
            <a:spAutoFit/>
          </a:bodyPr>
          <a:lstStyle/>
          <a:p>
            <a:r>
              <a:rPr lang="en-US" b="1" dirty="0">
                <a:latin typeface="Neo Sans Intel"/>
                <a:cs typeface="Neo Sans Intel"/>
              </a:rPr>
              <a:t>When TS is not locked:</a:t>
            </a:r>
          </a:p>
          <a:p>
            <a:pPr marL="182880" indent="-182880">
              <a:buFont typeface="Arial" pitchFamily="34" charset="0"/>
              <a:buChar char="•"/>
            </a:pPr>
            <a:r>
              <a:rPr lang="en-US" dirty="0">
                <a:latin typeface="Neo Sans Intel"/>
                <a:cs typeface="Neo Sans Intel"/>
              </a:rPr>
              <a:t>Malware sets </a:t>
            </a:r>
            <a:r>
              <a:rPr lang="en-US" b="1" dirty="0">
                <a:latin typeface="Courier New" panose="02070309020205020404" pitchFamily="49" charset="0"/>
                <a:cs typeface="Courier New" panose="02070309020205020404" pitchFamily="49" charset="0"/>
              </a:rPr>
              <a:t>BUC[TS]</a:t>
            </a:r>
          </a:p>
          <a:p>
            <a:pPr marL="182880" indent="-182880">
              <a:buFont typeface="Arial" pitchFamily="34" charset="0"/>
              <a:buChar char="•"/>
            </a:pPr>
            <a:r>
              <a:rPr lang="en-US" dirty="0">
                <a:latin typeface="Neo Sans Intel"/>
                <a:cs typeface="Neo Sans Intel"/>
              </a:rPr>
              <a:t>Out of reset, CPU starts at reset vector</a:t>
            </a:r>
          </a:p>
          <a:p>
            <a:pPr marL="182880" indent="-182880">
              <a:buFont typeface="Arial" pitchFamily="34" charset="0"/>
              <a:buChar char="•"/>
            </a:pPr>
            <a:r>
              <a:rPr lang="en-US" dirty="0">
                <a:latin typeface="Neo Sans Intel"/>
                <a:cs typeface="Neo Sans Intel"/>
              </a:rPr>
              <a:t>Chipset inverts A16</a:t>
            </a:r>
          </a:p>
          <a:p>
            <a:pPr marL="182880" indent="-182880">
              <a:buFont typeface="Arial" pitchFamily="34" charset="0"/>
              <a:buChar char="•"/>
            </a:pPr>
            <a:r>
              <a:rPr lang="en-US" dirty="0">
                <a:latin typeface="Neo Sans Intel"/>
                <a:cs typeface="Neo Sans Intel"/>
              </a:rPr>
              <a:t>CPU fetches instr. from alternate BB (at </a:t>
            </a:r>
            <a:r>
              <a:rPr lang="en-US" b="1" dirty="0">
                <a:latin typeface="Courier New" panose="02070309020205020404" pitchFamily="49" charset="0"/>
                <a:cs typeface="Courier New" panose="02070309020205020404" pitchFamily="49" charset="0"/>
              </a:rPr>
              <a:t>FFF</a:t>
            </a:r>
            <a:r>
              <a:rPr lang="en-US" b="1" dirty="0">
                <a:solidFill>
                  <a:srgbClr val="FF0000"/>
                </a:solidFill>
                <a:latin typeface="Courier New" panose="02070309020205020404" pitchFamily="49" charset="0"/>
                <a:cs typeface="Courier New" panose="02070309020205020404" pitchFamily="49" charset="0"/>
              </a:rPr>
              <a:t>E</a:t>
            </a:r>
            <a:r>
              <a:rPr lang="en-US" b="1" dirty="0">
                <a:latin typeface="Courier New" panose="02070309020205020404" pitchFamily="49" charset="0"/>
                <a:cs typeface="Courier New" panose="02070309020205020404" pitchFamily="49" charset="0"/>
              </a:rPr>
              <a:t>FFF0h</a:t>
            </a:r>
            <a:r>
              <a:rPr lang="en-US" dirty="0">
                <a:latin typeface="Neo Sans Intel"/>
                <a:cs typeface="Neo Sans Intel"/>
              </a:rPr>
              <a:t>) instead of </a:t>
            </a:r>
            <a:r>
              <a:rPr lang="en-US" b="1" dirty="0">
                <a:latin typeface="Courier New" panose="02070309020205020404" pitchFamily="49" charset="0"/>
                <a:cs typeface="Courier New" panose="02070309020205020404" pitchFamily="49" charset="0"/>
              </a:rPr>
              <a:t>FFFFFFF0h</a:t>
            </a:r>
          </a:p>
        </p:txBody>
      </p:sp>
      <p:sp>
        <p:nvSpPr>
          <p:cNvPr id="14" name="Rectangle 13"/>
          <p:cNvSpPr/>
          <p:nvPr/>
        </p:nvSpPr>
        <p:spPr>
          <a:xfrm>
            <a:off x="1366358" y="6546083"/>
            <a:ext cx="6474372" cy="307777"/>
          </a:xfrm>
          <a:prstGeom prst="rect">
            <a:avLst/>
          </a:prstGeom>
        </p:spPr>
        <p:txBody>
          <a:bodyPr wrap="square">
            <a:spAutoFit/>
          </a:bodyPr>
          <a:lstStyle/>
          <a:p>
            <a:pPr lvl="0"/>
            <a:r>
              <a:rPr lang="en-US" sz="1400" b="1" dirty="0"/>
              <a:t>Source: </a:t>
            </a:r>
            <a:r>
              <a:rPr lang="en-US" sz="1400" b="1" dirty="0">
                <a:solidFill>
                  <a:srgbClr val="0070C0"/>
                </a:solidFill>
                <a:hlinkClick r:id="rId3"/>
              </a:rPr>
              <a:t>BIOS Boot Hijacking and VMware Vulnerabilities Digging</a:t>
            </a:r>
            <a:endParaRPr lang="en-US" sz="1400" b="1" dirty="0"/>
          </a:p>
        </p:txBody>
      </p:sp>
    </p:spTree>
    <p:extLst>
      <p:ext uri="{BB962C8B-B14F-4D97-AF65-F5344CB8AC3E}">
        <p14:creationId xmlns:p14="http://schemas.microsoft.com/office/powerpoint/2010/main" val="14117815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with </a:t>
            </a:r>
            <a:r>
              <a:rPr lang="en-US" dirty="0" err="1">
                <a:latin typeface="Courier New" panose="02070309020205020404" pitchFamily="49" charset="0"/>
                <a:cs typeface="Courier New" panose="02070309020205020404" pitchFamily="49" charset="0"/>
              </a:rPr>
              <a:t>common.bios_ts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431420" y="2047163"/>
            <a:ext cx="8420480" cy="369854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chipsec.modules.common.bios_ts</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BIOS Interface Lock and Top Swap Mode</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BC = 0x2A &lt;&lt; BIOS Control (</a:t>
            </a:r>
            <a:r>
              <a:rPr lang="en-US" sz="1400" dirty="0" err="1">
                <a:latin typeface="Courier New" panose="02070309020205020404" pitchFamily="49" charset="0"/>
                <a:cs typeface="Courier New" panose="02070309020205020404" pitchFamily="49" charset="0"/>
              </a:rPr>
              <a:t>b:d.f</a:t>
            </a:r>
            <a:r>
              <a:rPr lang="en-US" sz="1400" dirty="0">
                <a:latin typeface="Courier New" panose="02070309020205020404" pitchFamily="49" charset="0"/>
                <a:cs typeface="Courier New" panose="02070309020205020404" pitchFamily="49" charset="0"/>
              </a:rPr>
              <a:t> 00:31.0 + 0xDC)</a:t>
            </a:r>
          </a:p>
          <a:p>
            <a:pPr>
              <a:spcBef>
                <a:spcPts val="0"/>
              </a:spcBef>
            </a:pPr>
            <a:r>
              <a:rPr lang="en-US" sz="1400" dirty="0">
                <a:latin typeface="Courier New" panose="02070309020205020404" pitchFamily="49" charset="0"/>
                <a:cs typeface="Courier New" panose="02070309020205020404" pitchFamily="49" charset="0"/>
              </a:rPr>
              <a:t>    [00] BIOSWE           = 0 &lt;&lt; BIOS Write Enable </a:t>
            </a:r>
          </a:p>
          <a:p>
            <a:pPr>
              <a:spcBef>
                <a:spcPts val="0"/>
              </a:spcBef>
            </a:pPr>
            <a:r>
              <a:rPr lang="en-US" sz="1400" dirty="0">
                <a:latin typeface="Courier New" panose="02070309020205020404" pitchFamily="49" charset="0"/>
                <a:cs typeface="Courier New" panose="02070309020205020404" pitchFamily="49" charset="0"/>
              </a:rPr>
              <a:t>    [01] BLE              = 1 &lt;&lt; BIOS Lock Enable </a:t>
            </a:r>
          </a:p>
          <a:p>
            <a:pPr>
              <a:spcBef>
                <a:spcPts val="0"/>
              </a:spcBef>
            </a:pPr>
            <a:r>
              <a:rPr lang="en-US" sz="1400" dirty="0">
                <a:latin typeface="Courier New" panose="02070309020205020404" pitchFamily="49" charset="0"/>
                <a:cs typeface="Courier New" panose="02070309020205020404" pitchFamily="49" charset="0"/>
              </a:rPr>
              <a:t>    [02] SRC              = 2 &lt;&lt; SPI Read Configuration </a:t>
            </a:r>
          </a:p>
          <a:p>
            <a:pPr>
              <a:spcBef>
                <a:spcPts val="0"/>
              </a:spcBef>
            </a:pPr>
            <a:r>
              <a:rPr lang="en-US" sz="1400" dirty="0">
                <a:latin typeface="Courier New" panose="02070309020205020404" pitchFamily="49" charset="0"/>
                <a:cs typeface="Courier New" panose="02070309020205020404" pitchFamily="49" charset="0"/>
              </a:rPr>
              <a:t>    [04] TSS              = 0 &lt;&lt; Top Swap Status </a:t>
            </a:r>
          </a:p>
          <a:p>
            <a:pPr>
              <a:spcBef>
                <a:spcPts val="0"/>
              </a:spcBef>
            </a:pPr>
            <a:r>
              <a:rPr lang="en-US" sz="1400" dirty="0">
                <a:latin typeface="Courier New" panose="02070309020205020404" pitchFamily="49" charset="0"/>
                <a:cs typeface="Courier New" panose="02070309020205020404" pitchFamily="49" charset="0"/>
              </a:rPr>
              <a:t>    [05] SMM_BWP          = 1 &lt;&lt; SMM BIOS Write Protection </a:t>
            </a:r>
          </a:p>
          <a:p>
            <a:pPr>
              <a:spcBef>
                <a:spcPts val="0"/>
              </a:spcBef>
            </a:pPr>
            <a:r>
              <a:rPr lang="en-US" sz="1400" dirty="0">
                <a:latin typeface="Courier New" panose="02070309020205020404" pitchFamily="49" charset="0"/>
                <a:cs typeface="Courier New" panose="02070309020205020404" pitchFamily="49" charset="0"/>
              </a:rPr>
              <a:t>[*] BIOS Top Swap mode is disabled</a:t>
            </a:r>
          </a:p>
          <a:p>
            <a:pPr>
              <a:spcBef>
                <a:spcPts val="0"/>
              </a:spcBef>
            </a:pPr>
            <a:r>
              <a:rPr lang="en-US" sz="1400" dirty="0">
                <a:latin typeface="Courier New" panose="02070309020205020404" pitchFamily="49" charset="0"/>
                <a:cs typeface="Courier New" panose="02070309020205020404" pitchFamily="49" charset="0"/>
              </a:rPr>
              <a:t>[*] BUC = 0x00000000 &lt;&lt; Backed Up Control (RCBA + 0x3414)</a:t>
            </a:r>
          </a:p>
          <a:p>
            <a:pPr>
              <a:spcBef>
                <a:spcPts val="0"/>
              </a:spcBef>
            </a:pPr>
            <a:r>
              <a:rPr lang="en-US" sz="1400" dirty="0">
                <a:latin typeface="Courier New" panose="02070309020205020404" pitchFamily="49" charset="0"/>
                <a:cs typeface="Courier New" panose="02070309020205020404" pitchFamily="49" charset="0"/>
              </a:rPr>
              <a:t>    [00] TS               = 0 &lt;&lt; Top Swap </a:t>
            </a:r>
          </a:p>
          <a:p>
            <a:pPr>
              <a:spcBef>
                <a:spcPts val="0"/>
              </a:spcBef>
            </a:pPr>
            <a:r>
              <a:rPr lang="en-US" sz="1400" dirty="0">
                <a:latin typeface="Courier New" panose="02070309020205020404" pitchFamily="49" charset="0"/>
                <a:cs typeface="Courier New" panose="02070309020205020404" pitchFamily="49" charset="0"/>
              </a:rPr>
              <a:t>[*] RTC version of TS = 0</a:t>
            </a:r>
          </a:p>
          <a:p>
            <a:pPr>
              <a:spcBef>
                <a:spcPts val="0"/>
              </a:spcBef>
            </a:pPr>
            <a:r>
              <a:rPr lang="en-US" sz="1400" dirty="0">
                <a:latin typeface="Courier New" panose="02070309020205020404" pitchFamily="49" charset="0"/>
                <a:cs typeface="Courier New" panose="02070309020205020404" pitchFamily="49" charset="0"/>
              </a:rPr>
              <a:t>[*] GCS = 0x00000021 &lt;&lt; General Control and Status (RCBA + 0x3410)</a:t>
            </a:r>
          </a:p>
          <a:p>
            <a:pPr>
              <a:spcBef>
                <a:spcPts val="0"/>
              </a:spcBef>
            </a:pPr>
            <a:r>
              <a:rPr lang="en-US" sz="1400" dirty="0">
                <a:latin typeface="Courier New" panose="02070309020205020404" pitchFamily="49" charset="0"/>
                <a:cs typeface="Courier New" panose="02070309020205020404" pitchFamily="49" charset="0"/>
              </a:rPr>
              <a:t>    [00] BILD             = 1 &lt;&lt; BIOS Interface Lock Down </a:t>
            </a:r>
          </a:p>
          <a:p>
            <a:pPr>
              <a:spcBef>
                <a:spcPts val="0"/>
              </a:spcBef>
            </a:pPr>
            <a:r>
              <a:rPr lang="en-US" sz="1400" dirty="0">
                <a:latin typeface="Courier New" panose="02070309020205020404" pitchFamily="49" charset="0"/>
                <a:cs typeface="Courier New" panose="02070309020205020404" pitchFamily="49" charset="0"/>
              </a:rPr>
              <a:t>    [10] BBS              = 0</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BIOS Interface is locked (including Top Swap Mode)</a:t>
            </a:r>
          </a:p>
        </p:txBody>
      </p:sp>
      <p:sp>
        <p:nvSpPr>
          <p:cNvPr id="4" name="Rectangle 3"/>
          <p:cNvSpPr/>
          <p:nvPr/>
        </p:nvSpPr>
        <p:spPr>
          <a:xfrm>
            <a:off x="360081" y="1397139"/>
            <a:ext cx="5836854"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common.bios_ts</a:t>
            </a:r>
            <a:endParaRPr lang="en-US" b="1" dirty="0">
              <a:cs typeface="Courier New" pitchFamily="49" charset="0"/>
            </a:endParaRPr>
          </a:p>
        </p:txBody>
      </p:sp>
    </p:spTree>
    <p:extLst>
      <p:ext uri="{BB962C8B-B14F-4D97-AF65-F5344CB8AC3E}">
        <p14:creationId xmlns:p14="http://schemas.microsoft.com/office/powerpoint/2010/main" val="5229743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4.6 (1) Attacking SMI Handlers: SMI Call-Outs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12567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SMI </a:t>
            </a:r>
            <a:r>
              <a:rPr lang="en-US" i="1" dirty="0"/>
              <a:t>Call-Out</a:t>
            </a:r>
            <a:r>
              <a:rPr lang="en-US" dirty="0"/>
              <a:t> Vulnerabilities</a:t>
            </a:r>
          </a:p>
        </p:txBody>
      </p:sp>
      <p:sp>
        <p:nvSpPr>
          <p:cNvPr id="5" name="Content Placeholder 4"/>
          <p:cNvSpPr>
            <a:spLocks noGrp="1"/>
          </p:cNvSpPr>
          <p:nvPr>
            <p:ph idx="1"/>
          </p:nvPr>
        </p:nvSpPr>
        <p:spPr>
          <a:xfrm>
            <a:off x="457199" y="1233194"/>
            <a:ext cx="8349175" cy="5320006"/>
          </a:xfrm>
        </p:spPr>
        <p:txBody>
          <a:bodyPr>
            <a:noAutofit/>
          </a:bodyPr>
          <a:lstStyle/>
          <a:p>
            <a:pPr marL="457200" lvl="0" indent="-457200">
              <a:spcBef>
                <a:spcPts val="600"/>
              </a:spcBef>
              <a:buFont typeface="Arial" panose="020B0604020202020204" pitchFamily="34" charset="0"/>
              <a:buChar char="•"/>
            </a:pPr>
            <a:r>
              <a:rPr lang="en-US" sz="2400" dirty="0">
                <a:latin typeface="+mn-lt"/>
              </a:rPr>
              <a:t>OS level exploit stores payload in </a:t>
            </a:r>
            <a:r>
              <a:rPr lang="en-US" sz="2400" i="1" dirty="0">
                <a:latin typeface="+mn-lt"/>
              </a:rPr>
              <a:t>F-segment</a:t>
            </a:r>
            <a:r>
              <a:rPr lang="en-US" sz="2400" dirty="0">
                <a:latin typeface="+mn-lt"/>
              </a:rPr>
              <a:t> below 1MB (</a:t>
            </a:r>
            <a:r>
              <a:rPr lang="en-US" sz="2400" b="1" dirty="0">
                <a:latin typeface="Courier New" panose="02070309020205020404" pitchFamily="49" charset="0"/>
                <a:cs typeface="Courier New" panose="02070309020205020404" pitchFamily="49" charset="0"/>
              </a:rPr>
              <a:t>0xF8070</a:t>
            </a:r>
            <a:r>
              <a:rPr lang="en-US" sz="2400" dirty="0">
                <a:latin typeface="+mn-lt"/>
              </a:rPr>
              <a:t> physical address)</a:t>
            </a:r>
          </a:p>
          <a:p>
            <a:pPr marL="457200" lvl="0" indent="-457200">
              <a:spcBef>
                <a:spcPts val="600"/>
              </a:spcBef>
              <a:buFont typeface="Arial" panose="020B0604020202020204" pitchFamily="34" charset="0"/>
              <a:buChar char="•"/>
            </a:pPr>
            <a:r>
              <a:rPr lang="en-US" sz="2400" dirty="0">
                <a:latin typeface="+mn-lt"/>
              </a:rPr>
              <a:t>Exploit has to also reprogram PAM to write to F-segment</a:t>
            </a:r>
          </a:p>
          <a:p>
            <a:pPr marL="457200" lvl="0" indent="-457200">
              <a:spcBef>
                <a:spcPts val="600"/>
              </a:spcBef>
              <a:buFont typeface="Arial" panose="020B0604020202020204" pitchFamily="34" charset="0"/>
              <a:buChar char="•"/>
            </a:pPr>
            <a:r>
              <a:rPr lang="en-US" sz="2400" dirty="0">
                <a:latin typeface="+mn-lt"/>
              </a:rPr>
              <a:t>Then triggers </a:t>
            </a:r>
            <a:r>
              <a:rPr lang="en-US" sz="2400" i="1" dirty="0">
                <a:latin typeface="+mn-lt"/>
              </a:rPr>
              <a:t>SW SMI</a:t>
            </a:r>
            <a:r>
              <a:rPr lang="en-US" sz="2400" dirty="0">
                <a:latin typeface="+mn-lt"/>
              </a:rPr>
              <a:t> via APMC port (I/O </a:t>
            </a:r>
            <a:r>
              <a:rPr lang="en-US" sz="2400" b="1" dirty="0">
                <a:latin typeface="Courier New" panose="02070309020205020404" pitchFamily="49" charset="0"/>
                <a:cs typeface="Courier New" panose="02070309020205020404" pitchFamily="49" charset="0"/>
              </a:rPr>
              <a:t>0xB2</a:t>
            </a:r>
            <a:r>
              <a:rPr lang="en-US" sz="2400" dirty="0">
                <a:latin typeface="+mn-lt"/>
              </a:rPr>
              <a:t>)</a:t>
            </a:r>
          </a:p>
          <a:p>
            <a:pPr marL="457200" lvl="0" indent="-457200">
              <a:spcBef>
                <a:spcPts val="600"/>
              </a:spcBef>
              <a:buFont typeface="Arial" panose="020B0604020202020204" pitchFamily="34" charset="0"/>
              <a:buChar char="•"/>
            </a:pPr>
            <a:r>
              <a:rPr lang="en-US" sz="2400" dirty="0">
                <a:latin typeface="+mn-lt"/>
              </a:rPr>
              <a:t>SMI handler does </a:t>
            </a:r>
            <a:r>
              <a:rPr lang="en-US" sz="2400" b="1" dirty="0">
                <a:latin typeface="Courier New" panose="02070309020205020404" pitchFamily="49" charset="0"/>
                <a:cs typeface="Courier New" panose="02070309020205020404" pitchFamily="49" charset="0"/>
              </a:rPr>
              <a:t>CALL 0F000:08070</a:t>
            </a:r>
            <a:r>
              <a:rPr lang="en-US" sz="2400" dirty="0">
                <a:latin typeface="Courier New" panose="02070309020205020404" pitchFamily="49" charset="0"/>
                <a:cs typeface="Courier New" panose="02070309020205020404" pitchFamily="49" charset="0"/>
              </a:rPr>
              <a:t> </a:t>
            </a:r>
            <a:r>
              <a:rPr lang="en-US" sz="2400" dirty="0">
                <a:latin typeface="+mn-lt"/>
              </a:rPr>
              <a:t>in SMM</a:t>
            </a:r>
          </a:p>
          <a:p>
            <a:pPr lvl="0"/>
            <a:r>
              <a:rPr lang="en-US" sz="1800" b="1" dirty="0"/>
              <a:t>References:</a:t>
            </a:r>
          </a:p>
          <a:p>
            <a:pPr marL="457200" lvl="0" indent="-457200">
              <a:buFont typeface="Arial" panose="020B0604020202020204" pitchFamily="34" charset="0"/>
              <a:buChar char="•"/>
            </a:pPr>
            <a:r>
              <a:rPr lang="en-US" sz="1600" b="1" dirty="0"/>
              <a:t>In 2009</a:t>
            </a:r>
            <a:r>
              <a:rPr lang="en-US" sz="1600" dirty="0"/>
              <a:t>, SMI call-out vulnerabilities were discovered by </a:t>
            </a:r>
            <a:r>
              <a:rPr lang="en-US" sz="1600" dirty="0" err="1"/>
              <a:t>Rafal</a:t>
            </a:r>
            <a:r>
              <a:rPr lang="en-US" sz="1600" dirty="0"/>
              <a:t> </a:t>
            </a:r>
            <a:r>
              <a:rPr lang="en-US" sz="1600" dirty="0" err="1"/>
              <a:t>Wojtczuk</a:t>
            </a:r>
            <a:r>
              <a:rPr lang="en-US" sz="1600" dirty="0"/>
              <a:t> and Alex </a:t>
            </a:r>
            <a:r>
              <a:rPr lang="en-US" sz="1600" dirty="0" err="1"/>
              <a:t>Tereshkin</a:t>
            </a:r>
            <a:r>
              <a:rPr lang="en-US" sz="1600" dirty="0"/>
              <a:t> in EFI SMI handlers (</a:t>
            </a:r>
            <a:r>
              <a:rPr lang="en-US" sz="1600" dirty="0">
                <a:hlinkClick r:id="rId2"/>
              </a:rPr>
              <a:t>Attacking Intel BIOS</a:t>
            </a:r>
            <a:r>
              <a:rPr lang="en-US" sz="1600" dirty="0"/>
              <a:t>) and by Filip </a:t>
            </a:r>
            <a:r>
              <a:rPr lang="en-US" sz="1600" dirty="0" err="1"/>
              <a:t>Wecherowski</a:t>
            </a:r>
            <a:r>
              <a:rPr lang="en-US" sz="1600" dirty="0"/>
              <a:t> in legacy SMI (</a:t>
            </a:r>
            <a:r>
              <a:rPr lang="en-US" sz="1600" dirty="0">
                <a:hlinkClick r:id="rId3"/>
              </a:rPr>
              <a:t>BIOS SMM Privilege Escalation Vulnerabilities</a:t>
            </a:r>
            <a:r>
              <a:rPr lang="en-US" sz="1600" dirty="0"/>
              <a:t>)</a:t>
            </a:r>
          </a:p>
          <a:p>
            <a:pPr marL="457200" indent="-457200">
              <a:buFont typeface="Arial" panose="020B0604020202020204" pitchFamily="34" charset="0"/>
              <a:buChar char="•"/>
            </a:pPr>
            <a:r>
              <a:rPr lang="en-US" sz="1600" dirty="0"/>
              <a:t>Also discussed by </a:t>
            </a:r>
            <a:r>
              <a:rPr lang="en-US" sz="1600" dirty="0" err="1"/>
              <a:t>Loic</a:t>
            </a:r>
            <a:r>
              <a:rPr lang="en-US" sz="1600" dirty="0"/>
              <a:t> </a:t>
            </a:r>
            <a:r>
              <a:rPr lang="en-US" sz="1600" dirty="0" err="1"/>
              <a:t>Duflot</a:t>
            </a:r>
            <a:r>
              <a:rPr lang="en-US" sz="1600" dirty="0"/>
              <a:t> in </a:t>
            </a:r>
            <a:r>
              <a:rPr lang="en-US" sz="1600" dirty="0">
                <a:cs typeface="Arial"/>
                <a:hlinkClick r:id="rId4"/>
              </a:rPr>
              <a:t>System Management Mode Design and Security Issues</a:t>
            </a:r>
            <a:endParaRPr lang="en-US" sz="1600" dirty="0"/>
          </a:p>
          <a:p>
            <a:pPr marL="457200" lvl="0" indent="-457200">
              <a:buFont typeface="Arial" panose="020B0604020202020204" pitchFamily="34" charset="0"/>
              <a:buChar char="•"/>
            </a:pPr>
            <a:r>
              <a:rPr lang="en-US" sz="1600" b="1" dirty="0"/>
              <a:t>In 2015,</a:t>
            </a:r>
            <a:r>
              <a:rPr lang="en-US" sz="1600" dirty="0"/>
              <a:t> researchers from </a:t>
            </a:r>
            <a:r>
              <a:rPr lang="en-US" sz="1600" dirty="0" err="1"/>
              <a:t>LegbaCore</a:t>
            </a:r>
            <a:r>
              <a:rPr lang="en-US" sz="1600" dirty="0"/>
              <a:t> found that many modern systems are still vulnerable to these issues </a:t>
            </a:r>
            <a:r>
              <a:rPr lang="en-US" sz="1600" dirty="0">
                <a:hlinkClick r:id="rId5"/>
              </a:rPr>
              <a:t>How Many Million BIOS Would You Like To Infect</a:t>
            </a:r>
            <a:r>
              <a:rPr lang="en-US" sz="1600" dirty="0"/>
              <a:t> (</a:t>
            </a:r>
            <a:r>
              <a:rPr lang="en-US" sz="1600" dirty="0">
                <a:hlinkClick r:id="rId6"/>
              </a:rPr>
              <a:t>paper</a:t>
            </a:r>
            <a:r>
              <a:rPr lang="en-US" sz="1600" dirty="0"/>
              <a:t>)</a:t>
            </a:r>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p:txBody>
      </p:sp>
    </p:spTree>
    <p:extLst>
      <p:ext uri="{BB962C8B-B14F-4D97-AF65-F5344CB8AC3E}">
        <p14:creationId xmlns:p14="http://schemas.microsoft.com/office/powerpoint/2010/main" val="26794954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88326" cy="988746"/>
          </a:xfrm>
        </p:spPr>
        <p:txBody>
          <a:bodyPr>
            <a:normAutofit/>
          </a:bodyPr>
          <a:lstStyle/>
          <a:p>
            <a:r>
              <a:rPr lang="en-US" sz="3200" dirty="0"/>
              <a:t>Legacy SMI Call-Out Vulnerabilities</a:t>
            </a:r>
          </a:p>
        </p:txBody>
      </p:sp>
      <p:pic>
        <p:nvPicPr>
          <p:cNvPr id="2050" name="Picture 2"/>
          <p:cNvPicPr>
            <a:picLocks noChangeAspect="1" noChangeArrowheads="1"/>
          </p:cNvPicPr>
          <p:nvPr/>
        </p:nvPicPr>
        <p:blipFill>
          <a:blip r:embed="rId3" cstate="print"/>
          <a:srcRect/>
          <a:stretch>
            <a:fillRect/>
          </a:stretch>
        </p:blipFill>
        <p:spPr bwMode="auto">
          <a:xfrm>
            <a:off x="211016" y="1883120"/>
            <a:ext cx="8750105" cy="2759213"/>
          </a:xfrm>
          <a:prstGeom prst="rect">
            <a:avLst/>
          </a:prstGeom>
          <a:noFill/>
          <a:ln w="9525">
            <a:noFill/>
            <a:miter lim="800000"/>
            <a:headEnd/>
            <a:tailEnd/>
          </a:ln>
        </p:spPr>
      </p:pic>
      <p:sp>
        <p:nvSpPr>
          <p:cNvPr id="3" name="Rectangle 2"/>
          <p:cNvSpPr/>
          <p:nvPr/>
        </p:nvSpPr>
        <p:spPr>
          <a:xfrm>
            <a:off x="2117187" y="5314458"/>
            <a:ext cx="5240215" cy="954107"/>
          </a:xfrm>
          <a:prstGeom prst="rect">
            <a:avLst/>
          </a:prstGeom>
        </p:spPr>
        <p:txBody>
          <a:bodyPr wrap="square">
            <a:spAutoFit/>
          </a:bodyPr>
          <a:lstStyle/>
          <a:p>
            <a:pPr algn="ctr"/>
            <a:r>
              <a:rPr lang="en-US" sz="2000" dirty="0">
                <a:solidFill>
                  <a:srgbClr val="FF0000"/>
                </a:solidFill>
              </a:rPr>
              <a:t>14 call-out vulnerabilities in one SMI handler!</a:t>
            </a:r>
            <a:r>
              <a:rPr lang="en-US" dirty="0"/>
              <a:t> </a:t>
            </a:r>
          </a:p>
          <a:p>
            <a:pPr algn="ctr"/>
            <a:endParaRPr lang="en-US" dirty="0">
              <a:hlinkClick r:id=""/>
            </a:endParaRPr>
          </a:p>
          <a:p>
            <a:pPr algn="ctr"/>
            <a:r>
              <a:rPr lang="en-US" dirty="0">
                <a:hlinkClick r:id=""/>
              </a:rPr>
              <a:t>BIOS SMM Privilege Escalation Vulnerabilities</a:t>
            </a:r>
            <a:endParaRPr lang="en-US" dirty="0"/>
          </a:p>
        </p:txBody>
      </p:sp>
    </p:spTree>
    <p:extLst>
      <p:ext uri="{BB962C8B-B14F-4D97-AF65-F5344CB8AC3E}">
        <p14:creationId xmlns:p14="http://schemas.microsoft.com/office/powerpoint/2010/main" val="28682981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sz="3200" dirty="0"/>
              <a:t>Legacy 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spTree>
    <p:extLst>
      <p:ext uri="{BB962C8B-B14F-4D97-AF65-F5344CB8AC3E}">
        <p14:creationId xmlns:p14="http://schemas.microsoft.com/office/powerpoint/2010/main" val="12649288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sz="3200" dirty="0"/>
              <a:t>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sp>
        <p:nvSpPr>
          <p:cNvPr id="7" name="Curved Left Arrow 6"/>
          <p:cNvSpPr/>
          <p:nvPr/>
        </p:nvSpPr>
        <p:spPr>
          <a:xfrm>
            <a:off x="5780645" y="2963917"/>
            <a:ext cx="840873" cy="2774732"/>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8" name="TextBox 7"/>
          <p:cNvSpPr txBox="1"/>
          <p:nvPr/>
        </p:nvSpPr>
        <p:spPr>
          <a:xfrm>
            <a:off x="6689836" y="3841517"/>
            <a:ext cx="1802523" cy="707886"/>
          </a:xfrm>
          <a:prstGeom prst="rect">
            <a:avLst/>
          </a:prstGeom>
          <a:noFill/>
        </p:spPr>
        <p:txBody>
          <a:bodyPr wrap="square" rtlCol="0">
            <a:spAutoFit/>
          </a:bodyPr>
          <a:lstStyle/>
          <a:p>
            <a:r>
              <a:rPr lang="en-US" sz="2000" dirty="0">
                <a:latin typeface="Neo Sans Intel"/>
                <a:cs typeface="Neo Sans Intel"/>
              </a:rPr>
              <a:t>Code fetch</a:t>
            </a:r>
          </a:p>
          <a:p>
            <a:r>
              <a:rPr lang="en-US" sz="2000" dirty="0">
                <a:latin typeface="Neo Sans Intel"/>
                <a:cs typeface="Neo Sans Intel"/>
              </a:rPr>
              <a:t>in SMM</a:t>
            </a:r>
          </a:p>
        </p:txBody>
      </p:sp>
    </p:spTree>
    <p:extLst>
      <p:ext uri="{BB962C8B-B14F-4D97-AF65-F5344CB8AC3E}">
        <p14:creationId xmlns:p14="http://schemas.microsoft.com/office/powerpoint/2010/main" val="9068591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4448"/>
            <a:ext cx="8560191" cy="988746"/>
          </a:xfrm>
        </p:spPr>
        <p:txBody>
          <a:bodyPr>
            <a:normAutofit/>
          </a:bodyPr>
          <a:lstStyle/>
          <a:p>
            <a:r>
              <a:rPr lang="en-US" sz="3200" dirty="0"/>
              <a:t>SMI Handlers Calling Out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grpSp>
        <p:nvGrpSpPr>
          <p:cNvPr id="7" name="Group 6"/>
          <p:cNvGrpSpPr/>
          <p:nvPr/>
        </p:nvGrpSpPr>
        <p:grpSpPr>
          <a:xfrm>
            <a:off x="3113094" y="5118530"/>
            <a:ext cx="2520381" cy="630620"/>
            <a:chOff x="333177" y="2416831"/>
            <a:chExt cx="2665423" cy="2326069"/>
          </a:xfrm>
        </p:grpSpPr>
        <p:sp>
          <p:nvSpPr>
            <p:cNvPr id="8" name="Rounded Rectangle 7"/>
            <p:cNvSpPr/>
            <p:nvPr/>
          </p:nvSpPr>
          <p:spPr>
            <a:xfrm>
              <a:off x="333177" y="2672671"/>
              <a:ext cx="2665423" cy="207022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393812" y="2416831"/>
              <a:ext cx="2544153" cy="2265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1600" kern="1200" dirty="0"/>
                <a:t>0xF8070: payload</a:t>
              </a:r>
            </a:p>
          </p:txBody>
        </p:sp>
      </p:grpSp>
      <p:sp>
        <p:nvSpPr>
          <p:cNvPr id="10" name="Curved Left Arrow 9"/>
          <p:cNvSpPr/>
          <p:nvPr/>
        </p:nvSpPr>
        <p:spPr>
          <a:xfrm>
            <a:off x="5780645" y="2963917"/>
            <a:ext cx="840873" cy="2774732"/>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11" name="TextBox 10"/>
          <p:cNvSpPr txBox="1"/>
          <p:nvPr/>
        </p:nvSpPr>
        <p:spPr>
          <a:xfrm>
            <a:off x="819807" y="5144806"/>
            <a:ext cx="1944415"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0F000:08070 = 0xF8070 PA</a:t>
            </a:r>
          </a:p>
        </p:txBody>
      </p:sp>
      <p:sp>
        <p:nvSpPr>
          <p:cNvPr id="12" name="TextBox 11"/>
          <p:cNvSpPr txBox="1"/>
          <p:nvPr/>
        </p:nvSpPr>
        <p:spPr>
          <a:xfrm>
            <a:off x="6689836" y="3841517"/>
            <a:ext cx="1802523" cy="707886"/>
          </a:xfrm>
          <a:prstGeom prst="rect">
            <a:avLst/>
          </a:prstGeom>
          <a:noFill/>
        </p:spPr>
        <p:txBody>
          <a:bodyPr wrap="square" rtlCol="0">
            <a:spAutoFit/>
          </a:bodyPr>
          <a:lstStyle/>
          <a:p>
            <a:r>
              <a:rPr lang="en-US" sz="2000" dirty="0">
                <a:latin typeface="Neo Sans Intel"/>
                <a:cs typeface="Neo Sans Intel"/>
              </a:rPr>
              <a:t>Code fetch</a:t>
            </a:r>
          </a:p>
          <a:p>
            <a:r>
              <a:rPr lang="en-US" sz="2000" dirty="0">
                <a:latin typeface="Neo Sans Intel"/>
                <a:cs typeface="Neo Sans Intel"/>
              </a:rPr>
              <a:t>in SMM</a:t>
            </a:r>
          </a:p>
        </p:txBody>
      </p:sp>
    </p:spTree>
    <p:extLst>
      <p:ext uri="{BB962C8B-B14F-4D97-AF65-F5344CB8AC3E}">
        <p14:creationId xmlns:p14="http://schemas.microsoft.com/office/powerpoint/2010/main" val="16367798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UEFI SMI Call-Outs</a:t>
            </a:r>
          </a:p>
        </p:txBody>
      </p:sp>
      <p:pic>
        <p:nvPicPr>
          <p:cNvPr id="6" name="Picture 5"/>
          <p:cNvPicPr>
            <a:picLocks noChangeAspect="1"/>
          </p:cNvPicPr>
          <p:nvPr/>
        </p:nvPicPr>
        <p:blipFill>
          <a:blip r:embed="rId2" cstate="print"/>
          <a:stretch>
            <a:fillRect/>
          </a:stretch>
        </p:blipFill>
        <p:spPr>
          <a:xfrm>
            <a:off x="1589648" y="933816"/>
            <a:ext cx="5505450" cy="5753100"/>
          </a:xfrm>
          <a:prstGeom prst="rect">
            <a:avLst/>
          </a:prstGeom>
        </p:spPr>
      </p:pic>
      <p:sp>
        <p:nvSpPr>
          <p:cNvPr id="7" name="Rounded Rectangle 6"/>
          <p:cNvSpPr/>
          <p:nvPr/>
        </p:nvSpPr>
        <p:spPr>
          <a:xfrm>
            <a:off x="1645915" y="5486398"/>
            <a:ext cx="3854548" cy="534572"/>
          </a:xfrm>
          <a:prstGeom prst="roundRect">
            <a:avLst/>
          </a:prstGeom>
          <a:noFill/>
          <a:ln w="381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2413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EFI Firmware Also Affected</a:t>
            </a:r>
          </a:p>
        </p:txBody>
      </p:sp>
      <p:sp>
        <p:nvSpPr>
          <p:cNvPr id="8" name="Rectangle 7"/>
          <p:cNvSpPr/>
          <p:nvPr/>
        </p:nvSpPr>
        <p:spPr>
          <a:xfrm>
            <a:off x="2971800" y="3056715"/>
            <a:ext cx="2322871" cy="160138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p>
          <a:p>
            <a:pPr algn="ctr"/>
            <a:r>
              <a:rPr lang="en-US" sz="1400" dirty="0"/>
              <a:t>Untrusted Address Space</a:t>
            </a:r>
          </a:p>
        </p:txBody>
      </p:sp>
      <p:sp>
        <p:nvSpPr>
          <p:cNvPr id="9" name="Rectangle 8"/>
          <p:cNvSpPr/>
          <p:nvPr/>
        </p:nvSpPr>
        <p:spPr>
          <a:xfrm>
            <a:off x="2971800" y="2209800"/>
            <a:ext cx="2322871" cy="8358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SMRAM</a:t>
            </a:r>
            <a:endParaRPr lang="en-US" sz="1400" dirty="0"/>
          </a:p>
        </p:txBody>
      </p:sp>
      <p:sp>
        <p:nvSpPr>
          <p:cNvPr id="22" name="Rectangle 21"/>
          <p:cNvSpPr/>
          <p:nvPr/>
        </p:nvSpPr>
        <p:spPr>
          <a:xfrm>
            <a:off x="116058" y="5904425"/>
            <a:ext cx="8911883" cy="400110"/>
          </a:xfrm>
          <a:prstGeom prst="rect">
            <a:avLst/>
          </a:prstGeom>
        </p:spPr>
        <p:txBody>
          <a:bodyPr wrap="square">
            <a:spAutoFit/>
          </a:bodyPr>
          <a:lstStyle/>
          <a:p>
            <a:pPr algn="ctr"/>
            <a:r>
              <a:rPr lang="en-US" sz="2000" dirty="0">
                <a:hlinkClick r:id="rId2"/>
              </a:rPr>
              <a:t>How Many Million BIOS Would You Like To Infect</a:t>
            </a:r>
            <a:r>
              <a:rPr lang="en-US" sz="2000" dirty="0"/>
              <a:t> by </a:t>
            </a:r>
            <a:r>
              <a:rPr lang="en-US" sz="2000" dirty="0" err="1"/>
              <a:t>LegbaCore</a:t>
            </a:r>
            <a:endParaRPr lang="en-US" sz="2000" dirty="0"/>
          </a:p>
        </p:txBody>
      </p:sp>
      <p:sp>
        <p:nvSpPr>
          <p:cNvPr id="26" name="Right Brace 25"/>
          <p:cNvSpPr/>
          <p:nvPr/>
        </p:nvSpPr>
        <p:spPr>
          <a:xfrm>
            <a:off x="5294670" y="3014864"/>
            <a:ext cx="394522" cy="1626886"/>
          </a:xfrm>
          <a:prstGeom prst="rightBrace">
            <a:avLst>
              <a:gd name="adj1" fmla="val 13473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ight Brace 27"/>
          <p:cNvSpPr/>
          <p:nvPr/>
        </p:nvSpPr>
        <p:spPr>
          <a:xfrm>
            <a:off x="5302044" y="2251651"/>
            <a:ext cx="153257" cy="746862"/>
          </a:xfrm>
          <a:prstGeom prst="rightBrace">
            <a:avLst>
              <a:gd name="adj1" fmla="val 13473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p:cNvSpPr/>
          <p:nvPr/>
        </p:nvSpPr>
        <p:spPr>
          <a:xfrm>
            <a:off x="5748110" y="3505200"/>
            <a:ext cx="2633890" cy="584775"/>
          </a:xfrm>
          <a:prstGeom prst="rect">
            <a:avLst/>
          </a:prstGeom>
        </p:spPr>
        <p:txBody>
          <a:bodyPr wrap="square">
            <a:spAutoFit/>
          </a:bodyPr>
          <a:lstStyle/>
          <a:p>
            <a:r>
              <a:rPr lang="en-US" sz="1600" dirty="0">
                <a:solidFill>
                  <a:srgbClr val="FF0000"/>
                </a:solidFill>
              </a:rPr>
              <a:t>Untrusted UEFI RT/OS Code and Data</a:t>
            </a:r>
          </a:p>
        </p:txBody>
      </p:sp>
      <p:sp>
        <p:nvSpPr>
          <p:cNvPr id="31" name="Rectangle 30"/>
          <p:cNvSpPr/>
          <p:nvPr/>
        </p:nvSpPr>
        <p:spPr>
          <a:xfrm>
            <a:off x="5715000" y="2438400"/>
            <a:ext cx="2895600" cy="338554"/>
          </a:xfrm>
          <a:prstGeom prst="rect">
            <a:avLst/>
          </a:prstGeom>
        </p:spPr>
        <p:txBody>
          <a:bodyPr wrap="square">
            <a:spAutoFit/>
          </a:bodyPr>
          <a:lstStyle/>
          <a:p>
            <a:r>
              <a:rPr lang="en-US" sz="1600" dirty="0">
                <a:solidFill>
                  <a:schemeClr val="accent6"/>
                </a:solidFill>
              </a:rPr>
              <a:t>Trusted SMM Code and Data</a:t>
            </a:r>
          </a:p>
        </p:txBody>
      </p:sp>
      <p:sp>
        <p:nvSpPr>
          <p:cNvPr id="4" name="Arrow: Curved Left 3"/>
          <p:cNvSpPr/>
          <p:nvPr/>
        </p:nvSpPr>
        <p:spPr>
          <a:xfrm flipH="1">
            <a:off x="2592025" y="2667000"/>
            <a:ext cx="391247" cy="1524000"/>
          </a:xfrm>
          <a:prstGeom prst="curvedLef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2979173" y="3740626"/>
            <a:ext cx="2322871" cy="5664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UEFI services</a:t>
            </a:r>
          </a:p>
        </p:txBody>
      </p:sp>
      <p:sp>
        <p:nvSpPr>
          <p:cNvPr id="25" name="Rectangle 24"/>
          <p:cNvSpPr/>
          <p:nvPr/>
        </p:nvSpPr>
        <p:spPr>
          <a:xfrm>
            <a:off x="660401" y="3072825"/>
            <a:ext cx="1948090" cy="584775"/>
          </a:xfrm>
          <a:prstGeom prst="rect">
            <a:avLst/>
          </a:prstGeom>
        </p:spPr>
        <p:txBody>
          <a:bodyPr wrap="square">
            <a:spAutoFit/>
          </a:bodyPr>
          <a:lstStyle/>
          <a:p>
            <a:r>
              <a:rPr lang="en-US" sz="1600" dirty="0">
                <a:solidFill>
                  <a:srgbClr val="FF0000"/>
                </a:solidFill>
              </a:rPr>
              <a:t>UEFI RT API called by SMM code</a:t>
            </a:r>
          </a:p>
        </p:txBody>
      </p:sp>
    </p:spTree>
    <p:extLst>
      <p:ext uri="{BB962C8B-B14F-4D97-AF65-F5344CB8AC3E}">
        <p14:creationId xmlns:p14="http://schemas.microsoft.com/office/powerpoint/2010/main" val="2907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PCI Express Overview</a:t>
            </a:r>
          </a:p>
        </p:txBody>
      </p:sp>
      <p:sp>
        <p:nvSpPr>
          <p:cNvPr id="2" name="Rectangle 1"/>
          <p:cNvSpPr/>
          <p:nvPr/>
        </p:nvSpPr>
        <p:spPr>
          <a:xfrm>
            <a:off x="152400" y="6096000"/>
            <a:ext cx="8831264" cy="323165"/>
          </a:xfrm>
          <a:prstGeom prst="rect">
            <a:avLst/>
          </a:prstGeom>
        </p:spPr>
        <p:txBody>
          <a:bodyPr wrap="none">
            <a:spAutoFit/>
          </a:bodyPr>
          <a:lstStyle/>
          <a:p>
            <a:r>
              <a:rPr lang="en-US" sz="1500" dirty="0"/>
              <a:t>Reference: </a:t>
            </a:r>
            <a:r>
              <a:rPr lang="en-US" sz="1500" dirty="0">
                <a:hlinkClick r:id="rId3"/>
              </a:rPr>
              <a:t>https://www.mindshare.com/files/ebooks/PCI%20Express%20System%20Architecture.pdf</a:t>
            </a:r>
            <a:endParaRPr lang="en-US" sz="1500" dirty="0"/>
          </a:p>
        </p:txBody>
      </p:sp>
      <p:cxnSp>
        <p:nvCxnSpPr>
          <p:cNvPr id="5" name="Straight Connector 4"/>
          <p:cNvCxnSpPr>
            <a:stCxn id="30" idx="2"/>
          </p:cNvCxnSpPr>
          <p:nvPr/>
        </p:nvCxnSpPr>
        <p:spPr>
          <a:xfrm flipV="1">
            <a:off x="2583575" y="3202368"/>
            <a:ext cx="0" cy="96850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1233194"/>
            <a:ext cx="990600" cy="671806"/>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8" name="Rectangle 7"/>
          <p:cNvSpPr/>
          <p:nvPr/>
        </p:nvSpPr>
        <p:spPr>
          <a:xfrm>
            <a:off x="6324600" y="2286000"/>
            <a:ext cx="1066800" cy="595606"/>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DRAM</a:t>
            </a:r>
          </a:p>
        </p:txBody>
      </p:sp>
      <p:sp>
        <p:nvSpPr>
          <p:cNvPr id="9" name="Rectangle 8"/>
          <p:cNvSpPr/>
          <p:nvPr/>
        </p:nvSpPr>
        <p:spPr>
          <a:xfrm>
            <a:off x="4419600" y="2133600"/>
            <a:ext cx="1295400" cy="884153"/>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Root Complex</a:t>
            </a:r>
          </a:p>
        </p:txBody>
      </p:sp>
      <p:sp>
        <p:nvSpPr>
          <p:cNvPr id="10" name="Rectangle 9"/>
          <p:cNvSpPr/>
          <p:nvPr/>
        </p:nvSpPr>
        <p:spPr>
          <a:xfrm>
            <a:off x="1060155" y="1752600"/>
            <a:ext cx="2182944" cy="689392"/>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PCI Express Endpoint</a:t>
            </a:r>
          </a:p>
        </p:txBody>
      </p:sp>
      <p:sp>
        <p:nvSpPr>
          <p:cNvPr id="11" name="Rectangle 10"/>
          <p:cNvSpPr/>
          <p:nvPr/>
        </p:nvSpPr>
        <p:spPr>
          <a:xfrm>
            <a:off x="1060155" y="2540105"/>
            <a:ext cx="2180897" cy="711703"/>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PCI Express to PCI/PCI-X Bridge</a:t>
            </a:r>
          </a:p>
        </p:txBody>
      </p:sp>
      <p:sp>
        <p:nvSpPr>
          <p:cNvPr id="12" name="Rectangle 11"/>
          <p:cNvSpPr/>
          <p:nvPr/>
        </p:nvSpPr>
        <p:spPr>
          <a:xfrm>
            <a:off x="2667000" y="4876800"/>
            <a:ext cx="1143000" cy="822142"/>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Legacy Endpoint</a:t>
            </a:r>
          </a:p>
        </p:txBody>
      </p:sp>
      <p:sp>
        <p:nvSpPr>
          <p:cNvPr id="13" name="Rectangle 12"/>
          <p:cNvSpPr/>
          <p:nvPr/>
        </p:nvSpPr>
        <p:spPr>
          <a:xfrm>
            <a:off x="3881245" y="4876800"/>
            <a:ext cx="1143000" cy="822142"/>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Legacy Endpoint</a:t>
            </a:r>
          </a:p>
        </p:txBody>
      </p:sp>
      <p:sp>
        <p:nvSpPr>
          <p:cNvPr id="14" name="Rectangle 13"/>
          <p:cNvSpPr/>
          <p:nvPr/>
        </p:nvSpPr>
        <p:spPr>
          <a:xfrm>
            <a:off x="5143500" y="4876799"/>
            <a:ext cx="1143000" cy="822143"/>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PCI Express Endpoint</a:t>
            </a:r>
          </a:p>
        </p:txBody>
      </p:sp>
      <p:sp>
        <p:nvSpPr>
          <p:cNvPr id="15" name="Rectangle 14"/>
          <p:cNvSpPr/>
          <p:nvPr/>
        </p:nvSpPr>
        <p:spPr>
          <a:xfrm>
            <a:off x="6416058" y="4861674"/>
            <a:ext cx="1143000" cy="837268"/>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PCI Express Endpoint </a:t>
            </a:r>
          </a:p>
        </p:txBody>
      </p:sp>
      <p:sp>
        <p:nvSpPr>
          <p:cNvPr id="16" name="Plaque 15"/>
          <p:cNvSpPr/>
          <p:nvPr/>
        </p:nvSpPr>
        <p:spPr>
          <a:xfrm>
            <a:off x="4505236" y="3416242"/>
            <a:ext cx="1110783" cy="886843"/>
          </a:xfrm>
          <a:prstGeom prst="plaqu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a:t>
            </a:r>
          </a:p>
        </p:txBody>
      </p:sp>
      <p:cxnSp>
        <p:nvCxnSpPr>
          <p:cNvPr id="18" name="Straight Connector 17"/>
          <p:cNvCxnSpPr/>
          <p:nvPr/>
        </p:nvCxnSpPr>
        <p:spPr>
          <a:xfrm>
            <a:off x="5715000" y="2583803"/>
            <a:ext cx="616825" cy="699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9" idx="0"/>
          </p:cNvCxnSpPr>
          <p:nvPr/>
        </p:nvCxnSpPr>
        <p:spPr>
          <a:xfrm flipH="1" flipV="1">
            <a:off x="5067299" y="1904999"/>
            <a:ext cx="1" cy="22860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067299" y="3008171"/>
            <a:ext cx="1" cy="40807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400396" y="4179172"/>
            <a:ext cx="1187462" cy="69762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479769" y="4343400"/>
            <a:ext cx="308248" cy="52263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5386541" y="4343400"/>
            <a:ext cx="312817" cy="52263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5616019" y="4152901"/>
            <a:ext cx="1142044" cy="69836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374025" y="3333410"/>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374025" y="3474911"/>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374025" y="3628400"/>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374025" y="3773321"/>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374654" y="3924066"/>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74025" y="4069237"/>
            <a:ext cx="419100" cy="101632"/>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241147" y="3536633"/>
            <a:ext cx="2111653" cy="338554"/>
          </a:xfrm>
          <a:prstGeom prst="rect">
            <a:avLst/>
          </a:prstGeom>
        </p:spPr>
        <p:txBody>
          <a:bodyPr wrap="square">
            <a:spAutoFit/>
          </a:bodyPr>
          <a:lstStyle/>
          <a:p>
            <a:r>
              <a:rPr lang="en-US" sz="1600" dirty="0"/>
              <a:t>PCI/PCI-X</a:t>
            </a:r>
          </a:p>
        </p:txBody>
      </p:sp>
      <p:cxnSp>
        <p:nvCxnSpPr>
          <p:cNvPr id="33" name="Straight Connector 32"/>
          <p:cNvCxnSpPr/>
          <p:nvPr/>
        </p:nvCxnSpPr>
        <p:spPr>
          <a:xfrm flipV="1">
            <a:off x="3238500" y="2362200"/>
            <a:ext cx="1181100" cy="11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5121690" y="3072484"/>
            <a:ext cx="2111653" cy="338554"/>
          </a:xfrm>
          <a:prstGeom prst="rect">
            <a:avLst/>
          </a:prstGeom>
        </p:spPr>
        <p:txBody>
          <a:bodyPr wrap="square">
            <a:spAutoFit/>
          </a:bodyPr>
          <a:lstStyle/>
          <a:p>
            <a:r>
              <a:rPr lang="en-US" sz="1600" dirty="0"/>
              <a:t>PCI Express</a:t>
            </a:r>
          </a:p>
        </p:txBody>
      </p:sp>
      <p:sp>
        <p:nvSpPr>
          <p:cNvPr id="35" name="Rectangle 34"/>
          <p:cNvSpPr/>
          <p:nvPr/>
        </p:nvSpPr>
        <p:spPr>
          <a:xfrm rot="19821517">
            <a:off x="3112525" y="4067055"/>
            <a:ext cx="2111653" cy="338554"/>
          </a:xfrm>
          <a:prstGeom prst="rect">
            <a:avLst/>
          </a:prstGeom>
        </p:spPr>
        <p:txBody>
          <a:bodyPr wrap="square">
            <a:spAutoFit/>
          </a:bodyPr>
          <a:lstStyle/>
          <a:p>
            <a:r>
              <a:rPr lang="en-US" sz="1600" dirty="0"/>
              <a:t>PCI Express</a:t>
            </a:r>
          </a:p>
        </p:txBody>
      </p:sp>
      <p:sp>
        <p:nvSpPr>
          <p:cNvPr id="36" name="Rectangle 35"/>
          <p:cNvSpPr/>
          <p:nvPr/>
        </p:nvSpPr>
        <p:spPr>
          <a:xfrm rot="1922565">
            <a:off x="5589025" y="4397074"/>
            <a:ext cx="2111653" cy="338554"/>
          </a:xfrm>
          <a:prstGeom prst="rect">
            <a:avLst/>
          </a:prstGeom>
        </p:spPr>
        <p:txBody>
          <a:bodyPr wrap="square">
            <a:spAutoFit/>
          </a:bodyPr>
          <a:lstStyle/>
          <a:p>
            <a:r>
              <a:rPr lang="en-US" sz="1600" dirty="0"/>
              <a:t>PCI Express</a:t>
            </a:r>
          </a:p>
        </p:txBody>
      </p:sp>
      <p:sp>
        <p:nvSpPr>
          <p:cNvPr id="37" name="Rectangle 36"/>
          <p:cNvSpPr/>
          <p:nvPr/>
        </p:nvSpPr>
        <p:spPr>
          <a:xfrm>
            <a:off x="3184246" y="2613429"/>
            <a:ext cx="2111653" cy="338554"/>
          </a:xfrm>
          <a:prstGeom prst="rect">
            <a:avLst/>
          </a:prstGeom>
        </p:spPr>
        <p:txBody>
          <a:bodyPr wrap="square">
            <a:spAutoFit/>
          </a:bodyPr>
          <a:lstStyle/>
          <a:p>
            <a:r>
              <a:rPr lang="en-US" sz="1600" dirty="0"/>
              <a:t>PCI Express</a:t>
            </a:r>
          </a:p>
        </p:txBody>
      </p:sp>
      <p:sp>
        <p:nvSpPr>
          <p:cNvPr id="38" name="Rectangle 37"/>
          <p:cNvSpPr/>
          <p:nvPr/>
        </p:nvSpPr>
        <p:spPr>
          <a:xfrm>
            <a:off x="3187472" y="2062151"/>
            <a:ext cx="2111653" cy="338554"/>
          </a:xfrm>
          <a:prstGeom prst="rect">
            <a:avLst/>
          </a:prstGeom>
        </p:spPr>
        <p:txBody>
          <a:bodyPr wrap="square">
            <a:spAutoFit/>
          </a:bodyPr>
          <a:lstStyle/>
          <a:p>
            <a:r>
              <a:rPr lang="en-US" sz="1600" dirty="0"/>
              <a:t>PCI Express</a:t>
            </a:r>
          </a:p>
        </p:txBody>
      </p:sp>
      <p:cxnSp>
        <p:nvCxnSpPr>
          <p:cNvPr id="42" name="Straight Connector 41"/>
          <p:cNvCxnSpPr/>
          <p:nvPr/>
        </p:nvCxnSpPr>
        <p:spPr>
          <a:xfrm flipV="1">
            <a:off x="3246120" y="2936349"/>
            <a:ext cx="1181100" cy="11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440492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Statically analyzing SMI handlers for call-outs</a:t>
            </a:r>
          </a:p>
        </p:txBody>
      </p:sp>
      <p:sp>
        <p:nvSpPr>
          <p:cNvPr id="3" name="Content Placeholder 2"/>
          <p:cNvSpPr>
            <a:spLocks noGrp="1"/>
          </p:cNvSpPr>
          <p:nvPr>
            <p:ph idx="1"/>
          </p:nvPr>
        </p:nvSpPr>
        <p:spPr>
          <a:xfrm>
            <a:off x="457200" y="1406769"/>
            <a:ext cx="8229600" cy="5138411"/>
          </a:xfrm>
        </p:spPr>
        <p:txBody>
          <a:bodyPr>
            <a:normAutofit/>
          </a:bodyPr>
          <a:lstStyle/>
          <a:p>
            <a:r>
              <a:rPr lang="en-US" b="1" dirty="0"/>
              <a:t>Legacy SMI handlers</a:t>
            </a:r>
            <a:r>
              <a:rPr lang="en-US" dirty="0"/>
              <a:t> do far calls to BIOS functions in F/E – segments (0xE0000 – 0xFFFFF physical memory) with specific code segment selectors </a:t>
            </a:r>
          </a:p>
          <a:p>
            <a:pPr marL="342900" lvl="2" indent="0">
              <a:lnSpc>
                <a:spcPct val="110000"/>
              </a:lnSpc>
              <a:spcBef>
                <a:spcPts val="0"/>
              </a:spcBef>
              <a:buNone/>
            </a:pPr>
            <a:endParaRPr lang="en-US" sz="2100" dirty="0"/>
          </a:p>
          <a:p>
            <a:pPr lvl="2">
              <a:lnSpc>
                <a:spcPct val="110000"/>
              </a:lnSpc>
              <a:spcBef>
                <a:spcPts val="0"/>
              </a:spcBef>
            </a:pPr>
            <a:endParaRPr lang="en-US" sz="2100"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4" name="Picture 3"/>
          <p:cNvPicPr>
            <a:picLocks noChangeAspect="1"/>
          </p:cNvPicPr>
          <p:nvPr/>
        </p:nvPicPr>
        <p:blipFill>
          <a:blip r:embed="rId2" cstate="print"/>
          <a:stretch>
            <a:fillRect/>
          </a:stretch>
        </p:blipFill>
        <p:spPr>
          <a:xfrm>
            <a:off x="1344483" y="2602081"/>
            <a:ext cx="6563978" cy="3686175"/>
          </a:xfrm>
          <a:prstGeom prst="rect">
            <a:avLst/>
          </a:prstGeom>
        </p:spPr>
      </p:pic>
    </p:spTree>
    <p:extLst>
      <p:ext uri="{BB962C8B-B14F-4D97-AF65-F5344CB8AC3E}">
        <p14:creationId xmlns:p14="http://schemas.microsoft.com/office/powerpoint/2010/main" val="200639560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Statically analyzing SMI handlers for call-outs</a:t>
            </a:r>
          </a:p>
        </p:txBody>
      </p:sp>
      <p:sp>
        <p:nvSpPr>
          <p:cNvPr id="3" name="Content Placeholder 2"/>
          <p:cNvSpPr>
            <a:spLocks noGrp="1"/>
          </p:cNvSpPr>
          <p:nvPr>
            <p:ph idx="1"/>
          </p:nvPr>
        </p:nvSpPr>
        <p:spPr>
          <a:xfrm>
            <a:off x="457200" y="1491175"/>
            <a:ext cx="8335108" cy="5054005"/>
          </a:xfrm>
        </p:spPr>
        <p:txBody>
          <a:bodyPr>
            <a:normAutofit/>
          </a:bodyPr>
          <a:lstStyle/>
          <a:p>
            <a:r>
              <a:rPr lang="en-US" dirty="0"/>
              <a:t>Searching where EFI DXE SMM drivers reference/fetch outside of SMRAM range of addresses with </a:t>
            </a:r>
            <a:r>
              <a:rPr lang="en-US" dirty="0" err="1"/>
              <a:t>IDAPython</a:t>
            </a:r>
            <a:r>
              <a:rPr lang="en-US" dirty="0"/>
              <a:t> plugin by </a:t>
            </a:r>
            <a:r>
              <a:rPr lang="en-US" dirty="0" err="1"/>
              <a:t>LegbaCore</a:t>
            </a:r>
            <a:r>
              <a:rPr lang="en-US" dirty="0"/>
              <a:t>:</a:t>
            </a:r>
          </a:p>
        </p:txBody>
      </p:sp>
      <p:pic>
        <p:nvPicPr>
          <p:cNvPr id="6" name="Picture 5"/>
          <p:cNvPicPr>
            <a:picLocks noChangeAspect="1"/>
          </p:cNvPicPr>
          <p:nvPr/>
        </p:nvPicPr>
        <p:blipFill>
          <a:blip r:embed="rId2" cstate="print"/>
          <a:stretch>
            <a:fillRect/>
          </a:stretch>
        </p:blipFill>
        <p:spPr>
          <a:xfrm>
            <a:off x="1058215" y="2489979"/>
            <a:ext cx="7126426" cy="3439549"/>
          </a:xfrm>
          <a:prstGeom prst="rect">
            <a:avLst/>
          </a:prstGeom>
        </p:spPr>
      </p:pic>
      <p:sp>
        <p:nvSpPr>
          <p:cNvPr id="7" name="Rectangle 6"/>
          <p:cNvSpPr/>
          <p:nvPr/>
        </p:nvSpPr>
        <p:spPr>
          <a:xfrm>
            <a:off x="147709" y="6090359"/>
            <a:ext cx="8911883" cy="400110"/>
          </a:xfrm>
          <a:prstGeom prst="rect">
            <a:avLst/>
          </a:prstGeom>
        </p:spPr>
        <p:txBody>
          <a:bodyPr wrap="square">
            <a:spAutoFit/>
          </a:bodyPr>
          <a:lstStyle/>
          <a:p>
            <a:pPr algn="ctr"/>
            <a:r>
              <a:rPr lang="en-US" sz="2000" dirty="0">
                <a:hlinkClick r:id="rId3"/>
              </a:rPr>
              <a:t>How Many Million BIOS Would You Like To Infect</a:t>
            </a:r>
            <a:r>
              <a:rPr lang="en-US" sz="2000" dirty="0"/>
              <a:t> by </a:t>
            </a:r>
            <a:r>
              <a:rPr lang="en-US" sz="2000" dirty="0" err="1"/>
              <a:t>LegbaCore</a:t>
            </a:r>
            <a:endParaRPr lang="en-US" sz="2000" dirty="0"/>
          </a:p>
        </p:txBody>
      </p:sp>
    </p:spTree>
    <p:extLst>
      <p:ext uri="{BB962C8B-B14F-4D97-AF65-F5344CB8AC3E}">
        <p14:creationId xmlns:p14="http://schemas.microsoft.com/office/powerpoint/2010/main" val="397947235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Dynamically detecting SMM call-outs</a:t>
            </a:r>
          </a:p>
        </p:txBody>
      </p:sp>
      <p:sp>
        <p:nvSpPr>
          <p:cNvPr id="3" name="Content Placeholder 2"/>
          <p:cNvSpPr>
            <a:spLocks noGrp="1"/>
          </p:cNvSpPr>
          <p:nvPr>
            <p:ph idx="1"/>
          </p:nvPr>
        </p:nvSpPr>
        <p:spPr>
          <a:xfrm>
            <a:off x="457200" y="1364566"/>
            <a:ext cx="8229600" cy="5180613"/>
          </a:xfrm>
        </p:spPr>
        <p:txBody>
          <a:bodyPr>
            <a:normAutofit/>
          </a:bodyPr>
          <a:lstStyle/>
          <a:p>
            <a:pPr marL="0" lvl="1" indent="0">
              <a:lnSpc>
                <a:spcPct val="120000"/>
              </a:lnSpc>
              <a:spcBef>
                <a:spcPts val="0"/>
              </a:spcBef>
              <a:buNone/>
            </a:pPr>
            <a:r>
              <a:rPr lang="en-US" sz="2100" dirty="0"/>
              <a:t>DXE SMI drivers may call Runtime, Boot or DXE services API</a:t>
            </a:r>
          </a:p>
          <a:p>
            <a:pPr marL="457200" lvl="1" indent="-457200">
              <a:lnSpc>
                <a:spcPct val="120000"/>
              </a:lnSpc>
              <a:spcBef>
                <a:spcPts val="0"/>
              </a:spcBef>
              <a:buFont typeface="+mj-lt"/>
              <a:buAutoNum type="arabicPeriod"/>
            </a:pPr>
            <a:endParaRPr lang="en-US" sz="2100" dirty="0"/>
          </a:p>
          <a:p>
            <a:pPr lvl="1">
              <a:lnSpc>
                <a:spcPct val="120000"/>
              </a:lnSpc>
              <a:spcBef>
                <a:spcPts val="0"/>
              </a:spcBef>
            </a:pPr>
            <a:r>
              <a:rPr lang="en-US" sz="2100" dirty="0"/>
              <a:t>Find Runtime, Boot and DXE service tables containing UEFI API function pointers in memory (EFI System Table)</a:t>
            </a:r>
          </a:p>
          <a:p>
            <a:pPr lvl="1">
              <a:lnSpc>
                <a:spcPct val="120000"/>
              </a:lnSpc>
              <a:spcBef>
                <a:spcPts val="0"/>
              </a:spcBef>
            </a:pPr>
            <a:r>
              <a:rPr lang="en-US" sz="2100" dirty="0"/>
              <a:t>Patch each function with detour code chaining the original function</a:t>
            </a:r>
          </a:p>
          <a:p>
            <a:pPr lvl="1">
              <a:lnSpc>
                <a:spcPct val="120000"/>
              </a:lnSpc>
              <a:spcBef>
                <a:spcPts val="0"/>
              </a:spcBef>
            </a:pPr>
            <a:r>
              <a:rPr lang="en-US" sz="2100" dirty="0"/>
              <a:t>Enumerate and invoke all SMI handlers</a:t>
            </a:r>
          </a:p>
          <a:p>
            <a:pPr lvl="1">
              <a:lnSpc>
                <a:spcPct val="120000"/>
              </a:lnSpc>
              <a:spcBef>
                <a:spcPts val="0"/>
              </a:spcBef>
            </a:pPr>
            <a:r>
              <a:rPr lang="en-US" sz="2100" dirty="0"/>
              <a:t>If SMI handler calls-out to some UEFI API, patch will get invoked</a:t>
            </a:r>
          </a:p>
          <a:p>
            <a:pPr lvl="1">
              <a:lnSpc>
                <a:spcPct val="120000"/>
              </a:lnSpc>
              <a:spcBef>
                <a:spcPts val="0"/>
              </a:spcBef>
            </a:pPr>
            <a:endParaRPr lang="en-US" sz="2100" dirty="0"/>
          </a:p>
          <a:p>
            <a:pPr marL="0" lvl="1" indent="0">
              <a:lnSpc>
                <a:spcPct val="120000"/>
              </a:lnSpc>
              <a:spcBef>
                <a:spcPts val="0"/>
              </a:spcBef>
              <a:buNone/>
            </a:pPr>
            <a:r>
              <a:rPr lang="en-US" sz="2100" dirty="0"/>
              <a:t>Difficulties with this approach:</a:t>
            </a:r>
          </a:p>
          <a:p>
            <a:pPr marL="0" lvl="1" indent="0">
              <a:lnSpc>
                <a:spcPct val="120000"/>
              </a:lnSpc>
              <a:spcBef>
                <a:spcPts val="0"/>
              </a:spcBef>
              <a:buNone/>
            </a:pPr>
            <a:endParaRPr lang="en-US" sz="2100" dirty="0"/>
          </a:p>
          <a:p>
            <a:pPr lvl="1">
              <a:lnSpc>
                <a:spcPct val="120000"/>
              </a:lnSpc>
              <a:spcBef>
                <a:spcPts val="0"/>
              </a:spcBef>
            </a:pPr>
            <a:r>
              <a:rPr lang="en-US" sz="2100" dirty="0"/>
              <a:t>it needs enumeration of all SMI handlers (with proper interfaces)</a:t>
            </a:r>
          </a:p>
          <a:p>
            <a:pPr lvl="1">
              <a:lnSpc>
                <a:spcPct val="120000"/>
              </a:lnSpc>
              <a:spcBef>
                <a:spcPts val="0"/>
              </a:spcBef>
            </a:pPr>
            <a:r>
              <a:rPr lang="en-US" sz="2100" dirty="0"/>
              <a:t>SMI handlers may call </a:t>
            </a:r>
            <a:r>
              <a:rPr lang="en-US" sz="2100"/>
              <a:t>functions not </a:t>
            </a:r>
            <a:r>
              <a:rPr lang="en-US" sz="2100" dirty="0"/>
              <a:t>in RT/BS/DXE service tables</a:t>
            </a:r>
          </a:p>
        </p:txBody>
      </p:sp>
    </p:spTree>
    <p:extLst>
      <p:ext uri="{BB962C8B-B14F-4D97-AF65-F5344CB8AC3E}">
        <p14:creationId xmlns:p14="http://schemas.microsoft.com/office/powerpoint/2010/main" val="32205516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Hooking runtime UEFI services…</a:t>
            </a:r>
          </a:p>
        </p:txBody>
      </p:sp>
      <p:pic>
        <p:nvPicPr>
          <p:cNvPr id="5" name="Picture 4"/>
          <p:cNvPicPr>
            <a:picLocks noChangeAspect="1"/>
          </p:cNvPicPr>
          <p:nvPr/>
        </p:nvPicPr>
        <p:blipFill>
          <a:blip r:embed="rId2" cstate="print"/>
          <a:stretch>
            <a:fillRect/>
          </a:stretch>
        </p:blipFill>
        <p:spPr>
          <a:xfrm>
            <a:off x="1723295" y="848603"/>
            <a:ext cx="5476875" cy="5953125"/>
          </a:xfrm>
          <a:prstGeom prst="rect">
            <a:avLst/>
          </a:prstGeom>
        </p:spPr>
      </p:pic>
    </p:spTree>
    <p:extLst>
      <p:ext uri="{BB962C8B-B14F-4D97-AF65-F5344CB8AC3E}">
        <p14:creationId xmlns:p14="http://schemas.microsoft.com/office/powerpoint/2010/main" val="24396376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91378" cy="988746"/>
          </a:xfrm>
        </p:spPr>
        <p:txBody>
          <a:bodyPr>
            <a:normAutofit/>
          </a:bodyPr>
          <a:lstStyle/>
          <a:p>
            <a:r>
              <a:rPr lang="en-US" dirty="0"/>
              <a:t>BIOS developers can easily detect call-outs</a:t>
            </a:r>
          </a:p>
        </p:txBody>
      </p:sp>
      <p:sp>
        <p:nvSpPr>
          <p:cNvPr id="3" name="Content Placeholder 2"/>
          <p:cNvSpPr>
            <a:spLocks noGrp="1"/>
          </p:cNvSpPr>
          <p:nvPr>
            <p:ph idx="1"/>
          </p:nvPr>
        </p:nvSpPr>
        <p:spPr>
          <a:xfrm>
            <a:off x="457200" y="1167620"/>
            <a:ext cx="8229600" cy="2715063"/>
          </a:xfrm>
        </p:spPr>
        <p:txBody>
          <a:bodyPr>
            <a:normAutofit/>
          </a:bodyPr>
          <a:lstStyle/>
          <a:p>
            <a:pPr marL="457200" indent="-457200">
              <a:buFont typeface="+mj-lt"/>
              <a:buAutoNum type="arabicPeriod"/>
            </a:pPr>
            <a:r>
              <a:rPr lang="en-US" dirty="0"/>
              <a:t>A “simple” ITP debugger script to step on branches and verify that target address of the branch is within SMRAM</a:t>
            </a:r>
          </a:p>
          <a:p>
            <a:pPr marL="457200" indent="-457200">
              <a:buFont typeface="+mj-lt"/>
              <a:buAutoNum type="arabicPeriod"/>
            </a:pPr>
            <a:r>
              <a:rPr lang="en-US" dirty="0"/>
              <a:t>Enable SMM Code Access Check HW feature on pre-production systems based on newer CPUs to weed out all “intended” code fetches outside of SMRAM from SMI drivers</a:t>
            </a:r>
          </a:p>
          <a:p>
            <a:pPr marL="457200" indent="-457200">
              <a:buFont typeface="+mj-lt"/>
              <a:buAutoNum type="arabicPeriod"/>
            </a:pPr>
            <a:r>
              <a:rPr lang="en-US" dirty="0">
                <a:hlinkClick r:id="rId2"/>
              </a:rPr>
              <a:t>NX based soft SMM Code Access Check</a:t>
            </a:r>
            <a:r>
              <a:rPr lang="en-US" dirty="0"/>
              <a:t> patches by Phoenix look promising</a:t>
            </a:r>
          </a:p>
        </p:txBody>
      </p:sp>
    </p:spTree>
    <p:extLst>
      <p:ext uri="{BB962C8B-B14F-4D97-AF65-F5344CB8AC3E}">
        <p14:creationId xmlns:p14="http://schemas.microsoft.com/office/powerpoint/2010/main" val="26489306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91378" cy="988746"/>
          </a:xfrm>
        </p:spPr>
        <p:txBody>
          <a:bodyPr>
            <a:normAutofit/>
          </a:bodyPr>
          <a:lstStyle/>
          <a:p>
            <a:r>
              <a:rPr lang="en-US" dirty="0"/>
              <a:t>Using Paging to detect SMM call-outs</a:t>
            </a:r>
          </a:p>
        </p:txBody>
      </p:sp>
      <p:sp>
        <p:nvSpPr>
          <p:cNvPr id="3" name="Content Placeholder 2"/>
          <p:cNvSpPr>
            <a:spLocks noGrp="1"/>
          </p:cNvSpPr>
          <p:nvPr>
            <p:ph idx="1"/>
          </p:nvPr>
        </p:nvSpPr>
        <p:spPr>
          <a:xfrm>
            <a:off x="457200" y="1310119"/>
            <a:ext cx="8229600" cy="2715063"/>
          </a:xfrm>
        </p:spPr>
        <p:txBody>
          <a:bodyPr>
            <a:normAutofit/>
          </a:bodyPr>
          <a:lstStyle/>
          <a:p>
            <a:r>
              <a:rPr lang="en-US" dirty="0">
                <a:hlinkClick r:id="rId2"/>
              </a:rPr>
              <a:t>NX based soft SMM Code Access Check</a:t>
            </a:r>
            <a:r>
              <a:rPr lang="en-US" dirty="0"/>
              <a:t> patches by Phoenix</a:t>
            </a:r>
          </a:p>
          <a:p>
            <a:pPr marL="457200" indent="-457200">
              <a:buFont typeface="Arial" panose="020B0604020202020204" pitchFamily="34" charset="0"/>
              <a:buChar char="•"/>
            </a:pPr>
            <a:r>
              <a:rPr lang="en-US" dirty="0"/>
              <a:t>SMM paging/NX are enabled when CPU enters SMM</a:t>
            </a:r>
          </a:p>
          <a:p>
            <a:pPr marL="457200" indent="-457200">
              <a:buFont typeface="Arial" panose="020B0604020202020204" pitchFamily="34" charset="0"/>
              <a:buChar char="•"/>
            </a:pPr>
            <a:r>
              <a:rPr lang="en-US" dirty="0"/>
              <a:t>PTEs outside of SMRAM have XD=1</a:t>
            </a:r>
          </a:p>
          <a:p>
            <a:pPr marL="457200" indent="-457200">
              <a:buFont typeface="Arial" panose="020B0604020202020204" pitchFamily="34" charset="0"/>
              <a:buChar char="•"/>
            </a:pPr>
            <a:r>
              <a:rPr lang="en-US" dirty="0"/>
              <a:t>#PF is signaled when SMI handler attempts to fetch from any page outside of SMRAM</a:t>
            </a:r>
          </a:p>
        </p:txBody>
      </p:sp>
      <p:sp>
        <p:nvSpPr>
          <p:cNvPr id="5" name="Rectangle 4"/>
          <p:cNvSpPr/>
          <p:nvPr/>
        </p:nvSpPr>
        <p:spPr>
          <a:xfrm>
            <a:off x="3124200" y="4647014"/>
            <a:ext cx="2322871" cy="160138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XD == 1</a:t>
            </a:r>
          </a:p>
        </p:txBody>
      </p:sp>
      <p:sp>
        <p:nvSpPr>
          <p:cNvPr id="7" name="Explosion: 8 Points 6"/>
          <p:cNvSpPr/>
          <p:nvPr/>
        </p:nvSpPr>
        <p:spPr>
          <a:xfrm>
            <a:off x="4241952" y="5009219"/>
            <a:ext cx="1207906" cy="927997"/>
          </a:xfrm>
          <a:prstGeom prst="irregularSeal1">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Page Fault</a:t>
            </a:r>
          </a:p>
        </p:txBody>
      </p:sp>
      <p:sp>
        <p:nvSpPr>
          <p:cNvPr id="9" name="Arrow: Curved Left 8"/>
          <p:cNvSpPr/>
          <p:nvPr/>
        </p:nvSpPr>
        <p:spPr>
          <a:xfrm>
            <a:off x="5496966" y="4267484"/>
            <a:ext cx="418426"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124200" y="3800099"/>
            <a:ext cx="2322871" cy="8358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solidFill>
                  <a:schemeClr val="tx1"/>
                </a:solidFill>
              </a:rPr>
              <a:t>SMRAM</a:t>
            </a:r>
            <a:endParaRPr lang="en-US" sz="1350" dirty="0">
              <a:solidFill>
                <a:schemeClr val="tx1"/>
              </a:solidFill>
            </a:endParaRPr>
          </a:p>
        </p:txBody>
      </p:sp>
      <p:sp>
        <p:nvSpPr>
          <p:cNvPr id="10" name="Arrow: Curved Left 9"/>
          <p:cNvSpPr/>
          <p:nvPr/>
        </p:nvSpPr>
        <p:spPr>
          <a:xfrm flipH="1" flipV="1">
            <a:off x="2667000" y="4267484"/>
            <a:ext cx="407304"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66799" y="4562099"/>
            <a:ext cx="1597413" cy="830997"/>
          </a:xfrm>
          <a:prstGeom prst="rect">
            <a:avLst/>
          </a:prstGeom>
          <a:noFill/>
        </p:spPr>
        <p:txBody>
          <a:bodyPr wrap="square" rtlCol="0">
            <a:spAutoFit/>
          </a:bodyPr>
          <a:lstStyle/>
          <a:p>
            <a:r>
              <a:rPr lang="en-US" sz="1600" dirty="0">
                <a:solidFill>
                  <a:schemeClr val="tx2"/>
                </a:solidFill>
                <a:latin typeface="Neo Sans Intel"/>
                <a:cs typeface="Neo Sans Intel"/>
              </a:rPr>
              <a:t>#PF handler is executed inside SMRAM</a:t>
            </a:r>
          </a:p>
        </p:txBody>
      </p:sp>
      <p:sp>
        <p:nvSpPr>
          <p:cNvPr id="12" name="TextBox 11"/>
          <p:cNvSpPr txBox="1"/>
          <p:nvPr/>
        </p:nvSpPr>
        <p:spPr>
          <a:xfrm>
            <a:off x="5962500" y="4485899"/>
            <a:ext cx="2375554" cy="830997"/>
          </a:xfrm>
          <a:prstGeom prst="rect">
            <a:avLst/>
          </a:prstGeom>
          <a:noFill/>
        </p:spPr>
        <p:txBody>
          <a:bodyPr wrap="square" rtlCol="0">
            <a:spAutoFit/>
          </a:bodyPr>
          <a:lstStyle/>
          <a:p>
            <a:r>
              <a:rPr lang="en-US" sz="1600" dirty="0">
                <a:solidFill>
                  <a:schemeClr val="tx2"/>
                </a:solidFill>
                <a:latin typeface="Neo Sans Intel"/>
                <a:cs typeface="Neo Sans Intel"/>
              </a:rPr>
              <a:t>Code fetch from a page outside SMRAM causes #</a:t>
            </a:r>
            <a:r>
              <a:rPr lang="en-US" sz="1600" dirty="0" err="1">
                <a:solidFill>
                  <a:schemeClr val="tx2"/>
                </a:solidFill>
                <a:latin typeface="Neo Sans Intel"/>
                <a:cs typeface="Neo Sans Intel"/>
              </a:rPr>
              <a:t>PFault</a:t>
            </a:r>
            <a:r>
              <a:rPr lang="en-US" sz="1600" dirty="0">
                <a:solidFill>
                  <a:schemeClr val="tx2"/>
                </a:solidFill>
                <a:latin typeface="Neo Sans Intel"/>
                <a:cs typeface="Neo Sans Intel"/>
              </a:rPr>
              <a:t> due to XD=1</a:t>
            </a:r>
          </a:p>
        </p:txBody>
      </p:sp>
    </p:spTree>
    <p:extLst>
      <p:ext uri="{BB962C8B-B14F-4D97-AF65-F5344CB8AC3E}">
        <p14:creationId xmlns:p14="http://schemas.microsoft.com/office/powerpoint/2010/main" val="21603942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4419600"/>
            <a:ext cx="7772400" cy="1362075"/>
          </a:xfrm>
        </p:spPr>
        <p:txBody>
          <a:bodyPr anchor="b">
            <a:normAutofit/>
          </a:bodyPr>
          <a:lstStyle/>
          <a:p>
            <a:r>
              <a:rPr lang="en-US" dirty="0"/>
              <a:t>4.6 (2) Attacking SMI Handlers: SMI Input Pointers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868" y="385770"/>
            <a:ext cx="5416553" cy="3866449"/>
          </a:xfrm>
          <a:prstGeom prst="rect">
            <a:avLst/>
          </a:prstGeom>
        </p:spPr>
      </p:pic>
    </p:spTree>
    <p:extLst>
      <p:ext uri="{BB962C8B-B14F-4D97-AF65-F5344CB8AC3E}">
        <p14:creationId xmlns:p14="http://schemas.microsoft.com/office/powerpoint/2010/main" val="32972804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SMI Input Pointer Vulnerabilities</a:t>
            </a:r>
          </a:p>
        </p:txBody>
      </p:sp>
      <p:sp>
        <p:nvSpPr>
          <p:cNvPr id="3" name="Rectangle 2"/>
          <p:cNvSpPr/>
          <p:nvPr/>
        </p:nvSpPr>
        <p:spPr>
          <a:xfrm>
            <a:off x="457200" y="1183243"/>
            <a:ext cx="8229600" cy="4847481"/>
          </a:xfrm>
          <a:prstGeom prst="rect">
            <a:avLst/>
          </a:prstGeom>
        </p:spPr>
        <p:txBody>
          <a:bodyPr wrap="square">
            <a:spAutoFit/>
          </a:bodyPr>
          <a:lstStyle/>
          <a:p>
            <a:pPr marL="342900" lvl="0" indent="-342900">
              <a:spcBef>
                <a:spcPts val="600"/>
              </a:spcBef>
              <a:buFont typeface="Arial" panose="020B0604020202020204" pitchFamily="34" charset="0"/>
              <a:buChar char="•"/>
            </a:pPr>
            <a:r>
              <a:rPr lang="en-US" sz="2400" dirty="0"/>
              <a:t>When OS triggers SMI (e.g. SW SMI via I/O port 0xB2) it passes arguments to SMI handler via general purpose registers</a:t>
            </a:r>
          </a:p>
          <a:p>
            <a:pPr marL="342900" lvl="0" indent="-342900">
              <a:spcBef>
                <a:spcPts val="600"/>
              </a:spcBef>
              <a:buFont typeface="Arial" panose="020B0604020202020204" pitchFamily="34" charset="0"/>
              <a:buChar char="•"/>
            </a:pPr>
            <a:r>
              <a:rPr lang="en-US" sz="2400" dirty="0"/>
              <a:t>OS may also pass an address (pointer) to a structure through which an SMI handler can read arguments &amp; returns result</a:t>
            </a:r>
          </a:p>
          <a:p>
            <a:pPr marL="342900" lvl="0" indent="-342900">
              <a:spcBef>
                <a:spcPts val="600"/>
              </a:spcBef>
              <a:buFont typeface="Arial" panose="020B0604020202020204" pitchFamily="34" charset="0"/>
              <a:buChar char="•"/>
            </a:pPr>
            <a:r>
              <a:rPr lang="en-US" sz="2400" dirty="0"/>
              <a:t>SMI handlers traditionally were not validating that such pointers are outside of SMRAM</a:t>
            </a:r>
          </a:p>
          <a:p>
            <a:pPr marL="342900" lvl="0" indent="-342900">
              <a:spcBef>
                <a:spcPts val="600"/>
              </a:spcBef>
              <a:buFont typeface="Arial" panose="020B0604020202020204" pitchFamily="34" charset="0"/>
              <a:buChar char="•"/>
            </a:pPr>
            <a:r>
              <a:rPr lang="en-US" sz="2400" dirty="0"/>
              <a:t>If an exploit passes an address which is inside SMRAM, SMI handler may write onto itself on behalf of the exploit</a:t>
            </a:r>
          </a:p>
          <a:p>
            <a:pPr lvl="0">
              <a:spcBef>
                <a:spcPts val="600"/>
              </a:spcBef>
            </a:pPr>
            <a:endParaRPr lang="en-US" sz="2000" b="1" dirty="0"/>
          </a:p>
          <a:p>
            <a:pPr>
              <a:spcBef>
                <a:spcPts val="600"/>
              </a:spcBef>
            </a:pPr>
            <a:r>
              <a:rPr lang="en-US" sz="2400" b="1" dirty="0"/>
              <a:t>References: </a:t>
            </a:r>
            <a:r>
              <a:rPr lang="en-US" sz="2400" dirty="0"/>
              <a:t>A New Class of Vulnerability in SMI Handlers</a:t>
            </a:r>
          </a:p>
        </p:txBody>
      </p:sp>
    </p:spTree>
    <p:extLst>
      <p:ext uri="{BB962C8B-B14F-4D97-AF65-F5344CB8AC3E}">
        <p14:creationId xmlns:p14="http://schemas.microsoft.com/office/powerpoint/2010/main" val="36397482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Pointer Arguments to SMI Handlers</a:t>
            </a:r>
          </a:p>
        </p:txBody>
      </p:sp>
      <p:graphicFrame>
        <p:nvGraphicFramePr>
          <p:cNvPr id="4" name="Diagram 3"/>
          <p:cNvGraphicFramePr/>
          <p:nvPr>
            <p:extLst/>
          </p:nvPr>
        </p:nvGraphicFramePr>
        <p:xfrm>
          <a:off x="4340404" y="1085850"/>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853411"/>
            <a:ext cx="8957132" cy="461665"/>
          </a:xfrm>
          <a:prstGeom prst="rect">
            <a:avLst/>
          </a:prstGeom>
          <a:noFill/>
        </p:spPr>
        <p:txBody>
          <a:bodyPr wrap="none" rtlCol="0">
            <a:spAutoFit/>
          </a:bodyPr>
          <a:lstStyle/>
          <a:p>
            <a:r>
              <a:rPr lang="en-US" sz="2400" dirty="0">
                <a:solidFill>
                  <a:prstClr val="black"/>
                </a:solidFill>
                <a:cs typeface="Neo Sans Intel"/>
              </a:rPr>
              <a:t>SMI Handler writes result to a buffer at address passed in RBX…</a:t>
            </a:r>
          </a:p>
        </p:txBody>
      </p:sp>
      <p:sp>
        <p:nvSpPr>
          <p:cNvPr id="6" name="Curved Left Arrow 5"/>
          <p:cNvSpPr/>
          <p:nvPr/>
        </p:nvSpPr>
        <p:spPr>
          <a:xfrm>
            <a:off x="7366001" y="2471737"/>
            <a:ext cx="673100" cy="2586786"/>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657932" y="2602463"/>
            <a:ext cx="2189336"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657932" y="3094434"/>
            <a:ext cx="2189336" cy="432936"/>
            <a:chOff x="273667" y="1852570"/>
            <a:chExt cx="2189336" cy="432936"/>
          </a:xfrm>
        </p:grpSpPr>
        <p:sp>
          <p:nvSpPr>
            <p:cNvPr id="23" name="Rounded Rectangle 22"/>
            <p:cNvSpPr/>
            <p:nvPr/>
          </p:nvSpPr>
          <p:spPr>
            <a:xfrm>
              <a:off x="273667" y="1852570"/>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657932" y="3593976"/>
            <a:ext cx="2189336"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grpSp>
        <p:nvGrpSpPr>
          <p:cNvPr id="11" name="Group 10"/>
          <p:cNvGrpSpPr/>
          <p:nvPr/>
        </p:nvGrpSpPr>
        <p:grpSpPr>
          <a:xfrm>
            <a:off x="657932" y="4093518"/>
            <a:ext cx="2189336" cy="432936"/>
            <a:chOff x="273667" y="2851654"/>
            <a:chExt cx="2189336" cy="432936"/>
          </a:xfrm>
        </p:grpSpPr>
        <p:sp>
          <p:nvSpPr>
            <p:cNvPr id="19" name="Rounded Rectangle 18"/>
            <p:cNvSpPr/>
            <p:nvPr/>
          </p:nvSpPr>
          <p:spPr>
            <a:xfrm>
              <a:off x="273667" y="2851654"/>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10"/>
            <p:cNvSpPr/>
            <p:nvPr/>
          </p:nvSpPr>
          <p:spPr>
            <a:xfrm>
              <a:off x="286347" y="2864334"/>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RDX</a:t>
              </a:r>
            </a:p>
          </p:txBody>
        </p:sp>
      </p:grpSp>
      <p:grpSp>
        <p:nvGrpSpPr>
          <p:cNvPr id="12" name="Group 11"/>
          <p:cNvGrpSpPr/>
          <p:nvPr/>
        </p:nvGrpSpPr>
        <p:grpSpPr>
          <a:xfrm>
            <a:off x="657932" y="4593059"/>
            <a:ext cx="2189336" cy="432936"/>
            <a:chOff x="273667" y="3351195"/>
            <a:chExt cx="2189336" cy="432936"/>
          </a:xfrm>
        </p:grpSpPr>
        <p:sp>
          <p:nvSpPr>
            <p:cNvPr id="17" name="Rounded Rectangle 16"/>
            <p:cNvSpPr/>
            <p:nvPr/>
          </p:nvSpPr>
          <p:spPr>
            <a:xfrm>
              <a:off x="273667" y="3351195"/>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12"/>
            <p:cNvSpPr/>
            <p:nvPr/>
          </p:nvSpPr>
          <p:spPr>
            <a:xfrm>
              <a:off x="286347" y="3363875"/>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RSI</a:t>
              </a:r>
            </a:p>
          </p:txBody>
        </p:sp>
      </p:grpSp>
      <p:grpSp>
        <p:nvGrpSpPr>
          <p:cNvPr id="13" name="Group 12"/>
          <p:cNvGrpSpPr/>
          <p:nvPr/>
        </p:nvGrpSpPr>
        <p:grpSpPr>
          <a:xfrm>
            <a:off x="657932" y="5092601"/>
            <a:ext cx="2189336" cy="432936"/>
            <a:chOff x="273667" y="3850737"/>
            <a:chExt cx="2189336" cy="432936"/>
          </a:xfrm>
        </p:grpSpPr>
        <p:sp>
          <p:nvSpPr>
            <p:cNvPr id="14" name="Rounded Rectangle 13"/>
            <p:cNvSpPr/>
            <p:nvPr/>
          </p:nvSpPr>
          <p:spPr>
            <a:xfrm>
              <a:off x="273667" y="3850737"/>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ounded Rectangle 14"/>
            <p:cNvSpPr/>
            <p:nvPr/>
          </p:nvSpPr>
          <p:spPr>
            <a:xfrm>
              <a:off x="286347" y="3863417"/>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RDI</a:t>
              </a:r>
              <a:endParaRPr lang="en-US" sz="1600" dirty="0">
                <a:solidFill>
                  <a:prstClr val="white"/>
                </a:solidFill>
              </a:endParaRPr>
            </a:p>
          </p:txBody>
        </p:sp>
      </p:grpSp>
      <p:sp>
        <p:nvSpPr>
          <p:cNvPr id="27" name="Rounded Rectangle 26"/>
          <p:cNvSpPr/>
          <p:nvPr/>
        </p:nvSpPr>
        <p:spPr>
          <a:xfrm>
            <a:off x="4698420" y="4687616"/>
            <a:ext cx="2616801" cy="383607"/>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SMI handler specific structure</a:t>
            </a:r>
          </a:p>
        </p:txBody>
      </p:sp>
      <p:sp>
        <p:nvSpPr>
          <p:cNvPr id="7" name="Striped Right Arrow 6"/>
          <p:cNvSpPr/>
          <p:nvPr/>
        </p:nvSpPr>
        <p:spPr>
          <a:xfrm>
            <a:off x="3098800" y="2413000"/>
            <a:ext cx="1168908"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2292463">
            <a:off x="2487149" y="3997286"/>
            <a:ext cx="2447217" cy="307120"/>
          </a:xfrm>
          <a:prstGeom prst="rightArrow">
            <a:avLst>
              <a:gd name="adj1" fmla="val 50000"/>
              <a:gd name="adj2" fmla="val 11141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069611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Pointer Vulnerabilities</a:t>
            </a:r>
          </a:p>
        </p:txBody>
      </p:sp>
      <p:graphicFrame>
        <p:nvGraphicFramePr>
          <p:cNvPr id="4" name="Diagram 3"/>
          <p:cNvGraphicFramePr/>
          <p:nvPr>
            <p:extLst/>
          </p:nvPr>
        </p:nvGraphicFramePr>
        <p:xfrm>
          <a:off x="4340404" y="1085850"/>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853411"/>
            <a:ext cx="9116598" cy="461665"/>
          </a:xfrm>
          <a:prstGeom prst="rect">
            <a:avLst/>
          </a:prstGeom>
          <a:noFill/>
        </p:spPr>
        <p:txBody>
          <a:bodyPr wrap="none" rtlCol="0">
            <a:spAutoFit/>
          </a:bodyPr>
          <a:lstStyle/>
          <a:p>
            <a:r>
              <a:rPr lang="en-US" sz="2400" dirty="0">
                <a:solidFill>
                  <a:prstClr val="black"/>
                </a:solidFill>
                <a:cs typeface="Neo Sans Intel"/>
              </a:rPr>
              <a:t>Exploit tricks SMI handler to write to an address </a:t>
            </a:r>
            <a:r>
              <a:rPr lang="en-US" sz="2400" b="1" dirty="0">
                <a:solidFill>
                  <a:srgbClr val="FF0000"/>
                </a:solidFill>
                <a:cs typeface="Neo Sans Intel"/>
              </a:rPr>
              <a:t>inside SMRAM</a:t>
            </a:r>
          </a:p>
        </p:txBody>
      </p:sp>
      <p:sp>
        <p:nvSpPr>
          <p:cNvPr id="6" name="Curved Left Arrow 5"/>
          <p:cNvSpPr/>
          <p:nvPr/>
        </p:nvSpPr>
        <p:spPr>
          <a:xfrm>
            <a:off x="7366001" y="2471737"/>
            <a:ext cx="673100" cy="1020763"/>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657932" y="2602463"/>
            <a:ext cx="2189336"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657932" y="3094434"/>
            <a:ext cx="2189336" cy="432936"/>
            <a:chOff x="273667" y="1852570"/>
            <a:chExt cx="2189336" cy="432936"/>
          </a:xfrm>
          <a:solidFill>
            <a:srgbClr val="FF0000"/>
          </a:solidFill>
        </p:grpSpPr>
        <p:sp>
          <p:nvSpPr>
            <p:cNvPr id="23" name="Rounded Rectangle 22"/>
            <p:cNvSpPr/>
            <p:nvPr/>
          </p:nvSpPr>
          <p:spPr>
            <a:xfrm>
              <a:off x="273667" y="1852570"/>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657932" y="3593976"/>
            <a:ext cx="2189336"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grpSp>
        <p:nvGrpSpPr>
          <p:cNvPr id="11" name="Group 10"/>
          <p:cNvGrpSpPr/>
          <p:nvPr/>
        </p:nvGrpSpPr>
        <p:grpSpPr>
          <a:xfrm>
            <a:off x="657932" y="4093518"/>
            <a:ext cx="2189336" cy="432936"/>
            <a:chOff x="273667" y="2851654"/>
            <a:chExt cx="2189336" cy="432936"/>
          </a:xfrm>
        </p:grpSpPr>
        <p:sp>
          <p:nvSpPr>
            <p:cNvPr id="19" name="Rounded Rectangle 18"/>
            <p:cNvSpPr/>
            <p:nvPr/>
          </p:nvSpPr>
          <p:spPr>
            <a:xfrm>
              <a:off x="273667" y="2851654"/>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ounded Rectangle 10"/>
            <p:cNvSpPr/>
            <p:nvPr/>
          </p:nvSpPr>
          <p:spPr>
            <a:xfrm>
              <a:off x="286347" y="2864334"/>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RDX</a:t>
              </a:r>
            </a:p>
          </p:txBody>
        </p:sp>
      </p:grpSp>
      <p:grpSp>
        <p:nvGrpSpPr>
          <p:cNvPr id="12" name="Group 11"/>
          <p:cNvGrpSpPr/>
          <p:nvPr/>
        </p:nvGrpSpPr>
        <p:grpSpPr>
          <a:xfrm>
            <a:off x="657932" y="4593059"/>
            <a:ext cx="2189336" cy="432936"/>
            <a:chOff x="273667" y="3351195"/>
            <a:chExt cx="2189336" cy="432936"/>
          </a:xfrm>
        </p:grpSpPr>
        <p:sp>
          <p:nvSpPr>
            <p:cNvPr id="17" name="Rounded Rectangle 16"/>
            <p:cNvSpPr/>
            <p:nvPr/>
          </p:nvSpPr>
          <p:spPr>
            <a:xfrm>
              <a:off x="273667" y="3351195"/>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12"/>
            <p:cNvSpPr/>
            <p:nvPr/>
          </p:nvSpPr>
          <p:spPr>
            <a:xfrm>
              <a:off x="286347" y="3363875"/>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RSI</a:t>
              </a:r>
            </a:p>
          </p:txBody>
        </p:sp>
      </p:grpSp>
      <p:grpSp>
        <p:nvGrpSpPr>
          <p:cNvPr id="13" name="Group 12"/>
          <p:cNvGrpSpPr/>
          <p:nvPr/>
        </p:nvGrpSpPr>
        <p:grpSpPr>
          <a:xfrm>
            <a:off x="657932" y="5092601"/>
            <a:ext cx="2189336" cy="432936"/>
            <a:chOff x="273667" y="3850737"/>
            <a:chExt cx="2189336" cy="432936"/>
          </a:xfrm>
        </p:grpSpPr>
        <p:sp>
          <p:nvSpPr>
            <p:cNvPr id="14" name="Rounded Rectangle 13"/>
            <p:cNvSpPr/>
            <p:nvPr/>
          </p:nvSpPr>
          <p:spPr>
            <a:xfrm>
              <a:off x="273667" y="3850737"/>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ounded Rectangle 14"/>
            <p:cNvSpPr/>
            <p:nvPr/>
          </p:nvSpPr>
          <p:spPr>
            <a:xfrm>
              <a:off x="286347" y="3863417"/>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RDI</a:t>
              </a:r>
              <a:endParaRPr lang="en-US" sz="1600" dirty="0">
                <a:solidFill>
                  <a:prstClr val="white"/>
                </a:solidFill>
              </a:endParaRPr>
            </a:p>
          </p:txBody>
        </p:sp>
      </p:grpSp>
      <p:sp>
        <p:nvSpPr>
          <p:cNvPr id="27" name="Rounded Rectangle 26"/>
          <p:cNvSpPr/>
          <p:nvPr/>
        </p:nvSpPr>
        <p:spPr>
          <a:xfrm>
            <a:off x="4698420" y="3112816"/>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Fake structure inside SMRAM</a:t>
            </a:r>
          </a:p>
        </p:txBody>
      </p:sp>
      <p:sp>
        <p:nvSpPr>
          <p:cNvPr id="7" name="Striped Right Arrow 6"/>
          <p:cNvSpPr/>
          <p:nvPr/>
        </p:nvSpPr>
        <p:spPr>
          <a:xfrm>
            <a:off x="3098800" y="2413000"/>
            <a:ext cx="1168908"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a:off x="2872668" y="3184486"/>
            <a:ext cx="1813052" cy="307120"/>
          </a:xfrm>
          <a:prstGeom prst="rightArrow">
            <a:avLst>
              <a:gd name="adj1" fmla="val 50000"/>
              <a:gd name="adj2" fmla="val 11141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35655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85241" y="244448"/>
            <a:ext cx="8148119" cy="988746"/>
          </a:xfrm>
        </p:spPr>
        <p:txBody>
          <a:bodyPr>
            <a:normAutofit/>
          </a:bodyPr>
          <a:lstStyle/>
          <a:p>
            <a:r>
              <a:rPr lang="en-US" dirty="0" err="1"/>
              <a:t>PCIe</a:t>
            </a:r>
            <a:r>
              <a:rPr lang="en-US" dirty="0"/>
              <a:t> Configuration Space Layout</a:t>
            </a:r>
          </a:p>
        </p:txBody>
      </p:sp>
      <p:sp>
        <p:nvSpPr>
          <p:cNvPr id="6" name="Content Placeholder 7"/>
          <p:cNvSpPr>
            <a:spLocks noGrp="1"/>
          </p:cNvSpPr>
          <p:nvPr>
            <p:ph idx="1"/>
          </p:nvPr>
        </p:nvSpPr>
        <p:spPr>
          <a:xfrm>
            <a:off x="457200" y="1066800"/>
            <a:ext cx="8562109" cy="1249322"/>
          </a:xfrm>
        </p:spPr>
        <p:txBody>
          <a:bodyPr>
            <a:normAutofit/>
          </a:bodyPr>
          <a:lstStyle/>
          <a:p>
            <a:r>
              <a:rPr lang="en-US" sz="2400" dirty="0"/>
              <a:t>Each </a:t>
            </a:r>
            <a:r>
              <a:rPr lang="en-US" sz="2400" i="1" dirty="0"/>
              <a:t>function</a:t>
            </a:r>
            <a:r>
              <a:rPr lang="en-US" sz="2400" dirty="0"/>
              <a:t> has its own configuration (256 bytes of PCI </a:t>
            </a:r>
            <a:r>
              <a:rPr lang="en-US" sz="2400" dirty="0" err="1"/>
              <a:t>config</a:t>
            </a:r>
            <a:r>
              <a:rPr lang="en-US" sz="2400" dirty="0"/>
              <a:t> space and 4kB of </a:t>
            </a:r>
            <a:r>
              <a:rPr lang="en-US" sz="2400" dirty="0" err="1"/>
              <a:t>PCIe</a:t>
            </a:r>
            <a:r>
              <a:rPr lang="en-US" sz="2400" dirty="0"/>
              <a:t> extended </a:t>
            </a:r>
            <a:r>
              <a:rPr lang="en-US" sz="2400" dirty="0" err="1"/>
              <a:t>config</a:t>
            </a:r>
            <a:r>
              <a:rPr lang="en-US" sz="2400" dirty="0"/>
              <a:t> space)</a:t>
            </a:r>
          </a:p>
        </p:txBody>
      </p:sp>
      <p:sp>
        <p:nvSpPr>
          <p:cNvPr id="2" name="Rectangle 1"/>
          <p:cNvSpPr/>
          <p:nvPr/>
        </p:nvSpPr>
        <p:spPr>
          <a:xfrm>
            <a:off x="573974" y="6172200"/>
            <a:ext cx="8328560" cy="369332"/>
          </a:xfrm>
          <a:prstGeom prst="rect">
            <a:avLst/>
          </a:prstGeom>
        </p:spPr>
        <p:txBody>
          <a:bodyPr wrap="square">
            <a:spAutoFit/>
          </a:bodyPr>
          <a:lstStyle/>
          <a:p>
            <a:pPr algn="ctr"/>
            <a:r>
              <a:rPr lang="en-US" dirty="0"/>
              <a:t>Reference: PCI Express Base Specification Revision 3.0</a:t>
            </a:r>
          </a:p>
        </p:txBody>
      </p:sp>
      <p:sp>
        <p:nvSpPr>
          <p:cNvPr id="8" name="Rectangle 7"/>
          <p:cNvSpPr/>
          <p:nvPr/>
        </p:nvSpPr>
        <p:spPr>
          <a:xfrm>
            <a:off x="3657600" y="2133600"/>
            <a:ext cx="1828800" cy="3581400"/>
          </a:xfrm>
          <a:prstGeom prst="rect">
            <a:avLst/>
          </a:prstGeom>
          <a:solidFill>
            <a:schemeClr val="bg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657600" y="4724400"/>
            <a:ext cx="18288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57600" y="4953000"/>
            <a:ext cx="1828800" cy="152400"/>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57600" y="5396207"/>
            <a:ext cx="1828800" cy="318793"/>
          </a:xfrm>
          <a:prstGeom prst="rect">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276600" y="5575384"/>
            <a:ext cx="284052" cy="307777"/>
          </a:xfrm>
          <a:prstGeom prst="rect">
            <a:avLst/>
          </a:prstGeom>
        </p:spPr>
        <p:txBody>
          <a:bodyPr wrap="none">
            <a:spAutoFit/>
          </a:bodyPr>
          <a:lstStyle/>
          <a:p>
            <a:r>
              <a:rPr lang="en-US" sz="1400" b="1" dirty="0"/>
              <a:t>0</a:t>
            </a:r>
          </a:p>
        </p:txBody>
      </p:sp>
      <p:sp>
        <p:nvSpPr>
          <p:cNvPr id="13" name="Rectangle 12"/>
          <p:cNvSpPr/>
          <p:nvPr/>
        </p:nvSpPr>
        <p:spPr>
          <a:xfrm>
            <a:off x="3165157" y="5247500"/>
            <a:ext cx="492443" cy="307777"/>
          </a:xfrm>
          <a:prstGeom prst="rect">
            <a:avLst/>
          </a:prstGeom>
        </p:spPr>
        <p:txBody>
          <a:bodyPr wrap="none">
            <a:spAutoFit/>
          </a:bodyPr>
          <a:lstStyle/>
          <a:p>
            <a:r>
              <a:rPr lang="en-US" sz="1400" b="1" dirty="0"/>
              <a:t>3Fh</a:t>
            </a:r>
          </a:p>
        </p:txBody>
      </p:sp>
      <p:sp>
        <p:nvSpPr>
          <p:cNvPr id="14" name="Rectangle 13"/>
          <p:cNvSpPr/>
          <p:nvPr/>
        </p:nvSpPr>
        <p:spPr>
          <a:xfrm>
            <a:off x="3124200" y="4569023"/>
            <a:ext cx="546213" cy="307777"/>
          </a:xfrm>
          <a:prstGeom prst="rect">
            <a:avLst/>
          </a:prstGeom>
        </p:spPr>
        <p:txBody>
          <a:bodyPr wrap="square">
            <a:spAutoFit/>
          </a:bodyPr>
          <a:lstStyle/>
          <a:p>
            <a:r>
              <a:rPr lang="en-US" sz="1400" b="1" dirty="0" err="1"/>
              <a:t>FFh</a:t>
            </a:r>
            <a:endParaRPr lang="en-US" sz="1200" b="1" dirty="0"/>
          </a:p>
        </p:txBody>
      </p:sp>
      <p:sp>
        <p:nvSpPr>
          <p:cNvPr id="15" name="Rectangle 14"/>
          <p:cNvSpPr/>
          <p:nvPr/>
        </p:nvSpPr>
        <p:spPr>
          <a:xfrm>
            <a:off x="3122735" y="1981200"/>
            <a:ext cx="611065" cy="307777"/>
          </a:xfrm>
          <a:prstGeom prst="rect">
            <a:avLst/>
          </a:prstGeom>
        </p:spPr>
        <p:txBody>
          <a:bodyPr wrap="none">
            <a:spAutoFit/>
          </a:bodyPr>
          <a:lstStyle/>
          <a:p>
            <a:r>
              <a:rPr lang="en-US" sz="1400" b="1" dirty="0" err="1"/>
              <a:t>FFFh</a:t>
            </a:r>
            <a:endParaRPr lang="en-US" sz="1200" b="1" dirty="0"/>
          </a:p>
        </p:txBody>
      </p:sp>
      <p:sp>
        <p:nvSpPr>
          <p:cNvPr id="16" name="Left Brace 15"/>
          <p:cNvSpPr/>
          <p:nvPr/>
        </p:nvSpPr>
        <p:spPr>
          <a:xfrm>
            <a:off x="2819400" y="2133601"/>
            <a:ext cx="307722" cy="2590800"/>
          </a:xfrm>
          <a:prstGeom prst="leftBrace">
            <a:avLst>
              <a:gd name="adj1" fmla="val 52735"/>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e 16"/>
          <p:cNvSpPr/>
          <p:nvPr/>
        </p:nvSpPr>
        <p:spPr>
          <a:xfrm>
            <a:off x="2819399" y="4724401"/>
            <a:ext cx="294327" cy="990600"/>
          </a:xfrm>
          <a:prstGeom prst="leftBrace">
            <a:avLst>
              <a:gd name="adj1" fmla="val 52735"/>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p:nvPr/>
        </p:nvCxnSpPr>
        <p:spPr>
          <a:xfrm flipH="1">
            <a:off x="5334000" y="2590800"/>
            <a:ext cx="9906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334000" y="5575384"/>
            <a:ext cx="9906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410200" y="4543097"/>
            <a:ext cx="838200" cy="4887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Content Placeholder 7"/>
          <p:cNvSpPr txBox="1">
            <a:spLocks/>
          </p:cNvSpPr>
          <p:nvPr/>
        </p:nvSpPr>
        <p:spPr>
          <a:xfrm>
            <a:off x="485241" y="2426168"/>
            <a:ext cx="2410359" cy="3948406"/>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22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22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dirty="0"/>
              <a:t>PCI Express Extended Configuration Space (Not available for legacy operating system)</a:t>
            </a:r>
          </a:p>
          <a:p>
            <a:pPr algn="ctr"/>
            <a:endParaRPr lang="en-US" sz="1800" dirty="0"/>
          </a:p>
          <a:p>
            <a:pPr algn="ctr"/>
            <a:r>
              <a:rPr lang="en-US" sz="1800" dirty="0"/>
              <a:t>PCI Configuration Space (Available on legacy OS through legacy PCI mechanisms) </a:t>
            </a:r>
          </a:p>
        </p:txBody>
      </p:sp>
      <p:sp>
        <p:nvSpPr>
          <p:cNvPr id="22" name="Content Placeholder 7"/>
          <p:cNvSpPr txBox="1">
            <a:spLocks/>
          </p:cNvSpPr>
          <p:nvPr/>
        </p:nvSpPr>
        <p:spPr>
          <a:xfrm>
            <a:off x="6477000" y="2209800"/>
            <a:ext cx="2286000" cy="3948406"/>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22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22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Extended configuration space for PCI Express parameters and capabilities (Not available on legacy OS) </a:t>
            </a:r>
          </a:p>
          <a:p>
            <a:endParaRPr lang="en-US" sz="1400" dirty="0"/>
          </a:p>
          <a:p>
            <a:r>
              <a:rPr lang="en-US" sz="1400" dirty="0"/>
              <a:t>PCI Express Capability Structure </a:t>
            </a:r>
          </a:p>
          <a:p>
            <a:r>
              <a:rPr lang="en-US" sz="1400" dirty="0"/>
              <a:t>Capability needed by BIOS or by driver software on non PCI Express aware OS</a:t>
            </a:r>
          </a:p>
          <a:p>
            <a:endParaRPr lang="en-US" sz="1400" dirty="0"/>
          </a:p>
          <a:p>
            <a:r>
              <a:rPr lang="en-US" sz="1400" dirty="0"/>
              <a:t>PCI 3.0 Compatible Configuration Space Header</a:t>
            </a:r>
          </a:p>
        </p:txBody>
      </p:sp>
    </p:spTree>
    <p:extLst>
      <p:ext uri="{BB962C8B-B14F-4D97-AF65-F5344CB8AC3E}">
        <p14:creationId xmlns:p14="http://schemas.microsoft.com/office/powerpoint/2010/main" val="35883276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can exploit overwrite in SMRAM?</a:t>
            </a:r>
          </a:p>
        </p:txBody>
      </p:sp>
      <p:sp>
        <p:nvSpPr>
          <p:cNvPr id="3" name="Content Placeholder 2"/>
          <p:cNvSpPr>
            <a:spLocks noGrp="1"/>
          </p:cNvSpPr>
          <p:nvPr>
            <p:ph idx="1"/>
          </p:nvPr>
        </p:nvSpPr>
        <p:spPr>
          <a:xfrm>
            <a:off x="457200" y="1066800"/>
            <a:ext cx="8229600" cy="5158531"/>
          </a:xfrm>
        </p:spPr>
        <p:txBody>
          <a:bodyPr>
            <a:normAutofit lnSpcReduction="10000"/>
          </a:bodyPr>
          <a:lstStyle/>
          <a:p>
            <a:pPr marL="342900" indent="-342900">
              <a:buFont typeface="Arial" panose="020B0604020202020204" pitchFamily="34" charset="0"/>
              <a:buChar char="•"/>
            </a:pPr>
            <a:r>
              <a:rPr lang="en-US" dirty="0">
                <a:latin typeface="+mn-lt"/>
              </a:rPr>
              <a:t>Depending on the vulnerability, caller may control address to write, the value written, or both. </a:t>
            </a:r>
          </a:p>
          <a:p>
            <a:pPr marL="342900" indent="-342900">
              <a:buFont typeface="Arial" panose="020B0604020202020204" pitchFamily="34" charset="0"/>
              <a:buChar char="•"/>
            </a:pPr>
            <a:r>
              <a:rPr lang="en-US" dirty="0">
                <a:latin typeface="+mn-lt"/>
              </a:rPr>
              <a:t>Often the caller controls the address (and knows offset off of the address) but doesn’t completely control  the values written to the address by the SMI handler</a:t>
            </a:r>
          </a:p>
          <a:p>
            <a:pPr marL="342900" indent="-342900">
              <a:buFont typeface="Arial" panose="020B0604020202020204" pitchFamily="34" charset="0"/>
              <a:buChar char="•"/>
            </a:pPr>
            <a:r>
              <a:rPr lang="en-US" dirty="0">
                <a:latin typeface="+mn-lt"/>
              </a:rPr>
              <a:t>What can an exploit overwrite in SMRAM without crashing?</a:t>
            </a:r>
          </a:p>
          <a:p>
            <a:pPr marL="914400" lvl="2" indent="-342900"/>
            <a:r>
              <a:rPr lang="en-US" dirty="0">
                <a:latin typeface="+mn-lt"/>
              </a:rPr>
              <a:t>SMI entry point at </a:t>
            </a:r>
            <a:r>
              <a:rPr lang="en-US" b="1" dirty="0">
                <a:latin typeface="Courier New" panose="02070309020205020404" pitchFamily="49" charset="0"/>
                <a:cs typeface="Courier New" panose="02070309020205020404" pitchFamily="49" charset="0"/>
              </a:rPr>
              <a:t>SMBASE + 8000h</a:t>
            </a:r>
          </a:p>
          <a:p>
            <a:pPr marL="914400" lvl="2" indent="-342900"/>
            <a:r>
              <a:rPr lang="en-US" dirty="0">
                <a:latin typeface="+mn-lt"/>
              </a:rPr>
              <a:t>Internal SMI handler’s state/flags inside SMRAM</a:t>
            </a:r>
          </a:p>
          <a:p>
            <a:pPr marL="914400" lvl="2" indent="-342900"/>
            <a:r>
              <a:rPr lang="en-US" dirty="0">
                <a:latin typeface="+mn-lt"/>
              </a:rPr>
              <a:t>Contents of SMM state save area (registers)</a:t>
            </a:r>
          </a:p>
          <a:p>
            <a:pPr marL="342900" indent="-342900">
              <a:buFont typeface="Arial" panose="020B0604020202020204" pitchFamily="34" charset="0"/>
              <a:buChar char="•"/>
            </a:pPr>
            <a:r>
              <a:rPr lang="en-US" dirty="0">
                <a:latin typeface="+mn-lt"/>
              </a:rPr>
              <a:t>Current value of </a:t>
            </a:r>
            <a:r>
              <a:rPr lang="en-US" b="1" dirty="0">
                <a:latin typeface="Courier New" panose="02070309020205020404" pitchFamily="49" charset="0"/>
                <a:cs typeface="Courier New" panose="02070309020205020404" pitchFamily="49" charset="0"/>
              </a:rPr>
              <a:t>SMBASE</a:t>
            </a:r>
            <a:r>
              <a:rPr lang="en-US" dirty="0">
                <a:latin typeface="+mn-lt"/>
              </a:rPr>
              <a:t> MSR is also saved in SMM state save at </a:t>
            </a:r>
            <a:r>
              <a:rPr lang="en-US" b="1" dirty="0">
                <a:latin typeface="Courier New" panose="02070309020205020404" pitchFamily="49" charset="0"/>
                <a:cs typeface="Courier New" panose="02070309020205020404" pitchFamily="49" charset="0"/>
              </a:rPr>
              <a:t>SMBASE + FEF8h</a:t>
            </a:r>
            <a:r>
              <a:rPr lang="en-US" dirty="0">
                <a:latin typeface="+mn-lt"/>
              </a:rPr>
              <a:t> area by CPU upon SMI</a:t>
            </a:r>
          </a:p>
          <a:p>
            <a:pPr marL="342900" indent="-342900">
              <a:buFont typeface="Arial" panose="020B0604020202020204" pitchFamily="34" charset="0"/>
              <a:buChar char="•"/>
            </a:pPr>
            <a:r>
              <a:rPr lang="en-US" dirty="0">
                <a:latin typeface="+mn-lt"/>
              </a:rPr>
              <a:t>Saved value of </a:t>
            </a:r>
            <a:r>
              <a:rPr lang="en-US" b="1" dirty="0">
                <a:latin typeface="Courier New" panose="02070309020205020404" pitchFamily="49" charset="0"/>
                <a:cs typeface="Courier New" panose="02070309020205020404" pitchFamily="49" charset="0"/>
              </a:rPr>
              <a:t>SMBASE</a:t>
            </a:r>
            <a:r>
              <a:rPr lang="en-US" dirty="0">
                <a:latin typeface="+mn-lt"/>
              </a:rPr>
              <a:t> is restored upon executing RSM</a:t>
            </a:r>
          </a:p>
          <a:p>
            <a:pPr marL="342900" indent="-342900">
              <a:buFont typeface="Arial" panose="020B0604020202020204" pitchFamily="34" charset="0"/>
              <a:buChar char="•"/>
            </a:pPr>
            <a:r>
              <a:rPr lang="en-US" b="1" dirty="0">
                <a:solidFill>
                  <a:srgbClr val="FF0000"/>
                </a:solidFill>
                <a:latin typeface="+mn-lt"/>
              </a:rPr>
              <a:t>Exploit can relocate SMRAM!</a:t>
            </a:r>
            <a:r>
              <a:rPr lang="en-US" dirty="0">
                <a:latin typeface="+mn-lt"/>
              </a:rPr>
              <a:t> Overwrite saved </a:t>
            </a:r>
            <a:r>
              <a:rPr lang="en-US" b="1" dirty="0">
                <a:latin typeface="Courier New" panose="02070309020205020404" pitchFamily="49" charset="0"/>
                <a:cs typeface="Courier New" panose="02070309020205020404" pitchFamily="49" charset="0"/>
              </a:rPr>
              <a:t>SMBASE</a:t>
            </a:r>
            <a:r>
              <a:rPr lang="en-US" dirty="0">
                <a:latin typeface="+mn-lt"/>
              </a:rPr>
              <a:t> to relocate SMRAM to unprotected memory location on next SMI</a:t>
            </a:r>
          </a:p>
          <a:p>
            <a:pPr marL="682625" lvl="1" indent="-457200">
              <a:buAutoNum type="arabicPeriod"/>
            </a:pPr>
            <a:endParaRPr lang="en-US" dirty="0">
              <a:latin typeface="+mn-lt"/>
            </a:endParaRPr>
          </a:p>
        </p:txBody>
      </p:sp>
    </p:spTree>
    <p:extLst>
      <p:ext uri="{BB962C8B-B14F-4D97-AF65-F5344CB8AC3E}">
        <p14:creationId xmlns:p14="http://schemas.microsoft.com/office/powerpoint/2010/main" val="32473364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exploit know where to write?</a:t>
            </a:r>
          </a:p>
        </p:txBody>
      </p:sp>
      <p:sp>
        <p:nvSpPr>
          <p:cNvPr id="3" name="Content Placeholder 2"/>
          <p:cNvSpPr>
            <a:spLocks noGrp="1"/>
          </p:cNvSpPr>
          <p:nvPr>
            <p:ph idx="1"/>
          </p:nvPr>
        </p:nvSpPr>
        <p:spPr>
          <a:xfrm>
            <a:off x="457199" y="1233194"/>
            <a:ext cx="8461717" cy="5348080"/>
          </a:xfrm>
        </p:spPr>
        <p:txBody>
          <a:bodyPr>
            <a:normAutofit fontScale="92500"/>
          </a:bodyPr>
          <a:lstStyle/>
          <a:p>
            <a:pPr algn="ctr"/>
            <a:r>
              <a:rPr lang="en-US" b="1" dirty="0">
                <a:solidFill>
                  <a:schemeClr val="tx2"/>
                </a:solidFill>
              </a:rPr>
              <a:t>Exploit needs to know location of saved SMBASE</a:t>
            </a:r>
          </a:p>
          <a:p>
            <a:pPr marL="457200" indent="-457200">
              <a:buFont typeface="+mj-lt"/>
              <a:buAutoNum type="arabicPeriod"/>
            </a:pPr>
            <a:r>
              <a:rPr lang="en-US" b="1" dirty="0"/>
              <a:t>Dump </a:t>
            </a:r>
            <a:r>
              <a:rPr lang="en-US" dirty="0"/>
              <a:t>contents of </a:t>
            </a:r>
            <a:r>
              <a:rPr lang="en-US" b="1" dirty="0"/>
              <a:t>SMRAM</a:t>
            </a:r>
            <a:endParaRPr lang="en-US" dirty="0"/>
          </a:p>
          <a:p>
            <a:pPr marL="682625" lvl="1" indent="-457200">
              <a:lnSpc>
                <a:spcPct val="120000"/>
              </a:lnSpc>
              <a:spcBef>
                <a:spcPts val="0"/>
              </a:spcBef>
              <a:buFont typeface="Arial" panose="020B0604020202020204" pitchFamily="34" charset="0"/>
              <a:buChar char="•"/>
            </a:pPr>
            <a:r>
              <a:rPr lang="en-US" dirty="0"/>
              <a:t>Use another vulnerability (e.g. S3 boot script) to disable SMRAM protections and use DMA or graphics to read SMRAM</a:t>
            </a:r>
          </a:p>
          <a:p>
            <a:pPr marL="682625" lvl="1" indent="-457200">
              <a:lnSpc>
                <a:spcPct val="120000"/>
              </a:lnSpc>
              <a:spcBef>
                <a:spcPts val="0"/>
              </a:spcBef>
              <a:buFont typeface="Arial" panose="020B0604020202020204" pitchFamily="34" charset="0"/>
              <a:buChar char="•"/>
            </a:pPr>
            <a:r>
              <a:rPr lang="en-US" dirty="0"/>
              <a:t>Dump SPI flash contents, extract DXE SMM binaries and find SMRAM </a:t>
            </a:r>
            <a:r>
              <a:rPr lang="en-US" dirty="0" err="1"/>
              <a:t>Init</a:t>
            </a:r>
            <a:r>
              <a:rPr lang="en-US" dirty="0"/>
              <a:t> there</a:t>
            </a:r>
          </a:p>
          <a:p>
            <a:pPr marL="682625" lvl="1" indent="-457200">
              <a:lnSpc>
                <a:spcPct val="120000"/>
              </a:lnSpc>
              <a:spcBef>
                <a:spcPts val="0"/>
              </a:spcBef>
              <a:buFont typeface="Arial" panose="020B0604020202020204" pitchFamily="34" charset="0"/>
              <a:buChar char="•"/>
            </a:pPr>
            <a:r>
              <a:rPr lang="en-US" dirty="0"/>
              <a:t>Use similar SMI pointer read/write vulnerability</a:t>
            </a:r>
          </a:p>
          <a:p>
            <a:pPr marL="682625" lvl="1" indent="-457200">
              <a:lnSpc>
                <a:spcPct val="120000"/>
              </a:lnSpc>
              <a:spcBef>
                <a:spcPts val="0"/>
              </a:spcBef>
              <a:buFont typeface="Arial" panose="020B0604020202020204" pitchFamily="34" charset="0"/>
              <a:buChar char="•"/>
            </a:pPr>
            <a:r>
              <a:rPr lang="en-US" dirty="0"/>
              <a:t>Use hardware ITP offline</a:t>
            </a:r>
          </a:p>
          <a:p>
            <a:pPr marL="457200" indent="-457200">
              <a:buFont typeface="+mj-lt"/>
              <a:buAutoNum type="arabicPeriod"/>
            </a:pPr>
            <a:r>
              <a:rPr lang="en-US" b="1" dirty="0"/>
              <a:t>Find SMM state save area</a:t>
            </a:r>
            <a:r>
              <a:rPr lang="en-US" dirty="0"/>
              <a:t> for each logical CPU</a:t>
            </a:r>
          </a:p>
          <a:p>
            <a:pPr marL="682625" lvl="1" indent="-457200">
              <a:lnSpc>
                <a:spcPct val="120000"/>
              </a:lnSpc>
              <a:spcBef>
                <a:spcPts val="0"/>
              </a:spcBef>
              <a:buFont typeface="Arial" panose="020B0604020202020204" pitchFamily="34" charset="0"/>
              <a:buChar char="•"/>
            </a:pPr>
            <a:r>
              <a:rPr lang="en-US" dirty="0"/>
              <a:t>SMM state save is at </a:t>
            </a:r>
            <a:r>
              <a:rPr lang="en-US" b="1" dirty="0">
                <a:latin typeface="Courier New" panose="02070309020205020404" pitchFamily="49" charset="0"/>
                <a:cs typeface="Courier New" panose="02070309020205020404" pitchFamily="49" charset="0"/>
              </a:rPr>
              <a:t>SMBASE + FC00h</a:t>
            </a:r>
            <a:r>
              <a:rPr lang="en-US" dirty="0"/>
              <a:t> but </a:t>
            </a:r>
            <a:r>
              <a:rPr lang="en-US" b="1" dirty="0">
                <a:latin typeface="Courier New" panose="02070309020205020404" pitchFamily="49" charset="0"/>
                <a:cs typeface="Courier New" panose="02070309020205020404" pitchFamily="49" charset="0"/>
              </a:rPr>
              <a:t>SMBASE</a:t>
            </a:r>
            <a:r>
              <a:rPr lang="en-US" dirty="0"/>
              <a:t> is different per CPU thread and per BIOS and some offset of </a:t>
            </a:r>
            <a:r>
              <a:rPr lang="en-US" b="1" dirty="0">
                <a:latin typeface="Courier New" panose="02070309020205020404" pitchFamily="49" charset="0"/>
                <a:cs typeface="Courier New" panose="02070309020205020404" pitchFamily="49" charset="0"/>
              </a:rPr>
              <a:t>TSEG/SMRR</a:t>
            </a:r>
            <a:r>
              <a:rPr lang="en-US" dirty="0"/>
              <a:t> base</a:t>
            </a:r>
          </a:p>
          <a:p>
            <a:pPr marL="682625" lvl="1" indent="-457200">
              <a:lnSpc>
                <a:spcPct val="120000"/>
              </a:lnSpc>
              <a:spcBef>
                <a:spcPts val="0"/>
              </a:spcBef>
              <a:buFont typeface="Arial" panose="020B0604020202020204" pitchFamily="34" charset="0"/>
              <a:buChar char="•"/>
            </a:pPr>
            <a:r>
              <a:rPr lang="en-US" dirty="0"/>
              <a:t>Find SMI entry point (@ </a:t>
            </a:r>
            <a:r>
              <a:rPr lang="en-US" b="1" dirty="0">
                <a:latin typeface="Courier New" panose="02070309020205020404" pitchFamily="49" charset="0"/>
                <a:cs typeface="Courier New" panose="02070309020205020404" pitchFamily="49" charset="0"/>
              </a:rPr>
              <a:t>SMBASE + 8000h</a:t>
            </a:r>
            <a:r>
              <a:rPr lang="en-US" dirty="0"/>
              <a:t>)</a:t>
            </a:r>
          </a:p>
          <a:p>
            <a:pPr marL="682625" lvl="1" indent="-457200">
              <a:lnSpc>
                <a:spcPct val="120000"/>
              </a:lnSpc>
              <a:spcBef>
                <a:spcPts val="0"/>
              </a:spcBef>
              <a:buFont typeface="Arial" panose="020B0604020202020204" pitchFamily="34" charset="0"/>
              <a:buChar char="•"/>
            </a:pPr>
            <a:r>
              <a:rPr lang="en-US" dirty="0"/>
              <a:t>Exploit can guess several locations of </a:t>
            </a:r>
            <a:r>
              <a:rPr lang="en-US" b="1" dirty="0">
                <a:latin typeface="Courier New" panose="02070309020205020404" pitchFamily="49" charset="0"/>
                <a:cs typeface="Courier New" panose="02070309020205020404" pitchFamily="49" charset="0"/>
              </a:rPr>
              <a:t>SMBASE</a:t>
            </a:r>
            <a:r>
              <a:rPr lang="en-US" dirty="0"/>
              <a:t> (</a:t>
            </a:r>
            <a:r>
              <a:rPr lang="en-US" b="1" dirty="0">
                <a:latin typeface="Courier New" panose="02070309020205020404" pitchFamily="49" charset="0"/>
                <a:cs typeface="Courier New" panose="02070309020205020404" pitchFamily="49" charset="0"/>
              </a:rPr>
              <a:t>SMRR_PHYSBASE = SMBASE</a:t>
            </a:r>
            <a:r>
              <a:rPr lang="en-US" dirty="0"/>
              <a:t> or SMM entry point, blind iteration through all offsets within SMRAM as potential saved </a:t>
            </a:r>
            <a:r>
              <a:rPr lang="en-US" b="1" dirty="0">
                <a:latin typeface="Courier New" panose="02070309020205020404" pitchFamily="49" charset="0"/>
                <a:cs typeface="Courier New" panose="02070309020205020404" pitchFamily="49" charset="0"/>
              </a:rPr>
              <a:t>SMBASE</a:t>
            </a:r>
            <a:r>
              <a:rPr lang="en-US" dirty="0"/>
              <a:t> value)</a:t>
            </a:r>
          </a:p>
          <a:p>
            <a:pPr marL="682625" lvl="1" indent="-457200">
              <a:lnSpc>
                <a:spcPct val="120000"/>
              </a:lnSpc>
              <a:spcBef>
                <a:spcPts val="0"/>
              </a:spcBef>
              <a:buFont typeface="Arial" panose="020B0604020202020204" pitchFamily="34" charset="0"/>
              <a:buChar char="•"/>
            </a:pPr>
            <a:r>
              <a:rPr lang="en-US" dirty="0"/>
              <a:t>Or exploit can invoke SMI handler with known values in GPRs, then find where they are saved in SMRAM</a:t>
            </a:r>
          </a:p>
        </p:txBody>
      </p:sp>
    </p:spTree>
    <p:extLst>
      <p:ext uri="{BB962C8B-B14F-4D97-AF65-F5344CB8AC3E}">
        <p14:creationId xmlns:p14="http://schemas.microsoft.com/office/powerpoint/2010/main" val="425922009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709718"/>
            <a:ext cx="8739255"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CPU stores current value of SMBASE in SMM save state area on SMI and restores it on RSM</a:t>
            </a:r>
          </a:p>
        </p:txBody>
      </p:sp>
      <p:sp>
        <p:nvSpPr>
          <p:cNvPr id="6" name="Curved Left Arrow 5"/>
          <p:cNvSpPr/>
          <p:nvPr/>
        </p:nvSpPr>
        <p:spPr>
          <a:xfrm>
            <a:off x="6443432" y="3164173"/>
            <a:ext cx="673100" cy="1818149"/>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470259" y="1930915"/>
            <a:ext cx="1854489"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470259" y="2422886"/>
            <a:ext cx="1854489" cy="432936"/>
            <a:chOff x="273667" y="1852570"/>
            <a:chExt cx="2189336" cy="432936"/>
          </a:xfrm>
        </p:grpSpPr>
        <p:sp>
          <p:nvSpPr>
            <p:cNvPr id="23" name="Rounded Rectangle 22"/>
            <p:cNvSpPr/>
            <p:nvPr/>
          </p:nvSpPr>
          <p:spPr>
            <a:xfrm>
              <a:off x="273667" y="1852570"/>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470259" y="2922428"/>
            <a:ext cx="1854489"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sp>
        <p:nvSpPr>
          <p:cNvPr id="27" name="Rounded Rectangle 26"/>
          <p:cNvSpPr/>
          <p:nvPr/>
        </p:nvSpPr>
        <p:spPr>
          <a:xfrm>
            <a:off x="3727024" y="4617862"/>
            <a:ext cx="2616801" cy="383607"/>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400" dirty="0">
                <a:solidFill>
                  <a:prstClr val="white"/>
                </a:solidFill>
              </a:rPr>
              <a:t>SMI handler specific structure</a:t>
            </a:r>
          </a:p>
        </p:txBody>
      </p:sp>
      <p:sp>
        <p:nvSpPr>
          <p:cNvPr id="7" name="Striped Right Arrow 6"/>
          <p:cNvSpPr/>
          <p:nvPr/>
        </p:nvSpPr>
        <p:spPr>
          <a:xfrm>
            <a:off x="2387108" y="16484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3046838">
            <a:off x="1752267" y="3459901"/>
            <a:ext cx="2409638" cy="219855"/>
          </a:xfrm>
          <a:prstGeom prst="rightArrow">
            <a:avLst>
              <a:gd name="adj1" fmla="val 50000"/>
              <a:gd name="adj2" fmla="val 11141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1" name="TextBox 30"/>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2" name="Rounded Rectangle 3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0" name="TextBox 29"/>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126758774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6" y="5648513"/>
            <a:ext cx="90027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prepares fake SMRAM with fake SMI handler outside of SMRAM</a:t>
            </a:r>
          </a:p>
        </p:txBody>
      </p:sp>
      <p:sp>
        <p:nvSpPr>
          <p:cNvPr id="27" name="Rounded Rectangle 26"/>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2" name="Rounded Rectangle 3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3" name="TextBox 32"/>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12" name="TextBox 11"/>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10382352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26839"/>
            <a:ext cx="917253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triggers SMI w/ RBX pointing to saved SMBASE address in SMRAM</a:t>
            </a:r>
          </a:p>
          <a:p>
            <a:pPr marL="342900" indent="-342900">
              <a:buFont typeface="Arial" panose="020B0604020202020204" pitchFamily="34" charset="0"/>
              <a:buChar char="•"/>
            </a:pPr>
            <a:r>
              <a:rPr lang="en-US" sz="2000" dirty="0">
                <a:solidFill>
                  <a:prstClr val="black"/>
                </a:solidFill>
                <a:cs typeface="Neo Sans Intel"/>
              </a:rPr>
              <a:t>SMI handler overwrites saved SMBASE on exploit’s behalf with address of fake SMI handler outside of SMRAM (e.g. 0 PA)</a:t>
            </a:r>
          </a:p>
        </p:txBody>
      </p:sp>
      <p:sp>
        <p:nvSpPr>
          <p:cNvPr id="6" name="Curved Left Arrow 5"/>
          <p:cNvSpPr/>
          <p:nvPr/>
        </p:nvSpPr>
        <p:spPr>
          <a:xfrm flipV="1">
            <a:off x="6443432" y="2351172"/>
            <a:ext cx="490768" cy="8130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grpSp>
        <p:nvGrpSpPr>
          <p:cNvPr id="8" name="Group 7"/>
          <p:cNvGrpSpPr/>
          <p:nvPr/>
        </p:nvGrpSpPr>
        <p:grpSpPr>
          <a:xfrm>
            <a:off x="470259" y="1930915"/>
            <a:ext cx="1854489" cy="432936"/>
            <a:chOff x="273667" y="1360599"/>
            <a:chExt cx="2189336" cy="432936"/>
          </a:xfrm>
          <a:solidFill>
            <a:srgbClr val="00B050"/>
          </a:solidFill>
        </p:grpSpPr>
        <p:sp>
          <p:nvSpPr>
            <p:cNvPr id="25" name="Rounded Rectangle 24"/>
            <p:cNvSpPr/>
            <p:nvPr/>
          </p:nvSpPr>
          <p:spPr>
            <a:xfrm>
              <a:off x="273667" y="1360599"/>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ounded Rectangle 4"/>
            <p:cNvSpPr/>
            <p:nvPr/>
          </p:nvSpPr>
          <p:spPr>
            <a:xfrm>
              <a:off x="286347" y="1373279"/>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RAX (code)</a:t>
              </a:r>
            </a:p>
          </p:txBody>
        </p:sp>
      </p:grpSp>
      <p:grpSp>
        <p:nvGrpSpPr>
          <p:cNvPr id="9" name="Group 8"/>
          <p:cNvGrpSpPr/>
          <p:nvPr/>
        </p:nvGrpSpPr>
        <p:grpSpPr>
          <a:xfrm>
            <a:off x="470259" y="2422886"/>
            <a:ext cx="1854489" cy="432936"/>
            <a:chOff x="273667" y="1852570"/>
            <a:chExt cx="2189336" cy="432936"/>
          </a:xfrm>
          <a:solidFill>
            <a:srgbClr val="FF0000"/>
          </a:solidFill>
        </p:grpSpPr>
        <p:sp>
          <p:nvSpPr>
            <p:cNvPr id="23" name="Rounded Rectangle 22"/>
            <p:cNvSpPr/>
            <p:nvPr/>
          </p:nvSpPr>
          <p:spPr>
            <a:xfrm>
              <a:off x="273667" y="1852570"/>
              <a:ext cx="2189336" cy="432936"/>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6"/>
            <p:cNvSpPr/>
            <p:nvPr/>
          </p:nvSpPr>
          <p:spPr>
            <a:xfrm>
              <a:off x="286347" y="1865250"/>
              <a:ext cx="2163976" cy="4075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RBX (pointer)</a:t>
              </a:r>
            </a:p>
          </p:txBody>
        </p:sp>
      </p:grpSp>
      <p:grpSp>
        <p:nvGrpSpPr>
          <p:cNvPr id="10" name="Group 9"/>
          <p:cNvGrpSpPr/>
          <p:nvPr/>
        </p:nvGrpSpPr>
        <p:grpSpPr>
          <a:xfrm>
            <a:off x="470259" y="2922428"/>
            <a:ext cx="1854489" cy="432936"/>
            <a:chOff x="273667" y="2352112"/>
            <a:chExt cx="2189336" cy="432936"/>
          </a:xfrm>
        </p:grpSpPr>
        <p:sp>
          <p:nvSpPr>
            <p:cNvPr id="21" name="Rounded Rectangle 20"/>
            <p:cNvSpPr/>
            <p:nvPr/>
          </p:nvSpPr>
          <p:spPr>
            <a:xfrm>
              <a:off x="273667" y="2352112"/>
              <a:ext cx="2189336" cy="432936"/>
            </a:xfrm>
            <a:prstGeom prst="roundRect">
              <a:avLst>
                <a:gd name="adj" fmla="val 1000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8"/>
            <p:cNvSpPr/>
            <p:nvPr/>
          </p:nvSpPr>
          <p:spPr>
            <a:xfrm>
              <a:off x="286347" y="2364792"/>
              <a:ext cx="2163976" cy="407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algn="ctr" defTabSz="1066800">
                <a:lnSpc>
                  <a:spcPct val="90000"/>
                </a:lnSpc>
                <a:spcBef>
                  <a:spcPct val="0"/>
                </a:spcBef>
                <a:spcAft>
                  <a:spcPct val="35000"/>
                </a:spcAft>
              </a:pPr>
              <a:r>
                <a:rPr lang="en-US" sz="2000" dirty="0">
                  <a:solidFill>
                    <a:prstClr val="white"/>
                  </a:solidFill>
                </a:rPr>
                <a:t>RCX (function)</a:t>
              </a:r>
            </a:p>
          </p:txBody>
        </p:sp>
      </p:grpSp>
      <p:sp>
        <p:nvSpPr>
          <p:cNvPr id="7" name="Striped Right Arrow 6"/>
          <p:cNvSpPr/>
          <p:nvPr/>
        </p:nvSpPr>
        <p:spPr>
          <a:xfrm>
            <a:off x="2387108" y="16484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sp>
        <p:nvSpPr>
          <p:cNvPr id="5" name="Right Arrow 4"/>
          <p:cNvSpPr/>
          <p:nvPr/>
        </p:nvSpPr>
        <p:spPr>
          <a:xfrm rot="21265399">
            <a:off x="2360581" y="2513852"/>
            <a:ext cx="1351697" cy="263326"/>
          </a:xfrm>
          <a:prstGeom prst="rightArrow">
            <a:avLst>
              <a:gd name="adj1" fmla="val 50000"/>
              <a:gd name="adj2" fmla="val 111417"/>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8" name="Straight Connector 27"/>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cxnSp>
        <p:nvCxnSpPr>
          <p:cNvPr id="12" name="Curved Connector 11"/>
          <p:cNvCxnSpPr>
            <a:endCxn id="32" idx="1"/>
          </p:cNvCxnSpPr>
          <p:nvPr/>
        </p:nvCxnSpPr>
        <p:spPr>
          <a:xfrm rot="10800000" flipV="1">
            <a:off x="3727025" y="2376866"/>
            <a:ext cx="13063" cy="2393472"/>
          </a:xfrm>
          <a:prstGeom prst="curvedConnector3">
            <a:avLst>
              <a:gd name="adj1" fmla="val 184998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790887" y="1992556"/>
            <a:ext cx="2508313" cy="64161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5" name="TextBox 34"/>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6" name="TextBox 35"/>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375414284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Exploit triggers another SMI</a:t>
            </a:r>
          </a:p>
          <a:p>
            <a:pPr marL="342900" indent="-342900">
              <a:buFont typeface="Arial" panose="020B0604020202020204" pitchFamily="34" charset="0"/>
              <a:buChar char="•"/>
            </a:pPr>
            <a:r>
              <a:rPr lang="en-US" sz="2000" dirty="0">
                <a:solidFill>
                  <a:prstClr val="black"/>
                </a:solidFill>
                <a:cs typeface="Neo Sans Intel"/>
              </a:rPr>
              <a:t>CPU executes fake SMI handler at new entry point outside of original protected SMRAM because SMBASE location changed</a:t>
            </a:r>
          </a:p>
        </p:txBody>
      </p:sp>
      <p:sp>
        <p:nvSpPr>
          <p:cNvPr id="7" name="Striped Right Arrow 6"/>
          <p:cNvSpPr/>
          <p:nvPr/>
        </p:nvSpPr>
        <p:spPr>
          <a:xfrm>
            <a:off x="2387108" y="3858211"/>
            <a:ext cx="990303" cy="864595"/>
          </a:xfrm>
          <a:prstGeom prst="strip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prstClr val="black"/>
                </a:solidFill>
              </a:rPr>
              <a:t>SMI</a:t>
            </a:r>
          </a:p>
        </p:txBody>
      </p:sp>
      <p:cxnSp>
        <p:nvCxnSpPr>
          <p:cNvPr id="28" name="Straight Connector 27"/>
          <p:cNvCxnSpPr/>
          <p:nvPr/>
        </p:nvCxnSpPr>
        <p:spPr>
          <a:xfrm flipH="1">
            <a:off x="3692733" y="50097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4820196"/>
            <a:ext cx="1294936" cy="400110"/>
          </a:xfrm>
          <a:prstGeom prst="rect">
            <a:avLst/>
          </a:prstGeom>
          <a:noFill/>
        </p:spPr>
        <p:txBody>
          <a:bodyPr wrap="square" rtlCol="0">
            <a:spAutoFit/>
          </a:bodyPr>
          <a:lstStyle/>
          <a:p>
            <a:r>
              <a:rPr lang="en-US" sz="2000" dirty="0">
                <a:solidFill>
                  <a:srgbClr val="FF0000"/>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sp>
        <p:nvSpPr>
          <p:cNvPr id="27" name="Rounded Rectangle 26"/>
          <p:cNvSpPr/>
          <p:nvPr/>
        </p:nvSpPr>
        <p:spPr>
          <a:xfrm>
            <a:off x="3790887" y="1992556"/>
            <a:ext cx="2508313" cy="64161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Saved SMBASE value</a:t>
            </a:r>
          </a:p>
        </p:txBody>
      </p:sp>
      <p:sp>
        <p:nvSpPr>
          <p:cNvPr id="30" name="TextBox 29"/>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34" name="TextBox 33"/>
          <p:cNvSpPr txBox="1"/>
          <p:nvPr/>
        </p:nvSpPr>
        <p:spPr>
          <a:xfrm>
            <a:off x="6835067" y="4517972"/>
            <a:ext cx="2302253" cy="369332"/>
          </a:xfrm>
          <a:prstGeom prst="rect">
            <a:avLst/>
          </a:prstGeom>
          <a:noFill/>
        </p:spPr>
        <p:txBody>
          <a:bodyPr wrap="square" rtlCol="0">
            <a:spAutoFit/>
          </a:bodyPr>
          <a:lstStyle/>
          <a:p>
            <a:r>
              <a:rPr lang="en-US" dirty="0">
                <a:solidFill>
                  <a:srgbClr val="FF0000"/>
                </a:solidFill>
                <a:cs typeface="Neo Sans Intel"/>
              </a:rPr>
              <a:t>New SMI Entry Point</a:t>
            </a:r>
          </a:p>
        </p:txBody>
      </p:sp>
    </p:spTree>
    <p:extLst>
      <p:ext uri="{BB962C8B-B14F-4D97-AF65-F5344CB8AC3E}">
        <p14:creationId xmlns:p14="http://schemas.microsoft.com/office/powerpoint/2010/main" val="10165531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Fake SMI handler disables original SMRAM protection (disables SMRR)</a:t>
            </a:r>
          </a:p>
          <a:p>
            <a:pPr marL="342900" indent="-342900">
              <a:buFont typeface="Arial" panose="020B0604020202020204" pitchFamily="34" charset="0"/>
              <a:buChar char="•"/>
            </a:pPr>
            <a:r>
              <a:rPr lang="en-US" sz="2000" dirty="0">
                <a:solidFill>
                  <a:prstClr val="black"/>
                </a:solidFill>
                <a:cs typeface="Neo Sans Intel"/>
              </a:rPr>
              <a:t>Then restores original SMBASE values to switch back to original SMRAM</a:t>
            </a:r>
          </a:p>
        </p:txBody>
      </p:sp>
      <p:cxnSp>
        <p:nvCxnSpPr>
          <p:cNvPr id="28" name="Straight Connector 27"/>
          <p:cNvCxnSpPr/>
          <p:nvPr/>
        </p:nvCxnSpPr>
        <p:spPr>
          <a:xfrm flipH="1">
            <a:off x="3692733" y="50097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24346" y="4820196"/>
            <a:ext cx="1294936" cy="400110"/>
          </a:xfrm>
          <a:prstGeom prst="rect">
            <a:avLst/>
          </a:prstGeom>
          <a:noFill/>
        </p:spPr>
        <p:txBody>
          <a:bodyPr wrap="square" rtlCol="0">
            <a:spAutoFit/>
          </a:bodyPr>
          <a:lstStyle/>
          <a:p>
            <a:r>
              <a:rPr lang="en-US" sz="2000" dirty="0">
                <a:solidFill>
                  <a:srgbClr val="FF0000"/>
                </a:solidFill>
                <a:cs typeface="Neo Sans Intel"/>
              </a:rPr>
              <a:t>SMBASE</a:t>
            </a:r>
          </a:p>
        </p:txBody>
      </p:sp>
      <p:sp>
        <p:nvSpPr>
          <p:cNvPr id="32" name="Rounded Rectangle 31"/>
          <p:cNvSpPr/>
          <p:nvPr/>
        </p:nvSpPr>
        <p:spPr>
          <a:xfrm>
            <a:off x="3727024" y="4578534"/>
            <a:ext cx="261680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Fake SMI handler</a:t>
            </a:r>
          </a:p>
        </p:txBody>
      </p:sp>
      <p:sp>
        <p:nvSpPr>
          <p:cNvPr id="11" name="Curved Left Arrow 10"/>
          <p:cNvSpPr/>
          <p:nvPr/>
        </p:nvSpPr>
        <p:spPr>
          <a:xfrm flipV="1">
            <a:off x="6443432" y="3175000"/>
            <a:ext cx="673100" cy="1690974"/>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12" name="Rounded Rectangle 11"/>
          <p:cNvSpPr/>
          <p:nvPr/>
        </p:nvSpPr>
        <p:spPr>
          <a:xfrm>
            <a:off x="3790887" y="1992556"/>
            <a:ext cx="2508313" cy="641619"/>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sz="1600" dirty="0">
                <a:solidFill>
                  <a:prstClr val="white"/>
                </a:solidFill>
              </a:rPr>
              <a:t>Original saved SMBASE value</a:t>
            </a:r>
          </a:p>
        </p:txBody>
      </p:sp>
      <p:sp>
        <p:nvSpPr>
          <p:cNvPr id="13" name="TextBox 12"/>
          <p:cNvSpPr txBox="1"/>
          <p:nvPr/>
        </p:nvSpPr>
        <p:spPr>
          <a:xfrm>
            <a:off x="6702047" y="2006712"/>
            <a:ext cx="2485494" cy="369332"/>
          </a:xfrm>
          <a:prstGeom prst="rect">
            <a:avLst/>
          </a:prstGeom>
          <a:noFill/>
        </p:spPr>
        <p:txBody>
          <a:bodyPr wrap="square" rtlCol="0">
            <a:spAutoFit/>
          </a:bodyPr>
          <a:lstStyle/>
          <a:p>
            <a:r>
              <a:rPr lang="en-US" dirty="0">
                <a:solidFill>
                  <a:prstClr val="black"/>
                </a:solidFill>
                <a:cs typeface="Neo Sans Intel"/>
              </a:rPr>
              <a:t>SMM State Save Area</a:t>
            </a:r>
          </a:p>
        </p:txBody>
      </p:sp>
      <p:sp>
        <p:nvSpPr>
          <p:cNvPr id="14" name="TextBox 13"/>
          <p:cNvSpPr txBox="1"/>
          <p:nvPr/>
        </p:nvSpPr>
        <p:spPr>
          <a:xfrm>
            <a:off x="6835067" y="4517972"/>
            <a:ext cx="2302253" cy="369332"/>
          </a:xfrm>
          <a:prstGeom prst="rect">
            <a:avLst/>
          </a:prstGeom>
          <a:noFill/>
        </p:spPr>
        <p:txBody>
          <a:bodyPr wrap="square" rtlCol="0">
            <a:spAutoFit/>
          </a:bodyPr>
          <a:lstStyle/>
          <a:p>
            <a:r>
              <a:rPr lang="en-US" dirty="0">
                <a:solidFill>
                  <a:srgbClr val="FF0000"/>
                </a:solidFill>
                <a:cs typeface="Neo Sans Intel"/>
              </a:rPr>
              <a:t>New SMI Entry Point</a:t>
            </a:r>
          </a:p>
        </p:txBody>
      </p:sp>
    </p:spTree>
    <p:extLst>
      <p:ext uri="{BB962C8B-B14F-4D97-AF65-F5344CB8AC3E}">
        <p14:creationId xmlns:p14="http://schemas.microsoft.com/office/powerpoint/2010/main" val="11732770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attack work?</a:t>
            </a:r>
          </a:p>
        </p:txBody>
      </p:sp>
      <p:graphicFrame>
        <p:nvGraphicFramePr>
          <p:cNvPr id="4" name="Diagram 3"/>
          <p:cNvGraphicFramePr/>
          <p:nvPr>
            <p:extLst/>
          </p:nvPr>
        </p:nvGraphicFramePr>
        <p:xfrm>
          <a:off x="3377411" y="922268"/>
          <a:ext cx="3331779" cy="451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1287" y="5539539"/>
            <a:ext cx="88757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prstClr val="black"/>
                </a:solidFill>
                <a:cs typeface="Neo Sans Intel"/>
              </a:rPr>
              <a:t>The SMRAM is restored but not protected by HW anymore</a:t>
            </a:r>
          </a:p>
          <a:p>
            <a:pPr marL="342900" indent="-342900">
              <a:buFont typeface="Arial" panose="020B0604020202020204" pitchFamily="34" charset="0"/>
              <a:buChar char="•"/>
            </a:pPr>
            <a:r>
              <a:rPr lang="en-US" sz="2000" dirty="0">
                <a:solidFill>
                  <a:prstClr val="black"/>
                </a:solidFill>
                <a:cs typeface="Neo Sans Intel"/>
              </a:rPr>
              <a:t>Any SMI handler may be installed/modified by malware</a:t>
            </a:r>
          </a:p>
        </p:txBody>
      </p:sp>
      <p:cxnSp>
        <p:nvCxnSpPr>
          <p:cNvPr id="13" name="Straight Connector 12"/>
          <p:cNvCxnSpPr/>
          <p:nvPr/>
        </p:nvCxnSpPr>
        <p:spPr>
          <a:xfrm flipH="1">
            <a:off x="3692733" y="3638104"/>
            <a:ext cx="3581311"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324346" y="3448596"/>
            <a:ext cx="1294936" cy="400110"/>
          </a:xfrm>
          <a:prstGeom prst="rect">
            <a:avLst/>
          </a:prstGeom>
          <a:noFill/>
        </p:spPr>
        <p:txBody>
          <a:bodyPr wrap="square" rtlCol="0">
            <a:spAutoFit/>
          </a:bodyPr>
          <a:lstStyle/>
          <a:p>
            <a:r>
              <a:rPr lang="en-US" sz="2000" dirty="0">
                <a:solidFill>
                  <a:prstClr val="black"/>
                </a:solidFill>
                <a:cs typeface="Neo Sans Intel"/>
              </a:rPr>
              <a:t>SMBASE</a:t>
            </a:r>
          </a:p>
        </p:txBody>
      </p:sp>
      <p:sp>
        <p:nvSpPr>
          <p:cNvPr id="8" name="TextBox 7"/>
          <p:cNvSpPr txBox="1"/>
          <p:nvPr/>
        </p:nvSpPr>
        <p:spPr>
          <a:xfrm>
            <a:off x="6858000" y="2477869"/>
            <a:ext cx="2226053" cy="646331"/>
          </a:xfrm>
          <a:prstGeom prst="rect">
            <a:avLst/>
          </a:prstGeom>
          <a:noFill/>
        </p:spPr>
        <p:txBody>
          <a:bodyPr wrap="square" rtlCol="0">
            <a:spAutoFit/>
          </a:bodyPr>
          <a:lstStyle/>
          <a:p>
            <a:r>
              <a:rPr lang="en-US" dirty="0">
                <a:solidFill>
                  <a:prstClr val="black"/>
                </a:solidFill>
                <a:cs typeface="Neo Sans Intel"/>
              </a:rPr>
              <a:t>SMI Entry Point (SMBASE + 8000h)</a:t>
            </a:r>
          </a:p>
        </p:txBody>
      </p:sp>
    </p:spTree>
    <p:extLst>
      <p:ext uri="{BB962C8B-B14F-4D97-AF65-F5344CB8AC3E}">
        <p14:creationId xmlns:p14="http://schemas.microsoft.com/office/powerpoint/2010/main" val="11131971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52400" y="0"/>
            <a:ext cx="8873334" cy="6858001"/>
          </a:xfrm>
          <a:prstGeom prst="rect">
            <a:avLst/>
          </a:prstGeom>
        </p:spPr>
      </p:pic>
    </p:spTree>
    <p:extLst>
      <p:ext uri="{BB962C8B-B14F-4D97-AF65-F5344CB8AC3E}">
        <p14:creationId xmlns:p14="http://schemas.microsoft.com/office/powerpoint/2010/main" val="18581628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Pointers in EDKII: </a:t>
            </a:r>
            <a:r>
              <a:rPr lang="en-US" i="1" dirty="0" err="1"/>
              <a:t>CommBuffer</a:t>
            </a:r>
            <a:endParaRPr lang="en-US" i="1" dirty="0"/>
          </a:p>
        </p:txBody>
      </p:sp>
      <p:sp>
        <p:nvSpPr>
          <p:cNvPr id="3" name="Content Placeholder 2"/>
          <p:cNvSpPr>
            <a:spLocks noGrp="1"/>
          </p:cNvSpPr>
          <p:nvPr>
            <p:ph idx="1"/>
          </p:nvPr>
        </p:nvSpPr>
        <p:spPr>
          <a:xfrm>
            <a:off x="457199" y="1645921"/>
            <a:ext cx="8458201" cy="2475913"/>
          </a:xfrm>
        </p:spPr>
        <p:txBody>
          <a:bodyPr>
            <a:normAutofit/>
          </a:bodyPr>
          <a:lstStyle/>
          <a:p>
            <a:pPr lvl="1"/>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is a memory buffer used as a communication protocol between OS runtime and DXE SMI handlers</a:t>
            </a:r>
          </a:p>
          <a:p>
            <a:pPr lvl="1"/>
            <a:r>
              <a:rPr lang="en-US" sz="2100" dirty="0">
                <a:latin typeface="+mn-lt"/>
                <a:sym typeface="Wingdings" panose="05000000000000000000" pitchFamily="2" charset="2"/>
              </a:rPr>
              <a:t>Pointer to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is stored in “UEFI” ACPI table in ACPI NVS memory accessible to OS</a:t>
            </a:r>
          </a:p>
          <a:p>
            <a:pPr lvl="1"/>
            <a:r>
              <a:rPr lang="en-US" sz="2100" dirty="0">
                <a:latin typeface="+mn-lt"/>
                <a:sym typeface="Wingdings" panose="05000000000000000000" pitchFamily="2" charset="2"/>
              </a:rPr>
              <a:t>Contents of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r>
              <a:rPr lang="en-US" sz="2100" dirty="0">
                <a:latin typeface="+mn-lt"/>
                <a:sym typeface="Wingdings" panose="05000000000000000000" pitchFamily="2" charset="2"/>
              </a:rPr>
              <a:t> are specific to SMI handler. Variable SMI handler read UEFI variable GUID, Name and Data from </a:t>
            </a:r>
            <a:r>
              <a:rPr lang="en-US" sz="2100" b="1" dirty="0" err="1">
                <a:latin typeface="Courier New" panose="02070309020205020404" pitchFamily="49" charset="0"/>
                <a:cs typeface="Courier New" panose="02070309020205020404" pitchFamily="49" charset="0"/>
                <a:sym typeface="Wingdings" panose="05000000000000000000" pitchFamily="2" charset="2"/>
              </a:rPr>
              <a:t>CommBuffer</a:t>
            </a:r>
            <a:endParaRPr lang="en-US" sz="2100" dirty="0">
              <a:latin typeface="+mn-lt"/>
              <a:sym typeface="Wingdings" panose="05000000000000000000" pitchFamily="2" charset="2"/>
            </a:endParaRPr>
          </a:p>
        </p:txBody>
      </p:sp>
      <p:graphicFrame>
        <p:nvGraphicFramePr>
          <p:cNvPr id="8" name="Table 7"/>
          <p:cNvGraphicFramePr>
            <a:graphicFrameLocks noGrp="1"/>
          </p:cNvGraphicFramePr>
          <p:nvPr>
            <p:extLst/>
          </p:nvPr>
        </p:nvGraphicFramePr>
        <p:xfrm>
          <a:off x="5442" y="4471551"/>
          <a:ext cx="9143999" cy="1868659"/>
        </p:xfrm>
        <a:graphic>
          <a:graphicData uri="http://schemas.openxmlformats.org/drawingml/2006/table">
            <a:tbl>
              <a:tblPr firstRow="1" bandRow="1">
                <a:tableStyleId>{073A0DAA-6AF3-43AB-8588-CEC1D06C72B9}</a:tableStyleId>
              </a:tblPr>
              <a:tblGrid>
                <a:gridCol w="5613009">
                  <a:extLst>
                    <a:ext uri="{9D8B030D-6E8A-4147-A177-3AD203B41FA5}">
                      <a16:colId xmlns:a16="http://schemas.microsoft.com/office/drawing/2014/main" xmlns="" val="20000"/>
                    </a:ext>
                  </a:extLst>
                </a:gridCol>
                <a:gridCol w="1139483">
                  <a:extLst>
                    <a:ext uri="{9D8B030D-6E8A-4147-A177-3AD203B41FA5}">
                      <a16:colId xmlns:a16="http://schemas.microsoft.com/office/drawing/2014/main" xmlns="" val="20001"/>
                    </a:ext>
                  </a:extLst>
                </a:gridCol>
                <a:gridCol w="998806">
                  <a:extLst>
                    <a:ext uri="{9D8B030D-6E8A-4147-A177-3AD203B41FA5}">
                      <a16:colId xmlns:a16="http://schemas.microsoft.com/office/drawing/2014/main" xmlns="" val="20002"/>
                    </a:ext>
                  </a:extLst>
                </a:gridCol>
                <a:gridCol w="1392701">
                  <a:extLst>
                    <a:ext uri="{9D8B030D-6E8A-4147-A177-3AD203B41FA5}">
                      <a16:colId xmlns:a16="http://schemas.microsoft.com/office/drawing/2014/main" xmlns="" val="20003"/>
                    </a:ext>
                  </a:extLst>
                </a:gridCol>
              </a:tblGrid>
              <a:tr h="337617">
                <a:tc>
                  <a:txBody>
                    <a:bodyPr/>
                    <a:lstStyle/>
                    <a:p>
                      <a:r>
                        <a:rPr lang="en-US" sz="1600" dirty="0">
                          <a:solidFill>
                            <a:schemeClr val="tx1"/>
                          </a:solidFill>
                        </a:rPr>
                        <a:t>Vulnerability</a:t>
                      </a:r>
                    </a:p>
                  </a:txBody>
                  <a:tcPr>
                    <a:solidFill>
                      <a:schemeClr val="accent3"/>
                    </a:solidFill>
                  </a:tcPr>
                </a:tc>
                <a:tc>
                  <a:txBody>
                    <a:bodyPr/>
                    <a:lstStyle/>
                    <a:p>
                      <a:r>
                        <a:rPr lang="en-US" sz="1600" dirty="0">
                          <a:solidFill>
                            <a:schemeClr val="tx1"/>
                          </a:solidFill>
                        </a:rPr>
                        <a:t>Ref</a:t>
                      </a:r>
                    </a:p>
                  </a:txBody>
                  <a:tcPr>
                    <a:solidFill>
                      <a:schemeClr val="accent3"/>
                    </a:solidFill>
                  </a:tcPr>
                </a:tc>
                <a:tc>
                  <a:txBody>
                    <a:bodyPr/>
                    <a:lstStyle/>
                    <a:p>
                      <a:r>
                        <a:rPr lang="en-US" sz="1600" dirty="0">
                          <a:solidFill>
                            <a:schemeClr val="tx1"/>
                          </a:solidFill>
                        </a:rPr>
                        <a:t>Affected</a:t>
                      </a:r>
                    </a:p>
                  </a:txBody>
                  <a:tcPr>
                    <a:solidFill>
                      <a:schemeClr val="accent3"/>
                    </a:solidFill>
                  </a:tcPr>
                </a:tc>
                <a:tc>
                  <a:txBody>
                    <a:bodyPr/>
                    <a:lstStyle/>
                    <a:p>
                      <a:r>
                        <a:rPr lang="en-US" sz="1600" dirty="0">
                          <a:solidFill>
                            <a:schemeClr val="tx1"/>
                          </a:solidFill>
                        </a:rPr>
                        <a:t>Reported by</a:t>
                      </a:r>
                    </a:p>
                  </a:txBody>
                  <a:tcPr>
                    <a:solidFill>
                      <a:schemeClr val="accent3"/>
                    </a:solidFill>
                  </a:tcPr>
                </a:tc>
                <a:extLst>
                  <a:ext uri="{0D108BD9-81ED-4DB2-BD59-A6C34878D82A}">
                    <a16:rowId xmlns:a16="http://schemas.microsoft.com/office/drawing/2014/main" xmlns="" val="10000"/>
                  </a:ext>
                </a:extLst>
              </a:tr>
              <a:tr h="4079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t>CommBuffer</a:t>
                      </a:r>
                      <a:r>
                        <a:rPr lang="en-US" sz="1400" dirty="0"/>
                        <a:t> SMM Overwrite/Exposure </a:t>
                      </a:r>
                      <a:r>
                        <a:rPr lang="en-US" sz="1400" b="0" dirty="0"/>
                        <a:t>(3 issues)</a:t>
                      </a:r>
                      <a:endParaRPr lang="en-US" sz="1400" b="0" i="0" kern="1200" dirty="0">
                        <a:solidFill>
                          <a:schemeClr val="dk1"/>
                        </a:solidFill>
                        <a:effectLst/>
                        <a:latin typeface="+mn-lt"/>
                        <a:ea typeface="+mn-ea"/>
                        <a:cs typeface="+mn-cs"/>
                      </a:endParaRPr>
                    </a:p>
                  </a:txBody>
                  <a:tcPr/>
                </a:tc>
                <a:tc>
                  <a:txBody>
                    <a:bodyPr/>
                    <a:lstStyle/>
                    <a:p>
                      <a:r>
                        <a:rPr lang="en-US" sz="1400">
                          <a:hlinkClick r:id="rId2"/>
                        </a:rPr>
                        <a:t>Tianocore</a:t>
                      </a:r>
                      <a:endParaRPr lang="en-US" sz="1400" dirty="0"/>
                    </a:p>
                  </a:txBody>
                  <a:tcPr/>
                </a:tc>
                <a:tc>
                  <a:txBody>
                    <a:bodyPr/>
                    <a:lstStyle/>
                    <a:p>
                      <a:r>
                        <a:rPr lang="en-US" sz="1400"/>
                        <a:t>EDK2</a:t>
                      </a:r>
                      <a:endParaRPr lang="en-US" sz="1400" dirty="0"/>
                    </a:p>
                  </a:txBody>
                  <a:tcPr/>
                </a:tc>
                <a:tc>
                  <a:txBody>
                    <a:bodyPr/>
                    <a:lstStyle/>
                    <a:p>
                      <a:r>
                        <a:rPr lang="en-US" sz="1400" dirty="0"/>
                        <a:t>Intel ATR</a:t>
                      </a:r>
                    </a:p>
                  </a:txBody>
                  <a:tcPr/>
                </a:tc>
                <a:extLst>
                  <a:ext uri="{0D108BD9-81ED-4DB2-BD59-A6C34878D82A}">
                    <a16:rowId xmlns:a16="http://schemas.microsoft.com/office/drawing/2014/main" xmlns="" val="10001"/>
                  </a:ext>
                </a:extLst>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TOCTOU (race condition) Issue with </a:t>
                      </a:r>
                      <a:r>
                        <a:rPr lang="en-US" sz="1400" dirty="0" err="1"/>
                        <a:t>CommBuffer</a:t>
                      </a:r>
                      <a:r>
                        <a:rPr lang="en-US" sz="1400" dirty="0"/>
                        <a:t> </a:t>
                      </a:r>
                      <a:r>
                        <a:rPr lang="en-US" sz="1400" b="0" dirty="0"/>
                        <a:t>(2 issues)</a:t>
                      </a:r>
                      <a:endParaRPr lang="en-US" sz="1400" b="0" i="0" kern="1200" dirty="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hlinkClick r:id="rId2"/>
                        </a:rPr>
                        <a:t>Tianocore</a:t>
                      </a:r>
                      <a:endParaRPr lang="en-US" sz="1400" b="0" i="0" kern="1200" dirty="0">
                        <a:solidFill>
                          <a:schemeClr val="dk1"/>
                        </a:solidFill>
                        <a:effectLst/>
                        <a:latin typeface="+mn-lt"/>
                        <a:ea typeface="+mn-ea"/>
                        <a:cs typeface="+mn-cs"/>
                      </a:endParaRPr>
                    </a:p>
                  </a:txBody>
                  <a:tcPr/>
                </a:tc>
                <a:tc>
                  <a:txBody>
                    <a:bodyPr/>
                    <a:lstStyle/>
                    <a:p>
                      <a:r>
                        <a:rPr lang="en-US" sz="1400"/>
                        <a:t>EDK2</a:t>
                      </a:r>
                      <a:endParaRPr lang="en-US" sz="1400" dirty="0"/>
                    </a:p>
                  </a:txBody>
                  <a:tcPr/>
                </a:tc>
                <a:tc>
                  <a:txBody>
                    <a:bodyPr/>
                    <a:lstStyle/>
                    <a:p>
                      <a:r>
                        <a:rPr lang="en-US" sz="1400" dirty="0"/>
                        <a:t>Intel ATR</a:t>
                      </a:r>
                    </a:p>
                  </a:txBody>
                  <a:tcPr/>
                </a:tc>
                <a:extLst>
                  <a:ext uri="{0D108BD9-81ED-4DB2-BD59-A6C34878D82A}">
                    <a16:rowId xmlns:a16="http://schemas.microsoft.com/office/drawing/2014/main" xmlns="" val="10002"/>
                  </a:ext>
                </a:extLst>
              </a:tr>
              <a:tr h="405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SMRAM Overwrite in Fault Tolerant Write SMI Handler (2 issues)</a:t>
                      </a:r>
                      <a:endParaRPr lang="en-US" sz="1400" b="0" i="0" kern="1200" dirty="0">
                        <a:solidFill>
                          <a:schemeClr val="dk1"/>
                        </a:solidFill>
                        <a:effectLst/>
                        <a:latin typeface="+mn-lt"/>
                        <a:ea typeface="+mn-ea"/>
                        <a:cs typeface="+mn-cs"/>
                      </a:endParaRPr>
                    </a:p>
                  </a:txBody>
                  <a:tcPr/>
                </a:tc>
                <a:tc>
                  <a:txBody>
                    <a:bodyPr/>
                    <a:lstStyle/>
                    <a:p>
                      <a:r>
                        <a:rPr lang="en-US" sz="1400" dirty="0" err="1">
                          <a:hlinkClick r:id="rId2"/>
                        </a:rPr>
                        <a:t>Tianocore</a:t>
                      </a:r>
                      <a:endParaRPr lang="en-US" sz="1400" dirty="0"/>
                    </a:p>
                  </a:txBody>
                  <a:tcPr/>
                </a:tc>
                <a:tc>
                  <a:txBody>
                    <a:bodyPr/>
                    <a:lstStyle/>
                    <a:p>
                      <a:r>
                        <a:rPr lang="en-US" sz="1400"/>
                        <a:t>EDK2</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Intel ATR</a:t>
                      </a:r>
                    </a:p>
                  </a:txBody>
                  <a:tcPr/>
                </a:tc>
                <a:extLst>
                  <a:ext uri="{0D108BD9-81ED-4DB2-BD59-A6C34878D82A}">
                    <a16:rowId xmlns:a16="http://schemas.microsoft.com/office/drawing/2014/main" xmlns="" val="10003"/>
                  </a:ext>
                </a:extLst>
              </a:tr>
              <a:tr h="35169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SMRAM Overwrite in </a:t>
                      </a:r>
                      <a:r>
                        <a:rPr lang="en-US" sz="1400" dirty="0" err="1"/>
                        <a:t>SmmVariableHandler</a:t>
                      </a:r>
                      <a:r>
                        <a:rPr lang="en-US" sz="1400" dirty="0"/>
                        <a:t> (2 issues)</a:t>
                      </a:r>
                      <a:endParaRPr lang="en-US" sz="1400" b="0" i="0" kern="1200" dirty="0">
                        <a:solidFill>
                          <a:schemeClr val="dk1"/>
                        </a:solidFill>
                        <a:effectLst/>
                        <a:latin typeface="+mn-lt"/>
                        <a:ea typeface="+mn-ea"/>
                        <a:cs typeface="+mn-cs"/>
                      </a:endParaRPr>
                    </a:p>
                  </a:txBody>
                  <a:tcPr/>
                </a:tc>
                <a:tc>
                  <a:txBody>
                    <a:bodyPr/>
                    <a:lstStyle/>
                    <a:p>
                      <a:r>
                        <a:rPr lang="en-US" sz="1400" dirty="0">
                          <a:hlinkClick r:id="rId2"/>
                        </a:rPr>
                        <a:t>Tianocore</a:t>
                      </a:r>
                      <a:endParaRPr lang="en-US" sz="1400" dirty="0"/>
                    </a:p>
                  </a:txBody>
                  <a:tcPr/>
                </a:tc>
                <a:tc>
                  <a:txBody>
                    <a:bodyPr/>
                    <a:lstStyle/>
                    <a:p>
                      <a:r>
                        <a:rPr lang="en-US" sz="1400" dirty="0"/>
                        <a:t>EDK2</a:t>
                      </a:r>
                    </a:p>
                  </a:txBody>
                  <a:tcPr/>
                </a:tc>
                <a:tc>
                  <a:txBody>
                    <a:bodyPr/>
                    <a:lstStyle/>
                    <a:p>
                      <a:r>
                        <a:rPr lang="en-US" sz="1400" dirty="0"/>
                        <a:t>Intel ATR</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251017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err="1"/>
              <a:t>PCIe</a:t>
            </a:r>
            <a:r>
              <a:rPr lang="en-US" dirty="0"/>
              <a:t> Configuration Space Access</a:t>
            </a:r>
          </a:p>
        </p:txBody>
      </p:sp>
      <p:sp>
        <p:nvSpPr>
          <p:cNvPr id="8" name="Content Placeholder 7"/>
          <p:cNvSpPr>
            <a:spLocks noGrp="1"/>
          </p:cNvSpPr>
          <p:nvPr>
            <p:ph idx="1"/>
          </p:nvPr>
        </p:nvSpPr>
        <p:spPr>
          <a:xfrm>
            <a:off x="381000" y="1265278"/>
            <a:ext cx="8638309" cy="5135522"/>
          </a:xfrm>
        </p:spPr>
        <p:txBody>
          <a:bodyPr>
            <a:normAutofit fontScale="92500" lnSpcReduction="10000"/>
          </a:bodyPr>
          <a:lstStyle/>
          <a:p>
            <a:r>
              <a:rPr lang="en-US" sz="2400" dirty="0"/>
              <a:t>SW uses one these mechanisms to access </a:t>
            </a:r>
            <a:r>
              <a:rPr lang="en-US" sz="2400" dirty="0" err="1"/>
              <a:t>config</a:t>
            </a:r>
            <a:r>
              <a:rPr lang="en-US" sz="2400" dirty="0"/>
              <a:t> space:</a:t>
            </a:r>
          </a:p>
          <a:p>
            <a:pPr marL="457200" indent="-457200">
              <a:buFont typeface="+mj-lt"/>
              <a:buAutoNum type="arabicPeriod"/>
            </a:pPr>
            <a:r>
              <a:rPr lang="en-US" sz="2400" dirty="0"/>
              <a:t>Legacy configuration access via </a:t>
            </a:r>
            <a:r>
              <a:rPr lang="en-US" sz="2400" i="1" dirty="0"/>
              <a:t>control</a:t>
            </a:r>
            <a:r>
              <a:rPr lang="en-US" sz="2400" dirty="0"/>
              <a:t> </a:t>
            </a:r>
            <a:r>
              <a:rPr lang="en-US" sz="2400" b="1" dirty="0">
                <a:latin typeface="Courier New" panose="02070309020205020404" pitchFamily="49" charset="0"/>
                <a:cs typeface="Courier New" panose="02070309020205020404" pitchFamily="49" charset="0"/>
              </a:rPr>
              <a:t>CF8h</a:t>
            </a:r>
            <a:r>
              <a:rPr lang="en-US" sz="2400" dirty="0"/>
              <a:t> &amp; </a:t>
            </a:r>
            <a:r>
              <a:rPr lang="en-US" sz="2400" i="1" dirty="0"/>
              <a:t>data</a:t>
            </a:r>
            <a:r>
              <a:rPr lang="en-US" sz="2400" dirty="0"/>
              <a:t> </a:t>
            </a:r>
            <a:r>
              <a:rPr lang="en-US" sz="2400" b="1" dirty="0" err="1">
                <a:latin typeface="Courier New" panose="02070309020205020404" pitchFamily="49" charset="0"/>
                <a:cs typeface="Courier New" panose="02070309020205020404" pitchFamily="49" charset="0"/>
              </a:rPr>
              <a:t>CFCh</a:t>
            </a:r>
            <a:r>
              <a:rPr lang="en-US" sz="2400" dirty="0"/>
              <a:t> processor I/O ports</a:t>
            </a:r>
          </a:p>
          <a:p>
            <a:pPr marL="1028700" lvl="2" indent="-457200"/>
            <a:r>
              <a:rPr lang="en-US" sz="2400" dirty="0">
                <a:latin typeface="+mj-lt"/>
                <a:cs typeface="Courier New" panose="02070309020205020404" pitchFamily="49" charset="0"/>
              </a:rPr>
              <a:t>PCI </a:t>
            </a:r>
            <a:r>
              <a:rPr lang="en-US" sz="2400" dirty="0" err="1">
                <a:latin typeface="+mj-lt"/>
                <a:cs typeface="Courier New" panose="02070309020205020404" pitchFamily="49" charset="0"/>
              </a:rPr>
              <a:t>config</a:t>
            </a:r>
            <a:r>
              <a:rPr lang="en-US" sz="2400" dirty="0">
                <a:latin typeface="+mj-lt"/>
                <a:cs typeface="Courier New" panose="02070309020205020404" pitchFamily="49" charset="0"/>
              </a:rPr>
              <a:t> register address</a:t>
            </a:r>
          </a:p>
          <a:p>
            <a:pPr marL="1028700" lvl="2" indent="-457200"/>
            <a:endParaRPr lang="en-US" sz="2400" dirty="0">
              <a:latin typeface="+mj-lt"/>
              <a:cs typeface="Courier New" panose="02070309020205020404" pitchFamily="49" charset="0"/>
            </a:endParaRPr>
          </a:p>
          <a:p>
            <a:pPr lvl="2" indent="0">
              <a:buNone/>
            </a:pPr>
            <a:r>
              <a:rPr lang="en-US" sz="2000" b="1" dirty="0">
                <a:latin typeface="Courier New" panose="02070309020205020404" pitchFamily="49" charset="0"/>
                <a:cs typeface="Courier New" panose="02070309020205020404" pitchFamily="49" charset="0"/>
                <a:sym typeface="Wingdings" panose="05000000000000000000" pitchFamily="2" charset="2"/>
              </a:rPr>
              <a:t>bus &lt;&lt; 16 | device &lt;&lt; 11 | function &lt;&lt; 8 | </a:t>
            </a:r>
            <a:r>
              <a:rPr lang="en-US" sz="2400" b="1" dirty="0">
                <a:latin typeface="Courier New" panose="02070309020205020404" pitchFamily="49" charset="0"/>
                <a:cs typeface="Courier New" panose="02070309020205020404" pitchFamily="49" charset="0"/>
                <a:sym typeface="Wingdings" panose="05000000000000000000" pitchFamily="2" charset="2"/>
              </a:rPr>
              <a:t>offset &amp; ~3</a:t>
            </a:r>
            <a:endParaRPr lang="en-US" sz="2400" dirty="0">
              <a:latin typeface="+mj-lt"/>
              <a:cs typeface="Courier New" panose="02070309020205020404" pitchFamily="49" charset="0"/>
            </a:endParaRPr>
          </a:p>
          <a:p>
            <a:pPr marL="1028700" lvl="2" indent="-457200"/>
            <a:endParaRPr lang="en-US" sz="2400" b="1" dirty="0">
              <a:latin typeface="Courier New" panose="02070309020205020404" pitchFamily="49" charset="0"/>
              <a:cs typeface="Courier New" panose="02070309020205020404" pitchFamily="49" charset="0"/>
            </a:endParaRPr>
          </a:p>
          <a:p>
            <a:pPr marL="1028700" lvl="2" indent="-457200"/>
            <a:endParaRPr lang="en-US" sz="2400" b="1" dirty="0">
              <a:latin typeface="Courier New" panose="02070309020205020404" pitchFamily="49" charset="0"/>
              <a:cs typeface="Courier New" panose="02070309020205020404" pitchFamily="49" charset="0"/>
            </a:endParaRPr>
          </a:p>
          <a:p>
            <a:pPr marL="1028700" lvl="2" indent="-457200"/>
            <a:r>
              <a:rPr lang="en-US" sz="2400" b="1" dirty="0">
                <a:latin typeface="Courier New" panose="02070309020205020404" pitchFamily="49" charset="0"/>
                <a:cs typeface="Courier New" panose="02070309020205020404" pitchFamily="49" charset="0"/>
              </a:rPr>
              <a:t>CF8h</a:t>
            </a:r>
            <a:r>
              <a:rPr lang="en-US" sz="2400" dirty="0"/>
              <a:t> </a:t>
            </a:r>
            <a:r>
              <a:rPr lang="en-US" sz="2400" dirty="0">
                <a:sym typeface="Wingdings" panose="05000000000000000000" pitchFamily="2" charset="2"/>
              </a:rPr>
              <a:t></a:t>
            </a:r>
            <a:r>
              <a:rPr lang="en-US" sz="2400" dirty="0"/>
              <a:t> </a:t>
            </a:r>
            <a:r>
              <a:rPr lang="en-US" sz="2000" b="1" dirty="0">
                <a:latin typeface="Courier New" panose="02070309020205020404" pitchFamily="49" charset="0"/>
                <a:cs typeface="Courier New" panose="02070309020205020404" pitchFamily="49" charset="0"/>
                <a:sym typeface="Wingdings" panose="05000000000000000000" pitchFamily="2" charset="2"/>
              </a:rPr>
              <a:t>1&lt;&lt;31 | </a:t>
            </a:r>
            <a:r>
              <a:rPr lang="en-US" sz="2000" b="1" dirty="0" err="1">
                <a:latin typeface="Courier New" panose="02070309020205020404" pitchFamily="49" charset="0"/>
                <a:cs typeface="Courier New" panose="02070309020205020404" pitchFamily="49" charset="0"/>
                <a:sym typeface="Wingdings" panose="05000000000000000000" pitchFamily="2" charset="2"/>
              </a:rPr>
              <a:t>bdf_address</a:t>
            </a:r>
            <a:endParaRPr lang="en-US" sz="1700" b="1" dirty="0">
              <a:latin typeface="Courier New" panose="02070309020205020404" pitchFamily="49" charset="0"/>
              <a:cs typeface="Courier New" panose="02070309020205020404" pitchFamily="49" charset="0"/>
              <a:sym typeface="Wingdings" panose="05000000000000000000" pitchFamily="2" charset="2"/>
            </a:endParaRPr>
          </a:p>
          <a:p>
            <a:pPr marL="1028700" lvl="2" indent="-457200"/>
            <a:r>
              <a:rPr lang="en-US" sz="2400" dirty="0">
                <a:sym typeface="Wingdings" panose="05000000000000000000" pitchFamily="2" charset="2"/>
              </a:rPr>
              <a:t>Read data from or write data to port (</a:t>
            </a:r>
            <a:r>
              <a:rPr lang="en-US" sz="2400" b="1" dirty="0" err="1">
                <a:latin typeface="Courier New" panose="02070309020205020404" pitchFamily="49" charset="0"/>
                <a:cs typeface="Courier New" panose="02070309020205020404" pitchFamily="49" charset="0"/>
                <a:sym typeface="Wingdings" panose="05000000000000000000" pitchFamily="2" charset="2"/>
              </a:rPr>
              <a:t>CFCh</a:t>
            </a:r>
            <a:r>
              <a:rPr lang="en-US" sz="2400" b="1" dirty="0">
                <a:latin typeface="Courier New" panose="02070309020205020404" pitchFamily="49" charset="0"/>
                <a:cs typeface="Courier New" panose="02070309020205020404" pitchFamily="49" charset="0"/>
                <a:sym typeface="Wingdings" panose="05000000000000000000" pitchFamily="2" charset="2"/>
              </a:rPr>
              <a:t> + off[1:0]</a:t>
            </a:r>
            <a:r>
              <a:rPr lang="en-US" sz="2400" dirty="0">
                <a:sym typeface="Wingdings" panose="05000000000000000000" pitchFamily="2" charset="2"/>
              </a:rPr>
              <a:t>)</a:t>
            </a:r>
          </a:p>
          <a:p>
            <a:pPr marL="1028700" lvl="2" indent="-457200"/>
            <a:endParaRPr lang="en-US" sz="2400" dirty="0"/>
          </a:p>
          <a:p>
            <a:pPr marL="457200" indent="-457200">
              <a:buFont typeface="+mj-lt"/>
              <a:buAutoNum type="arabicPeriod"/>
            </a:pPr>
            <a:r>
              <a:rPr lang="en-US" sz="2400" dirty="0"/>
              <a:t>Enhanced configuration access mechanism (ECAM) to </a:t>
            </a:r>
            <a:r>
              <a:rPr lang="en-US" sz="2400" dirty="0" err="1"/>
              <a:t>PCIe</a:t>
            </a:r>
            <a:r>
              <a:rPr lang="en-US" sz="2400" dirty="0"/>
              <a:t> extended configuration registers</a:t>
            </a:r>
          </a:p>
        </p:txBody>
      </p:sp>
      <p:sp>
        <p:nvSpPr>
          <p:cNvPr id="4" name="Oval Callout 3"/>
          <p:cNvSpPr/>
          <p:nvPr/>
        </p:nvSpPr>
        <p:spPr>
          <a:xfrm>
            <a:off x="6172200" y="3733800"/>
            <a:ext cx="2362200" cy="762000"/>
          </a:xfrm>
          <a:prstGeom prst="wedgeEllipseCallout">
            <a:avLst>
              <a:gd name="adj1" fmla="val -32039"/>
              <a:gd name="adj2" fmla="val -74869"/>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100h bytes of CFG header</a:t>
            </a:r>
          </a:p>
        </p:txBody>
      </p:sp>
      <p:sp>
        <p:nvSpPr>
          <p:cNvPr id="9" name="Oval Callout 8"/>
          <p:cNvSpPr/>
          <p:nvPr/>
        </p:nvSpPr>
        <p:spPr>
          <a:xfrm>
            <a:off x="4953000" y="2362200"/>
            <a:ext cx="1828800" cy="674090"/>
          </a:xfrm>
          <a:prstGeom prst="wedgeEllipseCallout">
            <a:avLst>
              <a:gd name="adj1" fmla="val -87301"/>
              <a:gd name="adj2" fmla="val 69433"/>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8 * 100h per device</a:t>
            </a:r>
          </a:p>
        </p:txBody>
      </p:sp>
      <p:sp>
        <p:nvSpPr>
          <p:cNvPr id="10" name="Oval Callout 9"/>
          <p:cNvSpPr/>
          <p:nvPr/>
        </p:nvSpPr>
        <p:spPr>
          <a:xfrm>
            <a:off x="190500" y="3733800"/>
            <a:ext cx="2095500" cy="623637"/>
          </a:xfrm>
          <a:prstGeom prst="wedgeEllipseCallout">
            <a:avLst>
              <a:gd name="adj1" fmla="val 38869"/>
              <a:gd name="adj2" fmla="val -84475"/>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32* 8 * 100h per bus</a:t>
            </a:r>
          </a:p>
        </p:txBody>
      </p:sp>
    </p:spTree>
    <p:extLst>
      <p:ext uri="{BB962C8B-B14F-4D97-AF65-F5344CB8AC3E}">
        <p14:creationId xmlns:p14="http://schemas.microsoft.com/office/powerpoint/2010/main" val="211453876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Attacking </a:t>
            </a:r>
            <a:r>
              <a:rPr lang="en-US" i="1" dirty="0" err="1"/>
              <a:t>CommBuffer</a:t>
            </a:r>
            <a:r>
              <a:rPr lang="en-US" dirty="0"/>
              <a:t> Pointer</a:t>
            </a:r>
          </a:p>
        </p:txBody>
      </p:sp>
      <p:sp>
        <p:nvSpPr>
          <p:cNvPr id="3" name="Content Placeholder 2"/>
          <p:cNvSpPr>
            <a:spLocks noGrp="1"/>
          </p:cNvSpPr>
          <p:nvPr>
            <p:ph idx="1"/>
          </p:nvPr>
        </p:nvSpPr>
        <p:spPr>
          <a:xfrm>
            <a:off x="457199" y="1233193"/>
            <a:ext cx="8458201" cy="5263859"/>
          </a:xfrm>
        </p:spPr>
        <p:txBody>
          <a:bodyPr>
            <a:normAutofit/>
          </a:bodyPr>
          <a:lstStyle/>
          <a:p>
            <a:pPr marL="0" lvl="1" indent="0">
              <a:buNone/>
            </a:pPr>
            <a:r>
              <a:rPr lang="en-US" sz="2100" dirty="0" err="1"/>
              <a:t>SecurityPkg</a:t>
            </a:r>
            <a:r>
              <a:rPr lang="en-US" sz="2100" dirty="0"/>
              <a:t>/</a:t>
            </a:r>
            <a:r>
              <a:rPr lang="en-US" sz="2100" dirty="0" err="1"/>
              <a:t>VariableAuthenticated</a:t>
            </a:r>
            <a:r>
              <a:rPr lang="en-US" sz="2100" dirty="0"/>
              <a:t>/</a:t>
            </a:r>
            <a:r>
              <a:rPr lang="en-US" sz="2100" dirty="0" err="1"/>
              <a:t>RuntimeDxe</a:t>
            </a:r>
            <a:r>
              <a:rPr lang="en-US" sz="2100" dirty="0"/>
              <a:t>:</a:t>
            </a:r>
            <a:endParaRPr lang="en-US" sz="2100" dirty="0">
              <a:latin typeface="+mn-lt"/>
              <a:sym typeface="Wingdings" panose="05000000000000000000" pitchFamily="2" charset="2"/>
            </a:endParaRPr>
          </a:p>
          <a:p>
            <a:pPr>
              <a:spcBef>
                <a:spcPts val="0"/>
              </a:spcBef>
            </a:pPr>
            <a:endParaRPr lang="en-US" sz="1500" b="1" dirty="0">
              <a:solidFill>
                <a:srgbClr val="000000"/>
              </a:solidFill>
              <a:latin typeface="Courier New" panose="02070309020205020404" pitchFamily="49" charset="0"/>
            </a:endParaRPr>
          </a:p>
          <a:p>
            <a:pPr>
              <a:spcBef>
                <a:spcPts val="0"/>
              </a:spcBef>
            </a:pPr>
            <a:r>
              <a:rPr lang="en-US" sz="1400" b="1" dirty="0" err="1">
                <a:solidFill>
                  <a:srgbClr val="000000"/>
                </a:solidFill>
                <a:latin typeface="Courier New" panose="02070309020205020404" pitchFamily="49" charset="0"/>
              </a:rPr>
              <a:t>SmmVariableHandler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SmmVariableFunctionHeader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SMM_VARIABLE_COMMUNICATE_HEADER </a:t>
            </a:r>
            <a:r>
              <a:rPr lang="en-US" sz="1400" b="1" dirty="0">
                <a:solidFill>
                  <a:srgbClr val="000080"/>
                </a:solidFill>
                <a:latin typeface="Courier New" panose="02070309020205020404" pitchFamily="49" charset="0"/>
              </a:rPr>
              <a:t>*)</a:t>
            </a:r>
            <a:r>
              <a:rPr lang="en-US" sz="1400" b="1" dirty="0" err="1">
                <a:solidFill>
                  <a:srgbClr val="FF0000"/>
                </a:solidFill>
                <a:latin typeface="Courier New" panose="02070309020205020404" pitchFamily="49" charset="0"/>
              </a:rPr>
              <a:t>CommBuffer</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FF"/>
                </a:solidFill>
                <a:latin typeface="Courier New" panose="02070309020205020404" pitchFamily="49" charset="0"/>
              </a:rPr>
              <a:t>  switch</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SmmVariableFunctionHeader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Function</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FF"/>
                </a:solidFill>
                <a:latin typeface="Courier New" panose="02070309020205020404" pitchFamily="49" charset="0"/>
              </a:rPr>
              <a:t>case</a:t>
            </a:r>
            <a:r>
              <a:rPr lang="en-US" sz="1400" dirty="0">
                <a:solidFill>
                  <a:srgbClr val="000000"/>
                </a:solidFill>
                <a:latin typeface="Courier New" panose="02070309020205020404" pitchFamily="49" charset="0"/>
              </a:rPr>
              <a:t> SMM_VARIABLE_FUNCTION_GET_VARIABLE</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SMM_VARIABLE_COMMUNICATE_ACCESS_VARIABLE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p>
          <a:p>
            <a:pPr>
              <a:spcBef>
                <a:spcPts val="0"/>
              </a:spcBef>
            </a:pPr>
            <a:r>
              <a:rPr lang="en-US" sz="1400" dirty="0">
                <a:solidFill>
                  <a:srgbClr val="000000"/>
                </a:solidFill>
                <a:latin typeface="Courier New" panose="02070309020205020404" pitchFamily="49" charset="0"/>
              </a:rPr>
              <a:t>                          SmmVariableFunctionHeader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Data</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Status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UINT8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Name </a:t>
            </a:r>
            <a:r>
              <a:rPr lang="en-US" sz="1400" b="1" dirty="0">
                <a:solidFill>
                  <a:srgbClr val="00008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err="1">
                <a:solidFill>
                  <a:srgbClr val="000000"/>
                </a:solidFill>
                <a:latin typeface="Courier New" panose="02070309020205020404" pitchFamily="49" charset="0"/>
              </a:rPr>
              <a:t>NameSize</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endParaRPr lang="en-US" sz="1400" b="1" dirty="0">
              <a:solidFill>
                <a:srgbClr val="000080"/>
              </a:solidFill>
              <a:latin typeface="Courier New" panose="02070309020205020404" pitchFamily="49" charset="0"/>
            </a:endParaRPr>
          </a:p>
          <a:p>
            <a:pPr>
              <a:spcBef>
                <a:spcPts val="0"/>
              </a:spcBef>
            </a:pP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OUT     VOID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Data</a:t>
            </a: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err="1">
                <a:solidFill>
                  <a:srgbClr val="FF0000"/>
                </a:solidFill>
                <a:latin typeface="Courier New" panose="02070309020205020404" pitchFamily="49" charset="0"/>
              </a:rPr>
              <a:t>CopyMem</a:t>
            </a:r>
            <a:r>
              <a:rPr lang="en-US" sz="1400" b="1" dirty="0">
                <a:solidFill>
                  <a:srgbClr val="FF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b="1" dirty="0">
                <a:solidFill>
                  <a:srgbClr val="FF0000"/>
                </a:solidFill>
                <a:latin typeface="Courier New" panose="02070309020205020404" pitchFamily="49" charset="0"/>
              </a:rPr>
              <a:t>Data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GetVariableDataPtr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Variable</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CurrPtr</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VarDataSize</a:t>
            </a:r>
            <a:r>
              <a:rPr lang="en-US" sz="1400" b="1" dirty="0">
                <a:solidFill>
                  <a:srgbClr val="000080"/>
                </a:solidFill>
                <a:latin typeface="Courier New" panose="02070309020205020404" pitchFamily="49" charset="0"/>
              </a:rPr>
              <a:t>); </a:t>
            </a:r>
            <a:endParaRPr lang="en-US" sz="1400" dirty="0"/>
          </a:p>
        </p:txBody>
      </p:sp>
      <p:grpSp>
        <p:nvGrpSpPr>
          <p:cNvPr id="4" name="Group 3"/>
          <p:cNvGrpSpPr/>
          <p:nvPr/>
        </p:nvGrpSpPr>
        <p:grpSpPr>
          <a:xfrm>
            <a:off x="1135115" y="5854262"/>
            <a:ext cx="6852745" cy="627992"/>
            <a:chOff x="1135115" y="5854262"/>
            <a:chExt cx="6852745" cy="627992"/>
          </a:xfrm>
        </p:grpSpPr>
        <p:sp>
          <p:nvSpPr>
            <p:cNvPr id="5" name="Rounded Rectangle 4"/>
            <p:cNvSpPr/>
            <p:nvPr/>
          </p:nvSpPr>
          <p:spPr>
            <a:xfrm>
              <a:off x="1135115" y="5854262"/>
              <a:ext cx="6852745" cy="6279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5129043" y="5954108"/>
              <a:ext cx="2522483" cy="430924"/>
            </a:xfrm>
            <a:prstGeom prst="round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SMRAM</a:t>
              </a:r>
            </a:p>
          </p:txBody>
        </p:sp>
        <p:sp>
          <p:nvSpPr>
            <p:cNvPr id="7" name="Rounded Rectangle 6"/>
            <p:cNvSpPr/>
            <p:nvPr/>
          </p:nvSpPr>
          <p:spPr>
            <a:xfrm>
              <a:off x="3281492" y="5954108"/>
              <a:ext cx="2995447" cy="430924"/>
            </a:xfrm>
            <a:prstGeom prst="roundRect">
              <a:avLst/>
            </a:prstGeom>
            <a:solidFill>
              <a:schemeClr val="accent6">
                <a:lumMod val="50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a:t>CommBuffer</a:t>
              </a:r>
              <a:endParaRPr lang="en-US" dirty="0"/>
            </a:p>
          </p:txBody>
        </p:sp>
      </p:grpSp>
    </p:spTree>
    <p:extLst>
      <p:ext uri="{BB962C8B-B14F-4D97-AF65-F5344CB8AC3E}">
        <p14:creationId xmlns:p14="http://schemas.microsoft.com/office/powerpoint/2010/main" val="18988843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Mitigating </a:t>
            </a:r>
            <a:r>
              <a:rPr lang="en-US" i="1" dirty="0" err="1"/>
              <a:t>CommBuffer</a:t>
            </a:r>
            <a:r>
              <a:rPr lang="en-US" dirty="0"/>
              <a:t> Attack</a:t>
            </a:r>
          </a:p>
        </p:txBody>
      </p:sp>
      <p:sp>
        <p:nvSpPr>
          <p:cNvPr id="3" name="Content Placeholder 2"/>
          <p:cNvSpPr>
            <a:spLocks noGrp="1"/>
          </p:cNvSpPr>
          <p:nvPr>
            <p:ph idx="1"/>
          </p:nvPr>
        </p:nvSpPr>
        <p:spPr>
          <a:xfrm>
            <a:off x="457200" y="1233194"/>
            <a:ext cx="8229600" cy="4992138"/>
          </a:xfrm>
        </p:spPr>
        <p:txBody>
          <a:bodyPr>
            <a:normAutofit fontScale="92500" lnSpcReduction="10000"/>
          </a:bodyPr>
          <a:lstStyle/>
          <a:p>
            <a:pPr lvl="1"/>
            <a:r>
              <a:rPr lang="en-US" dirty="0">
                <a:latin typeface="+mn-lt"/>
                <a:sym typeface="Wingdings" panose="05000000000000000000" pitchFamily="2" charset="2"/>
              </a:rPr>
              <a:t>SMI Handlers often have multiple commands, calling a different function for each command and take command specific arguments </a:t>
            </a:r>
          </a:p>
          <a:p>
            <a:pPr lvl="1"/>
            <a:r>
              <a:rPr lang="en-US" dirty="0">
                <a:latin typeface="+mn-lt"/>
              </a:rPr>
              <a:t>Note the calls to </a:t>
            </a:r>
            <a:r>
              <a:rPr lang="en-US" b="1" dirty="0" err="1">
                <a:latin typeface="Courier New" panose="02070309020205020404" pitchFamily="49" charset="0"/>
                <a:cs typeface="Courier New" panose="02070309020205020404" pitchFamily="49" charset="0"/>
              </a:rPr>
              <a:t>SmmIsBufferOutsideSmmValid</a:t>
            </a:r>
            <a:r>
              <a:rPr lang="en-US" dirty="0">
                <a:latin typeface="+mn-lt"/>
              </a:rPr>
              <a:t>. This checks for addresses to overlap with SMRAM range</a:t>
            </a:r>
          </a:p>
          <a:p>
            <a:r>
              <a:rPr lang="en-US" sz="1900" dirty="0" err="1">
                <a:solidFill>
                  <a:schemeClr val="tx1"/>
                </a:solidFill>
                <a:latin typeface="Courier New" panose="02070309020205020404" pitchFamily="49" charset="0"/>
                <a:cs typeface="Courier New" panose="02070309020205020404" pitchFamily="49" charset="0"/>
              </a:rPr>
              <a:t>SmiHandler</a:t>
            </a:r>
            <a:r>
              <a:rPr lang="en-US" sz="1900" dirty="0">
                <a:solidFill>
                  <a:schemeClr val="tx1"/>
                </a:solidFill>
                <a:latin typeface="Courier New" panose="02070309020205020404" pitchFamily="49" charset="0"/>
                <a:cs typeface="Courier New" panose="02070309020205020404" pitchFamily="49" charset="0"/>
              </a:rPr>
              <a:t>() {</a:t>
            </a:r>
          </a:p>
          <a:p>
            <a:r>
              <a:rPr lang="en-US" sz="1900" dirty="0">
                <a:solidFill>
                  <a:srgbClr val="00B050"/>
                </a:solidFill>
                <a:latin typeface="Courier New" panose="02070309020205020404" pitchFamily="49" charset="0"/>
                <a:cs typeface="Courier New" panose="02070309020205020404" pitchFamily="49" charset="0"/>
              </a:rPr>
              <a:t>  // check </a:t>
            </a:r>
            <a:r>
              <a:rPr lang="en-US" sz="1900" dirty="0" err="1">
                <a:solidFill>
                  <a:srgbClr val="00B050"/>
                </a:solidFill>
                <a:latin typeface="Courier New" panose="02070309020205020404" pitchFamily="49" charset="0"/>
                <a:cs typeface="Courier New" panose="02070309020205020404" pitchFamily="49" charset="0"/>
              </a:rPr>
              <a:t>CommBuffer</a:t>
            </a:r>
            <a:r>
              <a:rPr lang="en-US" sz="1900" dirty="0">
                <a:solidFill>
                  <a:srgbClr val="00B050"/>
                </a:solidFill>
                <a:latin typeface="Courier New" panose="02070309020205020404" pitchFamily="49" charset="0"/>
                <a:cs typeface="Courier New" panose="02070309020205020404" pitchFamily="49" charset="0"/>
              </a:rPr>
              <a:t> is outside SMRAM</a:t>
            </a:r>
          </a:p>
          <a:p>
            <a:r>
              <a:rPr lang="en-US" sz="1900" dirty="0">
                <a:solidFill>
                  <a:srgbClr val="00B050"/>
                </a:solidFill>
                <a:latin typeface="Courier New" panose="02070309020205020404" pitchFamily="49" charset="0"/>
                <a:cs typeface="Courier New" panose="02070309020205020404" pitchFamily="49" charset="0"/>
              </a:rPr>
              <a:t>  if (!</a:t>
            </a:r>
            <a:r>
              <a:rPr lang="en-US" sz="1900" dirty="0" err="1">
                <a:solidFill>
                  <a:srgbClr val="00B050"/>
                </a:solidFill>
                <a:latin typeface="Courier New" panose="02070309020205020404" pitchFamily="49" charset="0"/>
                <a:cs typeface="Courier New" panose="02070309020205020404" pitchFamily="49" charset="0"/>
              </a:rPr>
              <a:t>SmmIsBufferOutsideSmmValid</a:t>
            </a:r>
            <a:r>
              <a:rPr lang="en-US" sz="1900" dirty="0">
                <a:solidFill>
                  <a:srgbClr val="00B050"/>
                </a:solidFill>
                <a:latin typeface="Courier New" panose="02070309020205020404" pitchFamily="49" charset="0"/>
                <a:cs typeface="Courier New" panose="02070309020205020404" pitchFamily="49" charset="0"/>
              </a:rPr>
              <a:t>(</a:t>
            </a:r>
            <a:r>
              <a:rPr lang="en-US" sz="1900" dirty="0" err="1">
                <a:solidFill>
                  <a:srgbClr val="00B050"/>
                </a:solidFill>
                <a:latin typeface="Courier New" panose="02070309020205020404" pitchFamily="49" charset="0"/>
                <a:cs typeface="Courier New" panose="02070309020205020404" pitchFamily="49" charset="0"/>
              </a:rPr>
              <a:t>CommBuffer</a:t>
            </a:r>
            <a:r>
              <a:rPr lang="en-US" sz="1900" dirty="0">
                <a:solidFill>
                  <a:srgbClr val="00B050"/>
                </a:solidFill>
                <a:latin typeface="Courier New" panose="02070309020205020404" pitchFamily="49" charset="0"/>
                <a:cs typeface="Courier New" panose="02070309020205020404" pitchFamily="49" charset="0"/>
              </a:rPr>
              <a:t>, Size)) {</a:t>
            </a:r>
          </a:p>
          <a:p>
            <a:r>
              <a:rPr lang="en-US" sz="1900" dirty="0">
                <a:solidFill>
                  <a:srgbClr val="00B050"/>
                </a:solidFill>
                <a:latin typeface="Courier New" panose="02070309020205020404" pitchFamily="49" charset="0"/>
                <a:cs typeface="Courier New" panose="02070309020205020404" pitchFamily="49" charset="0"/>
              </a:rPr>
              <a:t>    return EFI_SUCCESS;</a:t>
            </a:r>
          </a:p>
          <a:p>
            <a:r>
              <a:rPr lang="en-US" sz="1900" dirty="0">
                <a:solidFill>
                  <a:srgbClr val="00B050"/>
                </a:solidFill>
                <a:latin typeface="Courier New" panose="02070309020205020404" pitchFamily="49" charset="0"/>
                <a:cs typeface="Courier New" panose="02070309020205020404" pitchFamily="49" charset="0"/>
              </a:rPr>
              <a:t>  }</a:t>
            </a:r>
          </a:p>
          <a:p>
            <a:r>
              <a:rPr lang="en-US" sz="1900" dirty="0">
                <a:solidFill>
                  <a:schemeClr val="tx1"/>
                </a:solidFill>
                <a:latin typeface="Courier New" panose="02070309020205020404" pitchFamily="49" charset="0"/>
                <a:cs typeface="Courier New" panose="02070309020205020404" pitchFamily="49" charset="0"/>
              </a:rPr>
              <a:t>  switch(command)</a:t>
            </a:r>
          </a:p>
          <a:p>
            <a:r>
              <a:rPr lang="en-US" sz="1900" dirty="0">
                <a:solidFill>
                  <a:schemeClr val="tx1"/>
                </a:solidFill>
                <a:latin typeface="Courier New" panose="02070309020205020404" pitchFamily="49" charset="0"/>
                <a:cs typeface="Courier New" panose="02070309020205020404" pitchFamily="49" charset="0"/>
              </a:rPr>
              <a:t>    case 1: do_command1(</a:t>
            </a:r>
            <a:r>
              <a:rPr lang="en-US" sz="1900" dirty="0" err="1">
                <a:solidFill>
                  <a:schemeClr val="tx1"/>
                </a:solidFill>
                <a:latin typeface="Courier New" panose="02070309020205020404" pitchFamily="49" charset="0"/>
                <a:cs typeface="Courier New" panose="02070309020205020404" pitchFamily="49" charset="0"/>
              </a:rPr>
              <a:t>CommBuffer</a:t>
            </a:r>
            <a:r>
              <a:rPr lang="en-US" sz="1900" dirty="0">
                <a:solidFill>
                  <a:schemeClr val="tx1"/>
                </a:solidFill>
                <a:latin typeface="Courier New" panose="02070309020205020404" pitchFamily="49" charset="0"/>
                <a:cs typeface="Courier New" panose="02070309020205020404" pitchFamily="49" charset="0"/>
              </a:rPr>
              <a:t>);</a:t>
            </a:r>
          </a:p>
          <a:p>
            <a:r>
              <a:rPr lang="en-US" sz="1900" dirty="0">
                <a:solidFill>
                  <a:schemeClr val="tx1"/>
                </a:solidFill>
                <a:latin typeface="Courier New" panose="02070309020205020404" pitchFamily="49" charset="0"/>
                <a:cs typeface="Courier New" panose="02070309020205020404" pitchFamily="49" charset="0"/>
              </a:rPr>
              <a:t>    case 2: do_command2(</a:t>
            </a:r>
            <a:r>
              <a:rPr lang="en-US" sz="1900" dirty="0" err="1">
                <a:solidFill>
                  <a:schemeClr val="tx1"/>
                </a:solidFill>
                <a:latin typeface="Courier New" panose="02070309020205020404" pitchFamily="49" charset="0"/>
                <a:cs typeface="Courier New" panose="02070309020205020404" pitchFamily="49" charset="0"/>
              </a:rPr>
              <a:t>CommBuffer</a:t>
            </a:r>
            <a:r>
              <a:rPr lang="en-US" sz="1900" dirty="0">
                <a:solidFill>
                  <a:schemeClr val="tx1"/>
                </a:solidFill>
                <a:latin typeface="Courier New" panose="02070309020205020404" pitchFamily="49" charset="0"/>
                <a:cs typeface="Courier New" panose="02070309020205020404" pitchFamily="49" charset="0"/>
              </a:rPr>
              <a:t>);</a:t>
            </a:r>
          </a:p>
          <a:p>
            <a:r>
              <a:rPr lang="en-US" sz="1900" dirty="0">
                <a:solidFill>
                  <a:schemeClr val="tx1"/>
                </a:solidFill>
                <a:latin typeface="Courier New" panose="02070309020205020404" pitchFamily="49" charset="0"/>
                <a:cs typeface="Courier New" panose="02070309020205020404" pitchFamily="49" charset="0"/>
              </a:rPr>
              <a:t>…</a:t>
            </a:r>
          </a:p>
        </p:txBody>
      </p:sp>
      <p:grpSp>
        <p:nvGrpSpPr>
          <p:cNvPr id="4" name="Group 3"/>
          <p:cNvGrpSpPr/>
          <p:nvPr/>
        </p:nvGrpSpPr>
        <p:grpSpPr>
          <a:xfrm>
            <a:off x="1135115" y="5749159"/>
            <a:ext cx="6852745" cy="832939"/>
            <a:chOff x="1135115" y="5749159"/>
            <a:chExt cx="6852745" cy="832939"/>
          </a:xfrm>
        </p:grpSpPr>
        <p:sp>
          <p:nvSpPr>
            <p:cNvPr id="5" name="Rounded Rectangle 4"/>
            <p:cNvSpPr/>
            <p:nvPr/>
          </p:nvSpPr>
          <p:spPr>
            <a:xfrm>
              <a:off x="1135115" y="5854262"/>
              <a:ext cx="6852745" cy="6279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5129043" y="5954108"/>
              <a:ext cx="2522483" cy="430924"/>
            </a:xfrm>
            <a:prstGeom prst="round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SMRAM</a:t>
              </a:r>
            </a:p>
          </p:txBody>
        </p:sp>
        <p:sp>
          <p:nvSpPr>
            <p:cNvPr id="7" name="Rounded Rectangle 6"/>
            <p:cNvSpPr/>
            <p:nvPr/>
          </p:nvSpPr>
          <p:spPr>
            <a:xfrm>
              <a:off x="2690648" y="5954108"/>
              <a:ext cx="2995447" cy="430924"/>
            </a:xfrm>
            <a:prstGeom prst="roundRect">
              <a:avLst/>
            </a:prstGeom>
            <a:solidFill>
              <a:schemeClr val="accent6">
                <a:lumMod val="50000"/>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a:t>CommBuffer</a:t>
              </a:r>
              <a:endParaRPr lang="en-US" dirty="0"/>
            </a:p>
          </p:txBody>
        </p:sp>
        <p:sp>
          <p:nvSpPr>
            <p:cNvPr id="8" name="&quot;No&quot; Symbol 7"/>
            <p:cNvSpPr/>
            <p:nvPr/>
          </p:nvSpPr>
          <p:spPr>
            <a:xfrm>
              <a:off x="5000175" y="5749159"/>
              <a:ext cx="882871" cy="832939"/>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223043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CommBuffer</a:t>
            </a:r>
            <a:r>
              <a:rPr lang="en-US" i="1" dirty="0"/>
              <a:t> TOCTOU</a:t>
            </a:r>
            <a:r>
              <a:rPr lang="en-US" dirty="0"/>
              <a:t> Issues</a:t>
            </a:r>
          </a:p>
        </p:txBody>
      </p:sp>
      <p:sp>
        <p:nvSpPr>
          <p:cNvPr id="3" name="Content Placeholder 2"/>
          <p:cNvSpPr>
            <a:spLocks noGrp="1"/>
          </p:cNvSpPr>
          <p:nvPr>
            <p:ph idx="1"/>
          </p:nvPr>
        </p:nvSpPr>
        <p:spPr>
          <a:xfrm>
            <a:off x="457200" y="1233194"/>
            <a:ext cx="8229600" cy="4992137"/>
          </a:xfrm>
        </p:spPr>
        <p:txBody>
          <a:bodyPr>
            <a:normAutofit/>
          </a:bodyPr>
          <a:lstStyle/>
          <a:p>
            <a:pPr marL="342900" indent="-342900">
              <a:buFont typeface="Arial" panose="020B0604020202020204" pitchFamily="34" charset="0"/>
              <a:buChar char="•"/>
            </a:pPr>
            <a:r>
              <a:rPr lang="en-US" sz="1800" dirty="0">
                <a:latin typeface="+mn-lt"/>
              </a:rPr>
              <a:t>SMI handler checks that it won’t access outside of </a:t>
            </a:r>
            <a:r>
              <a:rPr lang="en-US" sz="1800" dirty="0" err="1">
                <a:latin typeface="+mn-lt"/>
              </a:rPr>
              <a:t>CommBuffer</a:t>
            </a:r>
            <a:endParaRPr lang="en-US" sz="1800" dirty="0">
              <a:latin typeface="+mn-lt"/>
            </a:endParaRPr>
          </a:p>
          <a:p>
            <a:pPr marL="342900" indent="-342900">
              <a:buFont typeface="Arial" panose="020B0604020202020204" pitchFamily="34" charset="0"/>
              <a:buChar char="•"/>
            </a:pPr>
            <a:r>
              <a:rPr lang="en-US" sz="1800" dirty="0">
                <a:latin typeface="+mn-lt"/>
              </a:rPr>
              <a:t>What if SMI handler reads </a:t>
            </a:r>
            <a:r>
              <a:rPr lang="en-US" sz="1800" dirty="0" err="1">
                <a:latin typeface="+mn-lt"/>
              </a:rPr>
              <a:t>CommBuffer</a:t>
            </a:r>
            <a:r>
              <a:rPr lang="en-US" sz="1800" dirty="0">
                <a:latin typeface="+mn-lt"/>
              </a:rPr>
              <a:t> memory again after the check</a:t>
            </a:r>
          </a:p>
          <a:p>
            <a:pPr marL="342900" indent="-342900">
              <a:buFont typeface="Arial" panose="020B0604020202020204" pitchFamily="34" charset="0"/>
              <a:buChar char="•"/>
            </a:pPr>
            <a:r>
              <a:rPr lang="en-US" sz="1800" dirty="0">
                <a:latin typeface="+mn-lt"/>
              </a:rPr>
              <a:t>DMA engine (for example </a:t>
            </a:r>
            <a:r>
              <a:rPr lang="en-US" sz="1800" dirty="0" err="1">
                <a:latin typeface="+mn-lt"/>
              </a:rPr>
              <a:t>GFx</a:t>
            </a:r>
            <a:r>
              <a:rPr lang="en-US" sz="1800" dirty="0">
                <a:latin typeface="+mn-lt"/>
              </a:rPr>
              <a:t>) can modify contents of </a:t>
            </a:r>
            <a:r>
              <a:rPr lang="en-US" sz="1800" dirty="0" err="1">
                <a:latin typeface="+mn-lt"/>
              </a:rPr>
              <a:t>CommBuffer</a:t>
            </a:r>
            <a:endParaRPr lang="en-US" sz="1800" dirty="0">
              <a:latin typeface="+mn-lt"/>
            </a:endParaRPr>
          </a:p>
          <a:p>
            <a:endParaRPr lang="en-US" dirty="0"/>
          </a:p>
          <a:p>
            <a:pPr>
              <a:spcBef>
                <a:spcPts val="0"/>
              </a:spcBef>
            </a:pPr>
            <a:r>
              <a:rPr lang="en-US" sz="1400" dirty="0" err="1">
                <a:solidFill>
                  <a:schemeClr val="tx1"/>
                </a:solidFill>
                <a:latin typeface="Courier New" panose="02070309020205020404" pitchFamily="49" charset="0"/>
              </a:rPr>
              <a:t>InfoSize</a:t>
            </a:r>
            <a:r>
              <a:rPr lang="en-US" sz="1400" dirty="0">
                <a:solidFill>
                  <a:schemeClr val="tx1"/>
                </a:solidFill>
                <a:latin typeface="Courier New" panose="02070309020205020404" pitchFamily="49" charset="0"/>
              </a:rPr>
              <a:t> = .. + </a:t>
            </a:r>
            <a:r>
              <a:rPr lang="en-US" sz="1400" b="1" dirty="0" err="1">
                <a:solidFill>
                  <a:srgbClr val="FF0000"/>
                </a:solidFill>
                <a:latin typeface="Courier New" panose="02070309020205020404" pitchFamily="49" charset="0"/>
              </a:rPr>
              <a:t>SmmVariableHeader</a:t>
            </a:r>
            <a:r>
              <a:rPr lang="en-US" sz="1400" b="1" dirty="0">
                <a:solidFill>
                  <a:srgbClr val="FF0000"/>
                </a:solidFill>
                <a:latin typeface="Courier New" panose="02070309020205020404" pitchFamily="49" charset="0"/>
              </a:rPr>
              <a:t>-&gt;</a:t>
            </a:r>
            <a:r>
              <a:rPr lang="en-US" sz="1400" b="1" dirty="0" err="1">
                <a:solidFill>
                  <a:srgbClr val="FF0000"/>
                </a:solidFill>
                <a:latin typeface="Courier New" panose="02070309020205020404" pitchFamily="49" charset="0"/>
              </a:rPr>
              <a:t>DataSize</a:t>
            </a:r>
            <a:r>
              <a:rPr lang="en-US" sz="1400" b="1" dirty="0">
                <a:solidFill>
                  <a:srgbClr val="FF0000"/>
                </a:solidFill>
                <a:latin typeface="Courier New" panose="02070309020205020404" pitchFamily="49" charset="0"/>
              </a:rPr>
              <a:t> + </a:t>
            </a:r>
            <a:r>
              <a:rPr lang="en-US" sz="1400" b="1" dirty="0" err="1">
                <a:solidFill>
                  <a:srgbClr val="FF0000"/>
                </a:solidFill>
                <a:latin typeface="Courier New" panose="02070309020205020404" pitchFamily="49" charset="0"/>
              </a:rPr>
              <a:t>SmmVariableHeader</a:t>
            </a:r>
            <a:r>
              <a:rPr lang="en-US" sz="1400" b="1" dirty="0">
                <a:solidFill>
                  <a:srgbClr val="FF0000"/>
                </a:solidFill>
                <a:latin typeface="Courier New" panose="02070309020205020404" pitchFamily="49" charset="0"/>
              </a:rPr>
              <a:t>-&gt;</a:t>
            </a:r>
            <a:r>
              <a:rPr lang="en-US" sz="1400" b="1" dirty="0" err="1">
                <a:solidFill>
                  <a:srgbClr val="FF0000"/>
                </a:solidFill>
                <a:latin typeface="Courier New" panose="02070309020205020404" pitchFamily="49" charset="0"/>
              </a:rPr>
              <a:t>NameSize</a:t>
            </a:r>
            <a:r>
              <a:rPr lang="en-US" sz="1400" dirty="0">
                <a:solidFill>
                  <a:schemeClr val="tx1"/>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FF0000"/>
                </a:solidFill>
                <a:latin typeface="Courier New" panose="02070309020205020404" pitchFamily="49" charset="0"/>
              </a:rPr>
              <a:t>if (</a:t>
            </a:r>
            <a:r>
              <a:rPr lang="en-US" sz="1400" b="1" dirty="0" err="1">
                <a:solidFill>
                  <a:srgbClr val="FF0000"/>
                </a:solidFill>
                <a:latin typeface="Courier New" panose="02070309020205020404" pitchFamily="49" charset="0"/>
              </a:rPr>
              <a:t>InfoSize</a:t>
            </a:r>
            <a:r>
              <a:rPr lang="en-US" sz="1400" b="1" dirty="0">
                <a:solidFill>
                  <a:srgbClr val="FF0000"/>
                </a:solidFill>
                <a:latin typeface="Courier New" panose="02070309020205020404" pitchFamily="49" charset="0"/>
              </a:rPr>
              <a:t> &gt; *</a:t>
            </a:r>
            <a:r>
              <a:rPr lang="en-US" sz="1400" b="1" dirty="0" err="1">
                <a:solidFill>
                  <a:srgbClr val="FF0000"/>
                </a:solidFill>
                <a:latin typeface="Courier New" panose="02070309020205020404" pitchFamily="49" charset="0"/>
              </a:rPr>
              <a:t>CommBufferSize</a:t>
            </a:r>
            <a:r>
              <a:rPr lang="en-US" sz="1400" b="1" dirty="0">
                <a:solidFill>
                  <a:srgbClr val="FF0000"/>
                </a:solidFill>
                <a:latin typeface="Courier New" panose="02070309020205020404" pitchFamily="49" charset="0"/>
              </a:rPr>
              <a:t> - SMM_VARIABLE_COMMUNICATE_HEADER_SIZE) {</a:t>
            </a:r>
          </a:p>
          <a:p>
            <a:pPr>
              <a:spcBef>
                <a:spcPts val="0"/>
              </a:spcBef>
            </a:pPr>
            <a:r>
              <a:rPr lang="en-US" sz="1400" dirty="0">
                <a:solidFill>
                  <a:srgbClr val="000000"/>
                </a:solidFill>
                <a:latin typeface="Courier New" panose="02070309020205020404" pitchFamily="49" charset="0"/>
              </a:rPr>
              <a:t>  Status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UINT8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a:solidFill>
                  <a:srgbClr val="000000"/>
                </a:solidFill>
                <a:latin typeface="Courier New" panose="02070309020205020404" pitchFamily="49" charset="0"/>
              </a:rPr>
              <a:t>Name </a:t>
            </a:r>
            <a:r>
              <a:rPr lang="en-US" sz="1400" b="1" dirty="0">
                <a:solidFill>
                  <a:srgbClr val="000080"/>
                </a:solidFill>
                <a:latin typeface="Courier New" panose="02070309020205020404" pitchFamily="49" charset="0"/>
              </a:rPr>
              <a:t>+ </a:t>
            </a:r>
            <a:r>
              <a:rPr lang="en-US" sz="1400" dirty="0" err="1">
                <a:solidFill>
                  <a:srgbClr val="000000"/>
                </a:solidFill>
                <a:latin typeface="Courier New" panose="02070309020205020404" pitchFamily="49" charset="0"/>
              </a:rPr>
              <a:t>SmmVariableHeader</a:t>
            </a:r>
            <a:r>
              <a:rPr lang="en-US" sz="1400" b="1" dirty="0">
                <a:solidFill>
                  <a:srgbClr val="000080"/>
                </a:solidFill>
                <a:latin typeface="Courier New" panose="02070309020205020404" pitchFamily="49" charset="0"/>
              </a:rPr>
              <a:t>-&gt;</a:t>
            </a:r>
            <a:r>
              <a:rPr lang="en-US" sz="1400" dirty="0" err="1">
                <a:solidFill>
                  <a:srgbClr val="000000"/>
                </a:solidFill>
                <a:latin typeface="Courier New" panose="02070309020205020404" pitchFamily="49" charset="0"/>
              </a:rPr>
              <a:t>NameSize</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endParaRPr lang="en-US" sz="1400" b="1" dirty="0">
              <a:solidFill>
                <a:srgbClr val="000080"/>
              </a:solidFill>
              <a:latin typeface="Courier New" panose="02070309020205020404" pitchFamily="49" charset="0"/>
            </a:endParaRPr>
          </a:p>
          <a:p>
            <a:pPr>
              <a:spcBef>
                <a:spcPts val="0"/>
              </a:spcBef>
            </a:pPr>
            <a:r>
              <a:rPr lang="en-US" sz="1400" dirty="0" err="1">
                <a:solidFill>
                  <a:srgbClr val="000000"/>
                </a:solidFill>
                <a:latin typeface="Courier New" panose="02070309020205020404" pitchFamily="49" charset="0"/>
              </a:rPr>
              <a:t>VariableServiceGetVariable</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dirty="0">
                <a:solidFill>
                  <a:srgbClr val="000000"/>
                </a:solidFill>
                <a:latin typeface="Courier New" panose="02070309020205020404" pitchFamily="49" charset="0"/>
              </a:rPr>
              <a:t>  OUT     VOID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Data</a:t>
            </a:r>
          </a:p>
          <a:p>
            <a:pPr>
              <a:spcBef>
                <a:spcPts val="0"/>
              </a:spcBef>
            </a:pP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pPr>
            <a:r>
              <a:rPr lang="en-US" sz="1400" b="1" dirty="0">
                <a:solidFill>
                  <a:srgbClr val="FF0000"/>
                </a:solidFill>
                <a:latin typeface="Courier New" panose="02070309020205020404" pitchFamily="49" charset="0"/>
              </a:rPr>
              <a:t>  if (*</a:t>
            </a:r>
            <a:r>
              <a:rPr lang="en-US" sz="1400" b="1" dirty="0" err="1">
                <a:solidFill>
                  <a:srgbClr val="FF0000"/>
                </a:solidFill>
                <a:latin typeface="Courier New" panose="02070309020205020404" pitchFamily="49" charset="0"/>
              </a:rPr>
              <a:t>DataSize</a:t>
            </a:r>
            <a:r>
              <a:rPr lang="en-US" sz="1400" b="1" dirty="0">
                <a:solidFill>
                  <a:srgbClr val="FF0000"/>
                </a:solidFill>
                <a:latin typeface="Courier New" panose="02070309020205020404" pitchFamily="49" charset="0"/>
              </a:rPr>
              <a:t> &gt;= </a:t>
            </a:r>
            <a:r>
              <a:rPr lang="en-US" sz="1400" b="1" dirty="0" err="1">
                <a:solidFill>
                  <a:srgbClr val="FF0000"/>
                </a:solidFill>
                <a:latin typeface="Courier New" panose="02070309020205020404" pitchFamily="49" charset="0"/>
              </a:rPr>
              <a:t>VarDataSize</a:t>
            </a:r>
            <a:r>
              <a:rPr lang="en-US" sz="1400" b="1" dirty="0">
                <a:solidFill>
                  <a:srgbClr val="FF0000"/>
                </a:solidFill>
                <a:latin typeface="Courier New" panose="02070309020205020404" pitchFamily="49" charset="0"/>
              </a:rPr>
              <a:t>) {</a:t>
            </a:r>
          </a:p>
          <a:p>
            <a:pPr>
              <a:spcBef>
                <a:spcPts val="0"/>
              </a:spcBef>
            </a:pPr>
            <a:r>
              <a:rPr lang="en-US" sz="1400" dirty="0">
                <a:solidFill>
                  <a:srgbClr val="000000"/>
                </a:solidFill>
                <a:latin typeface="Courier New" panose="02070309020205020404" pitchFamily="49" charset="0"/>
              </a:rPr>
              <a:t>    </a:t>
            </a:r>
            <a:r>
              <a:rPr lang="en-US" sz="1400" dirty="0" err="1">
                <a:solidFill>
                  <a:schemeClr val="tx1"/>
                </a:solidFill>
                <a:latin typeface="Courier New" panose="02070309020205020404" pitchFamily="49" charset="0"/>
              </a:rPr>
              <a:t>CopyMem</a:t>
            </a:r>
            <a:r>
              <a:rPr lang="en-US" sz="1400" dirty="0">
                <a:solidFill>
                  <a:schemeClr val="tx1"/>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chemeClr val="tx1"/>
                </a:solidFill>
                <a:latin typeface="Courier New" panose="02070309020205020404" pitchFamily="49" charset="0"/>
              </a:rPr>
              <a:t>Data</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GetVariableDataPtr</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Variable</a:t>
            </a:r>
            <a:r>
              <a:rPr lang="en-US" sz="1400" b="1" dirty="0" err="1">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CurrPtr</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VarDataSize</a:t>
            </a:r>
            <a:r>
              <a:rPr lang="en-US" sz="1400" b="1" dirty="0">
                <a:solidFill>
                  <a:srgbClr val="000080"/>
                </a:solidFill>
                <a:latin typeface="Courier New" panose="02070309020205020404" pitchFamily="49" charset="0"/>
              </a:rPr>
              <a:t>);</a:t>
            </a:r>
            <a:endParaRPr lang="en-US" sz="1400" dirty="0"/>
          </a:p>
        </p:txBody>
      </p:sp>
      <p:sp>
        <p:nvSpPr>
          <p:cNvPr id="4" name="Rectangular Callout 3"/>
          <p:cNvSpPr/>
          <p:nvPr/>
        </p:nvSpPr>
        <p:spPr>
          <a:xfrm>
            <a:off x="6544850" y="2414450"/>
            <a:ext cx="2141950" cy="407096"/>
          </a:xfrm>
          <a:prstGeom prst="wedgeRectCallout">
            <a:avLst>
              <a:gd name="adj1" fmla="val -95448"/>
              <a:gd name="adj2" fmla="val 65876"/>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of Check</a:t>
            </a:r>
          </a:p>
        </p:txBody>
      </p:sp>
      <p:sp>
        <p:nvSpPr>
          <p:cNvPr id="5" name="Rectangular Callout 4"/>
          <p:cNvSpPr/>
          <p:nvPr/>
        </p:nvSpPr>
        <p:spPr>
          <a:xfrm>
            <a:off x="6544850" y="4957945"/>
            <a:ext cx="2141950" cy="407096"/>
          </a:xfrm>
          <a:prstGeom prst="wedgeRectCallout">
            <a:avLst>
              <a:gd name="adj1" fmla="val -166762"/>
              <a:gd name="adj2" fmla="val 90006"/>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of Use</a:t>
            </a:r>
          </a:p>
        </p:txBody>
      </p:sp>
    </p:spTree>
    <p:extLst>
      <p:ext uri="{BB962C8B-B14F-4D97-AF65-F5344CB8AC3E}">
        <p14:creationId xmlns:p14="http://schemas.microsoft.com/office/powerpoint/2010/main" val="40292709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88326" cy="988746"/>
          </a:xfrm>
        </p:spPr>
        <p:txBody>
          <a:bodyPr>
            <a:normAutofit/>
          </a:bodyPr>
          <a:lstStyle/>
          <a:p>
            <a:r>
              <a:rPr lang="en-US" dirty="0"/>
              <a:t>Validate input addresses before using them!</a:t>
            </a:r>
          </a:p>
        </p:txBody>
      </p:sp>
      <p:sp>
        <p:nvSpPr>
          <p:cNvPr id="3" name="Content Placeholder 2"/>
          <p:cNvSpPr>
            <a:spLocks noGrp="1"/>
          </p:cNvSpPr>
          <p:nvPr>
            <p:ph idx="1"/>
          </p:nvPr>
        </p:nvSpPr>
        <p:spPr>
          <a:xfrm>
            <a:off x="457200" y="1092513"/>
            <a:ext cx="8229600" cy="2484565"/>
          </a:xfrm>
        </p:spPr>
        <p:txBody>
          <a:bodyPr>
            <a:noAutofit/>
          </a:bodyPr>
          <a:lstStyle/>
          <a:p>
            <a:pPr lvl="1"/>
            <a:r>
              <a:rPr lang="en-US" sz="2000" i="1" dirty="0">
                <a:latin typeface="Neo Sans Intel Medium" panose="020B0604020202020204" pitchFamily="34" charset="0"/>
                <a:sym typeface="Wingdings" panose="05000000000000000000" pitchFamily="2" charset="2"/>
              </a:rPr>
              <a:t>Read pointer</a:t>
            </a:r>
            <a:r>
              <a:rPr lang="en-US" sz="2000" dirty="0">
                <a:latin typeface="Neo Sans Intel Medium" panose="020B0604020202020204" pitchFamily="34" charset="0"/>
                <a:sym typeface="Wingdings" panose="05000000000000000000" pitchFamily="2" charset="2"/>
              </a:rPr>
              <a:t> </a:t>
            </a:r>
            <a:r>
              <a:rPr lang="en-US" sz="2000" dirty="0">
                <a:latin typeface="+mn-lt"/>
                <a:sym typeface="Wingdings" panose="05000000000000000000" pitchFamily="2" charset="2"/>
              </a:rPr>
              <a:t>issues are also exploitable to expose SMRAM contents</a:t>
            </a:r>
          </a:p>
          <a:p>
            <a:pPr lvl="1"/>
            <a:r>
              <a:rPr lang="en-US" sz="2000" dirty="0">
                <a:latin typeface="+mn-lt"/>
                <a:sym typeface="Wingdings" panose="05000000000000000000" pitchFamily="2" charset="2"/>
              </a:rPr>
              <a:t>SMI handlers have to validate each address/pointer (+ offsets) they receive from OS prior to reading from or writing to it including returning status/error codes</a:t>
            </a:r>
          </a:p>
          <a:p>
            <a:pPr lvl="2"/>
            <a:r>
              <a:rPr lang="en-US" sz="1800" dirty="0"/>
              <a:t>E.g. use/implement a function which validates address + size for overlap with SMRAM similar to </a:t>
            </a:r>
            <a:r>
              <a:rPr lang="en-US" sz="1800" b="1" dirty="0" err="1">
                <a:latin typeface="Courier New" panose="02070309020205020404" pitchFamily="49" charset="0"/>
                <a:cs typeface="Courier New" panose="02070309020205020404" pitchFamily="49" charset="0"/>
              </a:rPr>
              <a:t>SmmIsBufferOutsideSmmValid</a:t>
            </a:r>
            <a:r>
              <a:rPr lang="en-US" sz="1800" dirty="0"/>
              <a:t> in EDKII</a:t>
            </a:r>
          </a:p>
        </p:txBody>
      </p:sp>
      <p:pic>
        <p:nvPicPr>
          <p:cNvPr id="4" name="Picture 3"/>
          <p:cNvPicPr>
            <a:picLocks noChangeAspect="1"/>
          </p:cNvPicPr>
          <p:nvPr/>
        </p:nvPicPr>
        <p:blipFill>
          <a:blip r:embed="rId2" cstate="print"/>
          <a:stretch>
            <a:fillRect/>
          </a:stretch>
        </p:blipFill>
        <p:spPr>
          <a:xfrm>
            <a:off x="457094" y="3376246"/>
            <a:ext cx="8314344" cy="3109337"/>
          </a:xfrm>
          <a:prstGeom prst="rect">
            <a:avLst/>
          </a:prstGeom>
        </p:spPr>
      </p:pic>
    </p:spTree>
    <p:extLst>
      <p:ext uri="{BB962C8B-B14F-4D97-AF65-F5344CB8AC3E}">
        <p14:creationId xmlns:p14="http://schemas.microsoft.com/office/powerpoint/2010/main" val="422558358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2" y="3681546"/>
            <a:ext cx="8383588" cy="2352782"/>
          </a:xfrm>
        </p:spPr>
        <p:txBody>
          <a:bodyPr/>
          <a:lstStyle/>
          <a:p>
            <a:r>
              <a:rPr lang="en-US" dirty="0"/>
              <a:t>Security of SMI Handler Firmware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4.3</a:t>
            </a:r>
          </a:p>
        </p:txBody>
      </p:sp>
    </p:spTree>
    <p:extLst>
      <p:ext uri="{BB962C8B-B14F-4D97-AF65-F5344CB8AC3E}">
        <p14:creationId xmlns:p14="http://schemas.microsoft.com/office/powerpoint/2010/main" val="129928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Attacking SMI Handlers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4.4</a:t>
            </a:r>
          </a:p>
        </p:txBody>
      </p:sp>
    </p:spTree>
    <p:extLst>
      <p:ext uri="{BB962C8B-B14F-4D97-AF65-F5344CB8AC3E}">
        <p14:creationId xmlns:p14="http://schemas.microsoft.com/office/powerpoint/2010/main" val="363795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a:t>4.7 Attacking UEFI </a:t>
            </a:r>
            <a:r>
              <a:rPr lang="en-US" dirty="0"/>
              <a:t>Variables</a:t>
            </a:r>
          </a:p>
        </p:txBody>
      </p:sp>
    </p:spTree>
    <p:extLst>
      <p:ext uri="{BB962C8B-B14F-4D97-AF65-F5344CB8AC3E}">
        <p14:creationId xmlns:p14="http://schemas.microsoft.com/office/powerpoint/2010/main" val="227542630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EEB8B06D-99A5-468B-806E-293788FE9637}" type="slidenum">
              <a:rPr lang="en-US" smtClean="0"/>
              <a:pPr/>
              <a:t>297</a:t>
            </a:fld>
            <a:endParaRPr lang="en-US" dirty="0"/>
          </a:p>
        </p:txBody>
      </p:sp>
      <p:sp>
        <p:nvSpPr>
          <p:cNvPr id="5" name="Content Placeholder 4"/>
          <p:cNvSpPr>
            <a:spLocks noGrp="1"/>
          </p:cNvSpPr>
          <p:nvPr>
            <p:ph idx="1"/>
          </p:nvPr>
        </p:nvSpPr>
        <p:spPr>
          <a:xfrm>
            <a:off x="3886200" y="1233193"/>
            <a:ext cx="4874413" cy="4041411"/>
          </a:xfrm>
        </p:spPr>
        <p:txBody>
          <a:bodyPr/>
          <a:lstStyle/>
          <a:p>
            <a:pPr marL="457200" indent="-457200">
              <a:buFont typeface="Arial" panose="020B0604020202020204" pitchFamily="34" charset="0"/>
              <a:buChar char="•"/>
            </a:pPr>
            <a:r>
              <a:rPr lang="sv-SE" dirty="0"/>
              <a:t>UEFI BIOS stores persistent config as ”UEFI Variables” in NVRAM part of SPI Flash chip</a:t>
            </a:r>
          </a:p>
          <a:p>
            <a:pPr marL="457200" indent="-457200">
              <a:buFont typeface="Arial" panose="020B0604020202020204" pitchFamily="34" charset="0"/>
              <a:buChar char="•"/>
            </a:pPr>
            <a:r>
              <a:rPr lang="sv-SE" dirty="0"/>
              <a:t>UEFI Variables can be Boot-time or Run-time</a:t>
            </a:r>
          </a:p>
          <a:p>
            <a:pPr marL="457200" indent="-457200">
              <a:buFont typeface="Arial" panose="020B0604020202020204" pitchFamily="34" charset="0"/>
              <a:buChar char="•"/>
            </a:pPr>
            <a:r>
              <a:rPr lang="en-US" dirty="0"/>
              <a:t>Run-time UEFI Variables are accessible by OS via run-time Variable API (via SMI Handler)</a:t>
            </a:r>
          </a:p>
          <a:p>
            <a:pPr marL="457200" indent="-457200">
              <a:buFont typeface="Arial" panose="020B0604020202020204" pitchFamily="34" charset="0"/>
              <a:buChar char="•"/>
            </a:pPr>
            <a:r>
              <a:rPr lang="en-US" dirty="0"/>
              <a:t>OS exposes UEFI Variable API to [privileged] user-mode applications</a:t>
            </a:r>
          </a:p>
          <a:p>
            <a:r>
              <a:rPr lang="en-US" sz="2000" b="1" dirty="0" err="1">
                <a:latin typeface="Courier New" pitchFamily="49" charset="0"/>
                <a:cs typeface="Courier New" pitchFamily="49" charset="0"/>
              </a:rPr>
              <a:t>SetFirmwareEnvironmentVariable</a:t>
            </a:r>
            <a:endParaRPr lang="en-US" sz="2000" dirty="0"/>
          </a:p>
          <a:p>
            <a:r>
              <a:rPr lang="en-US" sz="2000" b="1" dirty="0">
                <a:latin typeface="Courier New" pitchFamily="49" charset="0"/>
                <a:cs typeface="Courier New" pitchFamily="49" charset="0"/>
              </a:rPr>
              <a:t>/sys/firmware/</a:t>
            </a:r>
            <a:r>
              <a:rPr lang="en-US" sz="2000" b="1" dirty="0" err="1">
                <a:latin typeface="Courier New" pitchFamily="49" charset="0"/>
                <a:cs typeface="Courier New" pitchFamily="49" charset="0"/>
              </a:rPr>
              <a:t>efi</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efivars</a:t>
            </a:r>
            <a:r>
              <a:rPr lang="en-US" sz="2000" b="1" dirty="0">
                <a:latin typeface="Courier New" pitchFamily="49" charset="0"/>
                <a:cs typeface="Courier New" pitchFamily="49" charset="0"/>
              </a:rPr>
              <a:t>/</a:t>
            </a:r>
            <a:r>
              <a:rPr lang="en-US" sz="2000" dirty="0"/>
              <a:t> or </a:t>
            </a:r>
            <a:r>
              <a:rPr lang="en-US" sz="2000" b="1" dirty="0">
                <a:latin typeface="Courier New" pitchFamily="49" charset="0"/>
                <a:cs typeface="Courier New" pitchFamily="49" charset="0"/>
              </a:rPr>
              <a:t>/sys/firmware/</a:t>
            </a:r>
            <a:r>
              <a:rPr lang="en-US" sz="2000" b="1" dirty="0" err="1">
                <a:latin typeface="Courier New" pitchFamily="49" charset="0"/>
                <a:cs typeface="Courier New" pitchFamily="49" charset="0"/>
              </a:rPr>
              <a:t>efi</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vars</a:t>
            </a:r>
            <a:endParaRPr lang="en-US" sz="2000" b="1" dirty="0">
              <a:latin typeface="Courier New" pitchFamily="49" charset="0"/>
              <a:cs typeface="Courier New" pitchFamily="49" charset="0"/>
            </a:endParaRPr>
          </a:p>
          <a:p>
            <a:pPr marL="457200" indent="-457200">
              <a:buFont typeface="Arial" panose="020B0604020202020204" pitchFamily="34" charset="0"/>
              <a:buChar char="•"/>
            </a:pPr>
            <a:endParaRPr lang="en-US" dirty="0"/>
          </a:p>
        </p:txBody>
      </p:sp>
      <p:sp>
        <p:nvSpPr>
          <p:cNvPr id="13" name="Title 6"/>
          <p:cNvSpPr>
            <a:spLocks noGrp="1"/>
          </p:cNvSpPr>
          <p:nvPr>
            <p:ph type="title"/>
          </p:nvPr>
        </p:nvSpPr>
        <p:spPr>
          <a:xfrm>
            <a:off x="457200" y="244448"/>
            <a:ext cx="8229600" cy="988746"/>
          </a:xfrm>
        </p:spPr>
        <p:txBody>
          <a:bodyPr>
            <a:normAutofit/>
          </a:bodyPr>
          <a:lstStyle/>
          <a:p>
            <a:r>
              <a:rPr lang="en-US" dirty="0"/>
              <a:t>Where does firmware store its settings?</a:t>
            </a:r>
          </a:p>
        </p:txBody>
      </p:sp>
      <p:pic>
        <p:nvPicPr>
          <p:cNvPr id="9" name="Picture 8"/>
          <p:cNvPicPr>
            <a:picLocks noChangeAspect="1"/>
          </p:cNvPicPr>
          <p:nvPr/>
        </p:nvPicPr>
        <p:blipFill>
          <a:blip r:embed="rId3"/>
          <a:stretch>
            <a:fillRect/>
          </a:stretch>
        </p:blipFill>
        <p:spPr>
          <a:xfrm>
            <a:off x="303482" y="1233193"/>
            <a:ext cx="3485714" cy="2819048"/>
          </a:xfrm>
          <a:prstGeom prst="rect">
            <a:avLst/>
          </a:prstGeom>
        </p:spPr>
      </p:pic>
      <p:sp>
        <p:nvSpPr>
          <p:cNvPr id="3" name="Text Placeholder 2"/>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503219638"/>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Lots of settings..</a:t>
            </a:r>
          </a:p>
        </p:txBody>
      </p:sp>
      <p:sp>
        <p:nvSpPr>
          <p:cNvPr id="8" name="Content Placeholder 7"/>
          <p:cNvSpPr>
            <a:spLocks noGrp="1"/>
          </p:cNvSpPr>
          <p:nvPr>
            <p:ph idx="1"/>
          </p:nvPr>
        </p:nvSpPr>
        <p:spPr>
          <a:xfrm>
            <a:off x="457200" y="1042870"/>
            <a:ext cx="8229600" cy="5182462"/>
          </a:xfrm>
        </p:spPr>
        <p:txBody>
          <a:bodyPr>
            <a:normAutofit/>
          </a:bodyPr>
          <a:lstStyle/>
          <a:p>
            <a:endParaRPr lang="en-US" sz="2000" b="1" dirty="0">
              <a:latin typeface="Courier New" panose="02070309020205020404" pitchFamily="49" charset="0"/>
              <a:cs typeface="Courier New" panose="02070309020205020404" pitchFamily="49" charset="0"/>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845918"/>
            <a:ext cx="5281009" cy="566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3052" y="4426657"/>
            <a:ext cx="5180948" cy="113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ular Callout 10"/>
          <p:cNvSpPr/>
          <p:nvPr/>
        </p:nvSpPr>
        <p:spPr>
          <a:xfrm>
            <a:off x="6597748" y="3185666"/>
            <a:ext cx="2089052" cy="831406"/>
          </a:xfrm>
          <a:prstGeom prst="wedgeRectCallout">
            <a:avLst>
              <a:gd name="adj1" fmla="val -68276"/>
              <a:gd name="adj2" fmla="val 10959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Secure Boot certificates</a:t>
            </a:r>
          </a:p>
          <a:p>
            <a:pPr algn="ctr"/>
            <a:r>
              <a:rPr lang="en-US" sz="1600" dirty="0">
                <a:solidFill>
                  <a:prstClr val="black"/>
                </a:solidFill>
              </a:rPr>
              <a:t>(PK, KEK, </a:t>
            </a:r>
            <a:r>
              <a:rPr lang="en-US" sz="1600" dirty="0" err="1">
                <a:solidFill>
                  <a:prstClr val="black"/>
                </a:solidFill>
              </a:rPr>
              <a:t>db</a:t>
            </a:r>
            <a:r>
              <a:rPr lang="en-US" sz="1600" dirty="0">
                <a:solidFill>
                  <a:prstClr val="black"/>
                </a:solidFill>
              </a:rPr>
              <a:t>, </a:t>
            </a:r>
            <a:r>
              <a:rPr lang="en-US" sz="1600" dirty="0" err="1">
                <a:solidFill>
                  <a:prstClr val="black"/>
                </a:solidFill>
              </a:rPr>
              <a:t>dbx</a:t>
            </a:r>
            <a:r>
              <a:rPr lang="en-US" sz="1600" dirty="0">
                <a:solidFill>
                  <a:prstClr val="black"/>
                </a:solidFill>
              </a:rPr>
              <a:t>)</a:t>
            </a:r>
          </a:p>
        </p:txBody>
      </p:sp>
      <p:sp>
        <p:nvSpPr>
          <p:cNvPr id="12" name="Rectangular Callout 11"/>
          <p:cNvSpPr/>
          <p:nvPr/>
        </p:nvSpPr>
        <p:spPr>
          <a:xfrm>
            <a:off x="6597748" y="5813974"/>
            <a:ext cx="2089052" cy="444239"/>
          </a:xfrm>
          <a:prstGeom prst="wedgeRectCallout">
            <a:avLst>
              <a:gd name="adj1" fmla="val -207085"/>
              <a:gd name="adj2" fmla="val -14198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Setup</a:t>
            </a:r>
          </a:p>
        </p:txBody>
      </p:sp>
      <p:sp>
        <p:nvSpPr>
          <p:cNvPr id="13" name="Rectangular Callout 12"/>
          <p:cNvSpPr/>
          <p:nvPr/>
        </p:nvSpPr>
        <p:spPr>
          <a:xfrm>
            <a:off x="6597748" y="2352272"/>
            <a:ext cx="2089052" cy="444239"/>
          </a:xfrm>
          <a:prstGeom prst="wedgeRectCallout">
            <a:avLst>
              <a:gd name="adj1" fmla="val -163638"/>
              <a:gd name="adj2" fmla="val -14892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BootOrder</a:t>
            </a:r>
            <a:endParaRPr lang="en-US" sz="1600" dirty="0">
              <a:solidFill>
                <a:prstClr val="black"/>
              </a:solidFill>
            </a:endParaRPr>
          </a:p>
        </p:txBody>
      </p:sp>
      <p:sp>
        <p:nvSpPr>
          <p:cNvPr id="14" name="Rectangular Callout 13"/>
          <p:cNvSpPr/>
          <p:nvPr/>
        </p:nvSpPr>
        <p:spPr>
          <a:xfrm>
            <a:off x="6597748" y="1358023"/>
            <a:ext cx="2089052" cy="444239"/>
          </a:xfrm>
          <a:prstGeom prst="wedgeRectCallout">
            <a:avLst>
              <a:gd name="adj1" fmla="val -143450"/>
              <a:gd name="adj2" fmla="val -11839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AcpiGlobalVariable</a:t>
            </a:r>
            <a:endParaRPr lang="en-US" sz="1600" dirty="0">
              <a:solidFill>
                <a:prstClr val="black"/>
              </a:solidFill>
            </a:endParaRPr>
          </a:p>
        </p:txBody>
      </p:sp>
    </p:spTree>
    <p:extLst>
      <p:ext uri="{BB962C8B-B14F-4D97-AF65-F5344CB8AC3E}">
        <p14:creationId xmlns:p14="http://schemas.microsoft.com/office/powerpoint/2010/main" val="32134378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514350" indent="-514350"/>
            <a:r>
              <a:rPr lang="en-US" dirty="0"/>
              <a:t>Dangerous Contents in UEFI Variables</a:t>
            </a:r>
          </a:p>
        </p:txBody>
      </p:sp>
      <p:sp>
        <p:nvSpPr>
          <p:cNvPr id="5" name="Content Placeholder 4"/>
          <p:cNvSpPr>
            <a:spLocks noGrp="1"/>
          </p:cNvSpPr>
          <p:nvPr>
            <p:ph idx="1"/>
          </p:nvPr>
        </p:nvSpPr>
        <p:spPr>
          <a:xfrm>
            <a:off x="457200" y="1447800"/>
            <a:ext cx="8345660" cy="4816506"/>
          </a:xfrm>
        </p:spPr>
        <p:txBody>
          <a:bodyPr>
            <a:normAutofit/>
          </a:bodyPr>
          <a:lstStyle/>
          <a:p>
            <a:pPr marL="457200" indent="-457200">
              <a:buBlip>
                <a:blip r:embed="rId3"/>
              </a:buBlip>
            </a:pPr>
            <a:r>
              <a:rPr lang="en-US" b="1" dirty="0"/>
              <a:t>Secure Boot c</a:t>
            </a:r>
            <a:r>
              <a:rPr lang="en-US" b="1" dirty="0">
                <a:latin typeface="+mn-lt"/>
              </a:rPr>
              <a:t>onfiguration</a:t>
            </a:r>
            <a:r>
              <a:rPr lang="en-US" dirty="0">
                <a:latin typeface="+mn-lt"/>
              </a:rPr>
              <a:t> settings (see our All Your Boot Are Belong To Us)</a:t>
            </a:r>
          </a:p>
          <a:p>
            <a:pPr marL="457200" indent="-457200">
              <a:buBlip>
                <a:blip r:embed="rId3"/>
              </a:buBlip>
            </a:pPr>
            <a:r>
              <a:rPr lang="en-US" b="1" dirty="0"/>
              <a:t>Addresses </a:t>
            </a:r>
            <a:r>
              <a:rPr lang="en-US" dirty="0"/>
              <a:t>to structures/buffers which </a:t>
            </a:r>
            <a:r>
              <a:rPr lang="en-US" b="1" dirty="0"/>
              <a:t>firmware</a:t>
            </a:r>
            <a:r>
              <a:rPr lang="en-US" dirty="0"/>
              <a:t> reads from or </a:t>
            </a:r>
            <a:r>
              <a:rPr lang="en-US" b="1" dirty="0"/>
              <a:t>writes to</a:t>
            </a:r>
            <a:r>
              <a:rPr lang="en-US" dirty="0"/>
              <a:t> during boot</a:t>
            </a:r>
          </a:p>
          <a:p>
            <a:pPr marL="457200" indent="-457200">
              <a:buBlip>
                <a:blip r:embed="rId3"/>
              </a:buBlip>
            </a:pPr>
            <a:r>
              <a:rPr lang="en-US" b="1" dirty="0">
                <a:latin typeface="+mn-lt"/>
              </a:rPr>
              <a:t>Policies for hardware protections</a:t>
            </a:r>
            <a:r>
              <a:rPr lang="en-US" dirty="0">
                <a:latin typeface="+mn-lt"/>
              </a:rPr>
              <a:t> &amp; locks such as BIOS Write Protection, Flash </a:t>
            </a:r>
            <a:r>
              <a:rPr lang="en-US" dirty="0" err="1">
                <a:latin typeface="+mn-lt"/>
              </a:rPr>
              <a:t>LockDown</a:t>
            </a:r>
            <a:r>
              <a:rPr lang="en-US" dirty="0">
                <a:latin typeface="+mn-lt"/>
              </a:rPr>
              <a:t>, BIOS Interface Lock</a:t>
            </a:r>
          </a:p>
          <a:p>
            <a:pPr marL="457200" indent="-457200">
              <a:buBlip>
                <a:blip r:embed="rId3"/>
              </a:buBlip>
            </a:pPr>
            <a:r>
              <a:rPr lang="en-US" dirty="0">
                <a:latin typeface="+mn-lt"/>
              </a:rPr>
              <a:t>Policies </a:t>
            </a:r>
            <a:r>
              <a:rPr lang="en-US" b="1" dirty="0">
                <a:latin typeface="+mn-lt"/>
              </a:rPr>
              <a:t>disabling security</a:t>
            </a:r>
            <a:r>
              <a:rPr lang="en-US" dirty="0">
                <a:latin typeface="+mn-lt"/>
              </a:rPr>
              <a:t> features</a:t>
            </a:r>
          </a:p>
          <a:p>
            <a:pPr marL="457200" indent="-457200">
              <a:buBlip>
                <a:blip r:embed="rId3"/>
              </a:buBlip>
            </a:pPr>
            <a:r>
              <a:rPr lang="en-US" dirty="0">
                <a:latin typeface="+mn-lt"/>
              </a:rPr>
              <a:t>Values of hardware configuration registers which firmware locks down</a:t>
            </a:r>
          </a:p>
          <a:p>
            <a:pPr marL="457200" indent="-457200">
              <a:buBlip>
                <a:blip r:embed="rId3"/>
              </a:buBlip>
            </a:pPr>
            <a:r>
              <a:rPr lang="en-US" dirty="0">
                <a:latin typeface="+mn-lt"/>
              </a:rPr>
              <a:t>Data which firmware really </a:t>
            </a:r>
            <a:r>
              <a:rPr lang="en-US" sz="2800" b="1" dirty="0">
                <a:latin typeface="+mn-lt"/>
              </a:rPr>
              <a:t>really</a:t>
            </a:r>
            <a:r>
              <a:rPr lang="en-US" dirty="0">
                <a:latin typeface="+mn-lt"/>
              </a:rPr>
              <a:t> needs to just boot</a:t>
            </a:r>
          </a:p>
          <a:p>
            <a:pPr marL="457200" indent="-457200">
              <a:buBlip>
                <a:blip r:embed="rId3"/>
              </a:buBlip>
            </a:pPr>
            <a:r>
              <a:rPr lang="en-US" b="1" dirty="0">
                <a:latin typeface="+mn-lt"/>
              </a:rPr>
              <a:t>Secrets</a:t>
            </a:r>
            <a:r>
              <a:rPr lang="en-US" dirty="0">
                <a:latin typeface="+mn-lt"/>
              </a:rPr>
              <a:t>: BIOS passwords in clear</a:t>
            </a:r>
          </a:p>
        </p:txBody>
      </p:sp>
      <p:sp>
        <p:nvSpPr>
          <p:cNvPr id="7" name="Text Placeholder 24"/>
          <p:cNvSpPr txBox="1">
            <a:spLocks/>
          </p:cNvSpPr>
          <p:nvPr/>
        </p:nvSpPr>
        <p:spPr>
          <a:xfrm>
            <a:off x="209551" y="6607036"/>
            <a:ext cx="3375025" cy="184154"/>
          </a:xfrm>
          <a:prstGeom prst="rect">
            <a:avLst/>
          </a:prstGeom>
        </p:spPr>
        <p:txBody>
          <a:bodyPr>
            <a:noAutofit/>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50" dirty="0"/>
              <a:t>Image Source: </a:t>
            </a:r>
            <a:r>
              <a:rPr lang="en-US" sz="1050" dirty="0">
                <a:hlinkClick r:id="rId4"/>
              </a:rPr>
              <a:t>KEEP CALM-O-MATIC</a:t>
            </a:r>
            <a:endParaRPr lang="en-US" sz="1050" dirty="0"/>
          </a:p>
        </p:txBody>
      </p:sp>
    </p:spTree>
    <p:extLst>
      <p:ext uri="{BB962C8B-B14F-4D97-AF65-F5344CB8AC3E}">
        <p14:creationId xmlns:p14="http://schemas.microsoft.com/office/powerpoint/2010/main" val="2178535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a:t>
            </a:fld>
            <a:endParaRPr lang="en-US" dirty="0"/>
          </a:p>
        </p:txBody>
      </p:sp>
      <p:sp>
        <p:nvSpPr>
          <p:cNvPr id="18" name="Rectangle: Rounded Corners 17"/>
          <p:cNvSpPr/>
          <p:nvPr/>
        </p:nvSpPr>
        <p:spPr>
          <a:xfrm>
            <a:off x="3763678" y="524510"/>
            <a:ext cx="784882" cy="1691943"/>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CPU 0 Haswell EP –EP (Socket R3)</a:t>
            </a:r>
          </a:p>
        </p:txBody>
      </p:sp>
      <p:sp>
        <p:nvSpPr>
          <p:cNvPr id="22" name="Rectangle: Rounded Corners 21"/>
          <p:cNvSpPr/>
          <p:nvPr/>
        </p:nvSpPr>
        <p:spPr>
          <a:xfrm>
            <a:off x="4936560" y="521102"/>
            <a:ext cx="785298" cy="1708879"/>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a:p>
            <a:pPr algn="ctr"/>
            <a:r>
              <a:rPr lang="en-US" sz="1100" dirty="0"/>
              <a:t>CPU 1 Haswell EP –EP (Socket R3)</a:t>
            </a:r>
          </a:p>
          <a:p>
            <a:pPr algn="ctr"/>
            <a:endParaRPr lang="en-US" sz="1100" dirty="0"/>
          </a:p>
        </p:txBody>
      </p:sp>
      <p:sp>
        <p:nvSpPr>
          <p:cNvPr id="23" name="Rectangle: Rounded Corners 22"/>
          <p:cNvSpPr/>
          <p:nvPr/>
        </p:nvSpPr>
        <p:spPr>
          <a:xfrm>
            <a:off x="3802592" y="3148373"/>
            <a:ext cx="974669" cy="13361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PCH Wellsburg C612</a:t>
            </a:r>
          </a:p>
        </p:txBody>
      </p:sp>
      <p:sp>
        <p:nvSpPr>
          <p:cNvPr id="24" name="Rectangle: Rounded Corners 23"/>
          <p:cNvSpPr/>
          <p:nvPr/>
        </p:nvSpPr>
        <p:spPr>
          <a:xfrm>
            <a:off x="3849562" y="5150542"/>
            <a:ext cx="1034096" cy="79442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ASpeed</a:t>
            </a:r>
            <a:r>
              <a:rPr lang="en-US" sz="1200" dirty="0"/>
              <a:t> AST2400 / AST1400</a:t>
            </a:r>
          </a:p>
        </p:txBody>
      </p:sp>
      <p:sp>
        <p:nvSpPr>
          <p:cNvPr id="25" name="Rectangle: Rounded Corners 24"/>
          <p:cNvSpPr/>
          <p:nvPr/>
        </p:nvSpPr>
        <p:spPr>
          <a:xfrm>
            <a:off x="5989324" y="2356601"/>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32" name="Rectangle: Rounded Corners 31"/>
          <p:cNvSpPr/>
          <p:nvPr/>
        </p:nvSpPr>
        <p:spPr>
          <a:xfrm>
            <a:off x="1759459" y="2368689"/>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PCI Express x8</a:t>
            </a:r>
          </a:p>
        </p:txBody>
      </p:sp>
      <p:sp>
        <p:nvSpPr>
          <p:cNvPr id="33" name="Rectangle: Rounded Corners 32"/>
          <p:cNvSpPr/>
          <p:nvPr/>
        </p:nvSpPr>
        <p:spPr>
          <a:xfrm>
            <a:off x="1759459" y="2908496"/>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OCP SLOT2 X8</a:t>
            </a:r>
          </a:p>
        </p:txBody>
      </p:sp>
      <p:sp>
        <p:nvSpPr>
          <p:cNvPr id="34" name="Rectangle: Rounded Corners 33"/>
          <p:cNvSpPr/>
          <p:nvPr/>
        </p:nvSpPr>
        <p:spPr>
          <a:xfrm>
            <a:off x="1759459" y="2742669"/>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OCP SLOT1 X8</a:t>
            </a:r>
          </a:p>
        </p:txBody>
      </p:sp>
      <p:sp>
        <p:nvSpPr>
          <p:cNvPr id="35" name="Rectangle: Rounded Corners 34"/>
          <p:cNvSpPr/>
          <p:nvPr/>
        </p:nvSpPr>
        <p:spPr>
          <a:xfrm>
            <a:off x="1759459" y="2559495"/>
            <a:ext cx="798322" cy="152400"/>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a:solidFill>
                  <a:schemeClr val="tx1"/>
                </a:solidFill>
              </a:rPr>
              <a:t>PCI Express x8</a:t>
            </a:r>
            <a:endParaRPr lang="en-US" sz="600" dirty="0">
              <a:solidFill>
                <a:schemeClr val="tx1"/>
              </a:solidFill>
            </a:endParaRPr>
          </a:p>
        </p:txBody>
      </p:sp>
      <p:sp>
        <p:nvSpPr>
          <p:cNvPr id="36" name="Rectangle: Rounded Corners 35"/>
          <p:cNvSpPr/>
          <p:nvPr/>
        </p:nvSpPr>
        <p:spPr>
          <a:xfrm>
            <a:off x="2602544" y="3664088"/>
            <a:ext cx="581965" cy="376075"/>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Intel i350 Gb Lan</a:t>
            </a:r>
          </a:p>
        </p:txBody>
      </p:sp>
      <p:sp>
        <p:nvSpPr>
          <p:cNvPr id="37" name="Rectangle: Rounded Corners 36"/>
          <p:cNvSpPr/>
          <p:nvPr/>
        </p:nvSpPr>
        <p:spPr>
          <a:xfrm>
            <a:off x="5753012" y="4939864"/>
            <a:ext cx="1111846" cy="95824"/>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TPM / Debug Header </a:t>
            </a:r>
          </a:p>
        </p:txBody>
      </p:sp>
      <p:sp>
        <p:nvSpPr>
          <p:cNvPr id="38" name="Rectangle: Rounded Corners 37"/>
          <p:cNvSpPr/>
          <p:nvPr/>
        </p:nvSpPr>
        <p:spPr>
          <a:xfrm>
            <a:off x="1934421" y="5214585"/>
            <a:ext cx="1331683" cy="118444"/>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DDR3 Frame Buffer Memory</a:t>
            </a:r>
          </a:p>
        </p:txBody>
      </p:sp>
      <p:sp>
        <p:nvSpPr>
          <p:cNvPr id="39" name="Rectangle: Rounded Corners 38"/>
          <p:cNvSpPr/>
          <p:nvPr/>
        </p:nvSpPr>
        <p:spPr>
          <a:xfrm>
            <a:off x="1934421" y="5381268"/>
            <a:ext cx="1139769" cy="10294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Smart Fan Controller</a:t>
            </a:r>
          </a:p>
        </p:txBody>
      </p:sp>
      <p:sp>
        <p:nvSpPr>
          <p:cNvPr id="40" name="Rectangle: Rounded Corners 39"/>
          <p:cNvSpPr/>
          <p:nvPr/>
        </p:nvSpPr>
        <p:spPr>
          <a:xfrm>
            <a:off x="2140458" y="5752784"/>
            <a:ext cx="602737" cy="124203"/>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COM Port</a:t>
            </a:r>
          </a:p>
        </p:txBody>
      </p:sp>
      <p:pic>
        <p:nvPicPr>
          <p:cNvPr id="41" name="Picture 40"/>
          <p:cNvPicPr>
            <a:picLocks noChangeAspect="1"/>
          </p:cNvPicPr>
          <p:nvPr/>
        </p:nvPicPr>
        <p:blipFill>
          <a:blip r:embed="rId2"/>
          <a:stretch>
            <a:fillRect/>
          </a:stretch>
        </p:blipFill>
        <p:spPr>
          <a:xfrm>
            <a:off x="5123306" y="5150542"/>
            <a:ext cx="603620" cy="745785"/>
          </a:xfrm>
          <a:prstGeom prst="rect">
            <a:avLst/>
          </a:prstGeom>
        </p:spPr>
      </p:pic>
      <p:sp>
        <p:nvSpPr>
          <p:cNvPr id="42" name="Rectangle: Rounded Corners 41"/>
          <p:cNvSpPr/>
          <p:nvPr/>
        </p:nvSpPr>
        <p:spPr>
          <a:xfrm>
            <a:off x="5625865" y="3345828"/>
            <a:ext cx="775564" cy="155279"/>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MINI SAS0</a:t>
            </a:r>
          </a:p>
        </p:txBody>
      </p:sp>
      <p:sp>
        <p:nvSpPr>
          <p:cNvPr id="43" name="Rectangle: Rounded Corners 42"/>
          <p:cNvSpPr/>
          <p:nvPr/>
        </p:nvSpPr>
        <p:spPr>
          <a:xfrm rot="5400000">
            <a:off x="5584380" y="4166352"/>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pic>
        <p:nvPicPr>
          <p:cNvPr id="44" name="Picture 43"/>
          <p:cNvPicPr>
            <a:picLocks noChangeAspect="1"/>
          </p:cNvPicPr>
          <p:nvPr/>
        </p:nvPicPr>
        <p:blipFill>
          <a:blip r:embed="rId3"/>
          <a:stretch>
            <a:fillRect/>
          </a:stretch>
        </p:blipFill>
        <p:spPr>
          <a:xfrm>
            <a:off x="3100724" y="587025"/>
            <a:ext cx="91228" cy="379026"/>
          </a:xfrm>
          <a:prstGeom prst="rect">
            <a:avLst/>
          </a:prstGeom>
        </p:spPr>
      </p:pic>
      <p:pic>
        <p:nvPicPr>
          <p:cNvPr id="45" name="Picture 44"/>
          <p:cNvPicPr>
            <a:picLocks noChangeAspect="1"/>
          </p:cNvPicPr>
          <p:nvPr/>
        </p:nvPicPr>
        <p:blipFill>
          <a:blip r:embed="rId3"/>
          <a:stretch>
            <a:fillRect/>
          </a:stretch>
        </p:blipFill>
        <p:spPr>
          <a:xfrm>
            <a:off x="2982962" y="587025"/>
            <a:ext cx="91228" cy="379026"/>
          </a:xfrm>
          <a:prstGeom prst="rect">
            <a:avLst/>
          </a:prstGeom>
        </p:spPr>
      </p:pic>
      <p:pic>
        <p:nvPicPr>
          <p:cNvPr id="46" name="Picture 45"/>
          <p:cNvPicPr>
            <a:picLocks noChangeAspect="1"/>
          </p:cNvPicPr>
          <p:nvPr/>
        </p:nvPicPr>
        <p:blipFill>
          <a:blip r:embed="rId3"/>
          <a:stretch>
            <a:fillRect/>
          </a:stretch>
        </p:blipFill>
        <p:spPr>
          <a:xfrm>
            <a:off x="3100724" y="1009285"/>
            <a:ext cx="91228" cy="379026"/>
          </a:xfrm>
          <a:prstGeom prst="rect">
            <a:avLst/>
          </a:prstGeom>
        </p:spPr>
      </p:pic>
      <p:pic>
        <p:nvPicPr>
          <p:cNvPr id="47" name="Picture 46"/>
          <p:cNvPicPr>
            <a:picLocks noChangeAspect="1"/>
          </p:cNvPicPr>
          <p:nvPr/>
        </p:nvPicPr>
        <p:blipFill>
          <a:blip r:embed="rId3"/>
          <a:stretch>
            <a:fillRect/>
          </a:stretch>
        </p:blipFill>
        <p:spPr>
          <a:xfrm>
            <a:off x="2982962" y="1009204"/>
            <a:ext cx="91228" cy="379026"/>
          </a:xfrm>
          <a:prstGeom prst="rect">
            <a:avLst/>
          </a:prstGeom>
        </p:spPr>
      </p:pic>
      <p:pic>
        <p:nvPicPr>
          <p:cNvPr id="48" name="Picture 47"/>
          <p:cNvPicPr>
            <a:picLocks noChangeAspect="1"/>
          </p:cNvPicPr>
          <p:nvPr/>
        </p:nvPicPr>
        <p:blipFill>
          <a:blip r:embed="rId3"/>
          <a:stretch>
            <a:fillRect/>
          </a:stretch>
        </p:blipFill>
        <p:spPr>
          <a:xfrm>
            <a:off x="3096092" y="1436388"/>
            <a:ext cx="91228" cy="379026"/>
          </a:xfrm>
          <a:prstGeom prst="rect">
            <a:avLst/>
          </a:prstGeom>
        </p:spPr>
      </p:pic>
      <p:pic>
        <p:nvPicPr>
          <p:cNvPr id="49" name="Picture 48"/>
          <p:cNvPicPr>
            <a:picLocks noChangeAspect="1"/>
          </p:cNvPicPr>
          <p:nvPr/>
        </p:nvPicPr>
        <p:blipFill>
          <a:blip r:embed="rId3"/>
          <a:stretch>
            <a:fillRect/>
          </a:stretch>
        </p:blipFill>
        <p:spPr>
          <a:xfrm>
            <a:off x="2982962" y="1436388"/>
            <a:ext cx="91228" cy="379026"/>
          </a:xfrm>
          <a:prstGeom prst="rect">
            <a:avLst/>
          </a:prstGeom>
        </p:spPr>
      </p:pic>
      <p:pic>
        <p:nvPicPr>
          <p:cNvPr id="50" name="Picture 49"/>
          <p:cNvPicPr>
            <a:picLocks noChangeAspect="1"/>
          </p:cNvPicPr>
          <p:nvPr/>
        </p:nvPicPr>
        <p:blipFill>
          <a:blip r:embed="rId3"/>
          <a:stretch>
            <a:fillRect/>
          </a:stretch>
        </p:blipFill>
        <p:spPr>
          <a:xfrm>
            <a:off x="3096092" y="1866434"/>
            <a:ext cx="91228" cy="379026"/>
          </a:xfrm>
          <a:prstGeom prst="rect">
            <a:avLst/>
          </a:prstGeom>
        </p:spPr>
      </p:pic>
      <p:pic>
        <p:nvPicPr>
          <p:cNvPr id="51" name="Picture 50"/>
          <p:cNvPicPr>
            <a:picLocks noChangeAspect="1"/>
          </p:cNvPicPr>
          <p:nvPr/>
        </p:nvPicPr>
        <p:blipFill>
          <a:blip r:embed="rId3"/>
          <a:stretch>
            <a:fillRect/>
          </a:stretch>
        </p:blipFill>
        <p:spPr>
          <a:xfrm>
            <a:off x="2982962" y="1866434"/>
            <a:ext cx="91228" cy="379026"/>
          </a:xfrm>
          <a:prstGeom prst="rect">
            <a:avLst/>
          </a:prstGeom>
        </p:spPr>
      </p:pic>
      <p:pic>
        <p:nvPicPr>
          <p:cNvPr id="52" name="Picture 51"/>
          <p:cNvPicPr>
            <a:picLocks noChangeAspect="1"/>
          </p:cNvPicPr>
          <p:nvPr/>
        </p:nvPicPr>
        <p:blipFill>
          <a:blip r:embed="rId3"/>
          <a:stretch>
            <a:fillRect/>
          </a:stretch>
        </p:blipFill>
        <p:spPr>
          <a:xfrm>
            <a:off x="6472163" y="588961"/>
            <a:ext cx="91228" cy="379026"/>
          </a:xfrm>
          <a:prstGeom prst="rect">
            <a:avLst/>
          </a:prstGeom>
        </p:spPr>
      </p:pic>
      <p:pic>
        <p:nvPicPr>
          <p:cNvPr id="53" name="Picture 52"/>
          <p:cNvPicPr>
            <a:picLocks noChangeAspect="1"/>
          </p:cNvPicPr>
          <p:nvPr/>
        </p:nvPicPr>
        <p:blipFill>
          <a:blip r:embed="rId3"/>
          <a:stretch>
            <a:fillRect/>
          </a:stretch>
        </p:blipFill>
        <p:spPr>
          <a:xfrm>
            <a:off x="6362173" y="588961"/>
            <a:ext cx="91228" cy="379026"/>
          </a:xfrm>
          <a:prstGeom prst="rect">
            <a:avLst/>
          </a:prstGeom>
        </p:spPr>
      </p:pic>
      <p:pic>
        <p:nvPicPr>
          <p:cNvPr id="54" name="Picture 53"/>
          <p:cNvPicPr>
            <a:picLocks noChangeAspect="1"/>
          </p:cNvPicPr>
          <p:nvPr/>
        </p:nvPicPr>
        <p:blipFill>
          <a:blip r:embed="rId3"/>
          <a:stretch>
            <a:fillRect/>
          </a:stretch>
        </p:blipFill>
        <p:spPr>
          <a:xfrm>
            <a:off x="6464593" y="1000413"/>
            <a:ext cx="91228" cy="379026"/>
          </a:xfrm>
          <a:prstGeom prst="rect">
            <a:avLst/>
          </a:prstGeom>
        </p:spPr>
      </p:pic>
      <p:pic>
        <p:nvPicPr>
          <p:cNvPr id="55" name="Picture 54"/>
          <p:cNvPicPr>
            <a:picLocks noChangeAspect="1"/>
          </p:cNvPicPr>
          <p:nvPr/>
        </p:nvPicPr>
        <p:blipFill>
          <a:blip r:embed="rId3"/>
          <a:stretch>
            <a:fillRect/>
          </a:stretch>
        </p:blipFill>
        <p:spPr>
          <a:xfrm>
            <a:off x="6356007" y="1003451"/>
            <a:ext cx="91228" cy="379026"/>
          </a:xfrm>
          <a:prstGeom prst="rect">
            <a:avLst/>
          </a:prstGeom>
        </p:spPr>
      </p:pic>
      <p:pic>
        <p:nvPicPr>
          <p:cNvPr id="56" name="Picture 55"/>
          <p:cNvPicPr>
            <a:picLocks noChangeAspect="1"/>
          </p:cNvPicPr>
          <p:nvPr/>
        </p:nvPicPr>
        <p:blipFill>
          <a:blip r:embed="rId3"/>
          <a:stretch>
            <a:fillRect/>
          </a:stretch>
        </p:blipFill>
        <p:spPr>
          <a:xfrm>
            <a:off x="6472163" y="1431438"/>
            <a:ext cx="91228" cy="379026"/>
          </a:xfrm>
          <a:prstGeom prst="rect">
            <a:avLst/>
          </a:prstGeom>
        </p:spPr>
      </p:pic>
      <p:pic>
        <p:nvPicPr>
          <p:cNvPr id="57" name="Picture 56"/>
          <p:cNvPicPr>
            <a:picLocks noChangeAspect="1"/>
          </p:cNvPicPr>
          <p:nvPr/>
        </p:nvPicPr>
        <p:blipFill>
          <a:blip r:embed="rId3"/>
          <a:stretch>
            <a:fillRect/>
          </a:stretch>
        </p:blipFill>
        <p:spPr>
          <a:xfrm>
            <a:off x="6356007" y="1424847"/>
            <a:ext cx="91228" cy="379026"/>
          </a:xfrm>
          <a:prstGeom prst="rect">
            <a:avLst/>
          </a:prstGeom>
        </p:spPr>
      </p:pic>
      <p:pic>
        <p:nvPicPr>
          <p:cNvPr id="58" name="Picture 57"/>
          <p:cNvPicPr>
            <a:picLocks noChangeAspect="1"/>
          </p:cNvPicPr>
          <p:nvPr/>
        </p:nvPicPr>
        <p:blipFill>
          <a:blip r:embed="rId3"/>
          <a:stretch>
            <a:fillRect/>
          </a:stretch>
        </p:blipFill>
        <p:spPr>
          <a:xfrm>
            <a:off x="6485560" y="1848909"/>
            <a:ext cx="91228" cy="379026"/>
          </a:xfrm>
          <a:prstGeom prst="rect">
            <a:avLst/>
          </a:prstGeom>
        </p:spPr>
      </p:pic>
      <p:pic>
        <p:nvPicPr>
          <p:cNvPr id="59" name="Picture 58"/>
          <p:cNvPicPr>
            <a:picLocks noChangeAspect="1"/>
          </p:cNvPicPr>
          <p:nvPr/>
        </p:nvPicPr>
        <p:blipFill>
          <a:blip r:embed="rId3"/>
          <a:stretch>
            <a:fillRect/>
          </a:stretch>
        </p:blipFill>
        <p:spPr>
          <a:xfrm>
            <a:off x="6371450" y="1852775"/>
            <a:ext cx="91228" cy="379026"/>
          </a:xfrm>
          <a:prstGeom prst="rect">
            <a:avLst/>
          </a:prstGeom>
        </p:spPr>
      </p:pic>
      <p:sp>
        <p:nvSpPr>
          <p:cNvPr id="60" name="Rectangle 59"/>
          <p:cNvSpPr/>
          <p:nvPr/>
        </p:nvSpPr>
        <p:spPr>
          <a:xfrm>
            <a:off x="2396507" y="3688670"/>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9456" y="3767439"/>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2399456" y="3905206"/>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2400946" y="3974994"/>
            <a:ext cx="112523" cy="78769"/>
          </a:xfrm>
          <a:prstGeom prst="rect">
            <a:avLst/>
          </a:prstGeom>
          <a:noFill/>
          <a:ln w="2222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2553574" y="2426999"/>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557781" y="2621843"/>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553576" y="2798805"/>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553575" y="3022429"/>
            <a:ext cx="1468627" cy="1057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4018359" y="2214172"/>
            <a:ext cx="3842" cy="83025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82163" y="79708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178510" y="122584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3178509" y="1654602"/>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189734" y="2092754"/>
            <a:ext cx="584051" cy="3302"/>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722695" y="792354"/>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542439" y="1138358"/>
            <a:ext cx="393284" cy="1901"/>
          </a:xfrm>
          <a:prstGeom prst="line">
            <a:avLst/>
          </a:prstGeom>
          <a:ln w="79375">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542439" y="1652701"/>
            <a:ext cx="393284" cy="1901"/>
          </a:xfrm>
          <a:prstGeom prst="line">
            <a:avLst/>
          </a:prstGeom>
          <a:ln w="79375">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302758" y="2237259"/>
            <a:ext cx="0" cy="915164"/>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flipV="1">
            <a:off x="5329209" y="2441269"/>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5329209" y="2630923"/>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5335810" y="2898480"/>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flipV="1">
            <a:off x="5335810" y="3092210"/>
            <a:ext cx="651030" cy="3620"/>
          </a:xfrm>
          <a:prstGeom prst="line">
            <a:avLst/>
          </a:prstGeom>
          <a:ln w="444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97858" y="2225907"/>
            <a:ext cx="0" cy="915164"/>
          </a:xfrm>
          <a:prstGeom prst="line">
            <a:avLst/>
          </a:prstGeom>
          <a:ln w="12700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187320" y="3952475"/>
            <a:ext cx="599934" cy="66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flipV="1">
            <a:off x="4768802" y="3416246"/>
            <a:ext cx="854994" cy="1810"/>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4756712" y="3693547"/>
            <a:ext cx="854994" cy="1810"/>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4765854" y="4157083"/>
            <a:ext cx="1022365" cy="1959"/>
          </a:xfrm>
          <a:prstGeom prst="line">
            <a:avLst/>
          </a:prstGeom>
          <a:ln w="44450">
            <a:gradFill flip="none" rotWithShape="1">
              <a:gsLst>
                <a:gs pos="82000">
                  <a:srgbClr val="92D050"/>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sp>
        <p:nvSpPr>
          <p:cNvPr id="86" name="Rectangle: Rounded Corners 85"/>
          <p:cNvSpPr/>
          <p:nvPr/>
        </p:nvSpPr>
        <p:spPr>
          <a:xfrm>
            <a:off x="1988058" y="5565933"/>
            <a:ext cx="1086132" cy="105132"/>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D-Sub Connector</a:t>
            </a:r>
          </a:p>
        </p:txBody>
      </p:sp>
      <p:cxnSp>
        <p:nvCxnSpPr>
          <p:cNvPr id="87" name="Straight Connector 86"/>
          <p:cNvCxnSpPr/>
          <p:nvPr/>
        </p:nvCxnSpPr>
        <p:spPr>
          <a:xfrm>
            <a:off x="4497884" y="5005245"/>
            <a:ext cx="1229042" cy="528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flipV="1">
            <a:off x="2902458" y="4853715"/>
            <a:ext cx="1053115" cy="9131"/>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886860" y="4037974"/>
            <a:ext cx="1" cy="845314"/>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931442" y="4883288"/>
            <a:ext cx="0" cy="265176"/>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endCxn id="38" idx="3"/>
          </p:cNvCxnSpPr>
          <p:nvPr/>
        </p:nvCxnSpPr>
        <p:spPr>
          <a:xfrm flipH="1">
            <a:off x="3266104" y="5257531"/>
            <a:ext cx="583458" cy="16276"/>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endCxn id="39" idx="3"/>
          </p:cNvCxnSpPr>
          <p:nvPr/>
        </p:nvCxnSpPr>
        <p:spPr>
          <a:xfrm flipH="1" flipV="1">
            <a:off x="3074190" y="5432741"/>
            <a:ext cx="775374" cy="5422"/>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3074190" y="5622082"/>
            <a:ext cx="775373" cy="4328"/>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2728310" y="5829301"/>
            <a:ext cx="1121870" cy="6828"/>
          </a:xfrm>
          <a:prstGeom prst="line">
            <a:avLst/>
          </a:prstGeom>
          <a:ln w="44450">
            <a:gradFill flip="none" rotWithShape="1">
              <a:gsLst>
                <a:gs pos="0">
                  <a:schemeClr val="accent3">
                    <a:lumMod val="75000"/>
                  </a:schemeClr>
                </a:gs>
                <a:gs pos="46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426458" y="4478175"/>
            <a:ext cx="0" cy="670289"/>
          </a:xfrm>
          <a:prstGeom prst="line">
            <a:avLst/>
          </a:prstGeom>
          <a:ln w="73025">
            <a:gradFill flip="none" rotWithShape="1">
              <a:gsLst>
                <a:gs pos="93000">
                  <a:schemeClr val="bg2"/>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239133" y="4478175"/>
            <a:ext cx="0" cy="670289"/>
          </a:xfrm>
          <a:prstGeom prst="line">
            <a:avLst/>
          </a:prstGeom>
          <a:ln w="73025">
            <a:gradFill flip="none" rotWithShape="1">
              <a:gsLst>
                <a:gs pos="93000">
                  <a:schemeClr val="bg2"/>
                </a:gs>
                <a:gs pos="100000">
                  <a:schemeClr val="accent1">
                    <a:lumMod val="95000"/>
                    <a:lumOff val="5000"/>
                  </a:schemeClr>
                </a:gs>
                <a:gs pos="100000">
                  <a:schemeClr val="accent1">
                    <a:lumMod val="60000"/>
                  </a:schemeClr>
                </a:gs>
              </a:gsLst>
              <a:path path="circle">
                <a:fillToRect l="50000" t="130000" r="50000" b="-30000"/>
              </a:path>
              <a:tileRect/>
            </a:gradFill>
          </a:ln>
          <a:effectLst/>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914400" y="304800"/>
            <a:ext cx="7328303" cy="5867400"/>
          </a:xfrm>
          <a:prstGeom prst="rect">
            <a:avLst/>
          </a:prstGeom>
          <a:noFill/>
          <a:ln w="34925">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1935911" y="3620894"/>
            <a:ext cx="514885" cy="261610"/>
          </a:xfrm>
          <a:prstGeom prst="rect">
            <a:avLst/>
          </a:prstGeom>
        </p:spPr>
        <p:txBody>
          <a:bodyPr wrap="none">
            <a:spAutoFit/>
          </a:bodyPr>
          <a:lstStyle/>
          <a:p>
            <a:r>
              <a:rPr lang="en-US" sz="1050" dirty="0"/>
              <a:t>RJ45</a:t>
            </a:r>
          </a:p>
        </p:txBody>
      </p:sp>
      <p:sp>
        <p:nvSpPr>
          <p:cNvPr id="99" name="Rectangle 98"/>
          <p:cNvSpPr/>
          <p:nvPr/>
        </p:nvSpPr>
        <p:spPr>
          <a:xfrm>
            <a:off x="1934421" y="3855464"/>
            <a:ext cx="514885" cy="261610"/>
          </a:xfrm>
          <a:prstGeom prst="rect">
            <a:avLst/>
          </a:prstGeom>
        </p:spPr>
        <p:txBody>
          <a:bodyPr wrap="none">
            <a:spAutoFit/>
          </a:bodyPr>
          <a:lstStyle/>
          <a:p>
            <a:r>
              <a:rPr lang="en-US" sz="1050" dirty="0"/>
              <a:t>RJ45</a:t>
            </a:r>
          </a:p>
        </p:txBody>
      </p:sp>
      <p:sp>
        <p:nvSpPr>
          <p:cNvPr id="100" name="Rectangle 99"/>
          <p:cNvSpPr/>
          <p:nvPr/>
        </p:nvSpPr>
        <p:spPr>
          <a:xfrm rot="5400000">
            <a:off x="4117452" y="4645283"/>
            <a:ext cx="447558" cy="253916"/>
          </a:xfrm>
          <a:prstGeom prst="rect">
            <a:avLst/>
          </a:prstGeom>
        </p:spPr>
        <p:txBody>
          <a:bodyPr wrap="none">
            <a:spAutoFit/>
          </a:bodyPr>
          <a:lstStyle/>
          <a:p>
            <a:r>
              <a:rPr lang="en-US" sz="1050" dirty="0"/>
              <a:t>LPC</a:t>
            </a:r>
          </a:p>
        </p:txBody>
      </p:sp>
      <p:sp>
        <p:nvSpPr>
          <p:cNvPr id="101" name="Rectangle 100"/>
          <p:cNvSpPr/>
          <p:nvPr/>
        </p:nvSpPr>
        <p:spPr>
          <a:xfrm rot="5400000">
            <a:off x="3660881" y="4713137"/>
            <a:ext cx="865943" cy="253916"/>
          </a:xfrm>
          <a:prstGeom prst="rect">
            <a:avLst/>
          </a:prstGeom>
        </p:spPr>
        <p:txBody>
          <a:bodyPr wrap="none">
            <a:spAutoFit/>
          </a:bodyPr>
          <a:lstStyle/>
          <a:p>
            <a:r>
              <a:rPr lang="en-US" sz="1050" dirty="0"/>
              <a:t>PCIE Gen2</a:t>
            </a:r>
          </a:p>
        </p:txBody>
      </p:sp>
      <p:sp>
        <p:nvSpPr>
          <p:cNvPr id="102" name="Rectangle 101"/>
          <p:cNvSpPr/>
          <p:nvPr/>
        </p:nvSpPr>
        <p:spPr>
          <a:xfrm>
            <a:off x="3306209" y="5618499"/>
            <a:ext cx="498855" cy="230832"/>
          </a:xfrm>
          <a:prstGeom prst="rect">
            <a:avLst/>
          </a:prstGeom>
        </p:spPr>
        <p:txBody>
          <a:bodyPr wrap="none">
            <a:spAutoFit/>
          </a:bodyPr>
          <a:lstStyle/>
          <a:p>
            <a:r>
              <a:rPr lang="en-US" sz="900" dirty="0"/>
              <a:t>UART</a:t>
            </a:r>
          </a:p>
        </p:txBody>
      </p:sp>
      <p:sp>
        <p:nvSpPr>
          <p:cNvPr id="103" name="Rectangle 102"/>
          <p:cNvSpPr/>
          <p:nvPr/>
        </p:nvSpPr>
        <p:spPr>
          <a:xfrm>
            <a:off x="3325569" y="5418340"/>
            <a:ext cx="434734" cy="230832"/>
          </a:xfrm>
          <a:prstGeom prst="rect">
            <a:avLst/>
          </a:prstGeom>
        </p:spPr>
        <p:txBody>
          <a:bodyPr wrap="none">
            <a:spAutoFit/>
          </a:bodyPr>
          <a:lstStyle/>
          <a:p>
            <a:r>
              <a:rPr lang="en-US" sz="900" dirty="0"/>
              <a:t>RGB</a:t>
            </a:r>
          </a:p>
        </p:txBody>
      </p:sp>
      <p:sp>
        <p:nvSpPr>
          <p:cNvPr id="104" name="Rectangle 103"/>
          <p:cNvSpPr/>
          <p:nvPr/>
        </p:nvSpPr>
        <p:spPr>
          <a:xfrm>
            <a:off x="3324971" y="5227348"/>
            <a:ext cx="466794" cy="230832"/>
          </a:xfrm>
          <a:prstGeom prst="rect">
            <a:avLst/>
          </a:prstGeom>
        </p:spPr>
        <p:txBody>
          <a:bodyPr wrap="none">
            <a:spAutoFit/>
          </a:bodyPr>
          <a:lstStyle/>
          <a:p>
            <a:r>
              <a:rPr lang="en-US" sz="900" dirty="0"/>
              <a:t>PWM</a:t>
            </a:r>
          </a:p>
        </p:txBody>
      </p:sp>
      <p:sp>
        <p:nvSpPr>
          <p:cNvPr id="105" name="Rectangle 104"/>
          <p:cNvSpPr/>
          <p:nvPr/>
        </p:nvSpPr>
        <p:spPr>
          <a:xfrm>
            <a:off x="3283321" y="5046765"/>
            <a:ext cx="702392" cy="230832"/>
          </a:xfrm>
          <a:prstGeom prst="rect">
            <a:avLst/>
          </a:prstGeom>
        </p:spPr>
        <p:txBody>
          <a:bodyPr wrap="square">
            <a:spAutoFit/>
          </a:bodyPr>
          <a:lstStyle/>
          <a:p>
            <a:r>
              <a:rPr lang="en-US" sz="900" dirty="0"/>
              <a:t>DDR III</a:t>
            </a:r>
          </a:p>
        </p:txBody>
      </p:sp>
      <p:sp>
        <p:nvSpPr>
          <p:cNvPr id="106" name="Rectangle 105"/>
          <p:cNvSpPr/>
          <p:nvPr/>
        </p:nvSpPr>
        <p:spPr>
          <a:xfrm>
            <a:off x="2893551" y="4627448"/>
            <a:ext cx="1118140" cy="230832"/>
          </a:xfrm>
          <a:prstGeom prst="rect">
            <a:avLst/>
          </a:prstGeom>
        </p:spPr>
        <p:txBody>
          <a:bodyPr wrap="square">
            <a:spAutoFit/>
          </a:bodyPr>
          <a:lstStyle/>
          <a:p>
            <a:r>
              <a:rPr lang="en-US" sz="900" dirty="0"/>
              <a:t>NC SI Interface</a:t>
            </a:r>
          </a:p>
        </p:txBody>
      </p:sp>
      <p:sp>
        <p:nvSpPr>
          <p:cNvPr id="107" name="Rectangle 106"/>
          <p:cNvSpPr/>
          <p:nvPr/>
        </p:nvSpPr>
        <p:spPr>
          <a:xfrm>
            <a:off x="4731763" y="3941721"/>
            <a:ext cx="1118140" cy="230832"/>
          </a:xfrm>
          <a:prstGeom prst="rect">
            <a:avLst/>
          </a:prstGeom>
        </p:spPr>
        <p:txBody>
          <a:bodyPr wrap="square">
            <a:spAutoFit/>
          </a:bodyPr>
          <a:lstStyle/>
          <a:p>
            <a:r>
              <a:rPr lang="en-US" sz="900" dirty="0"/>
              <a:t>USB2.0*3/3.0*4</a:t>
            </a:r>
          </a:p>
        </p:txBody>
      </p:sp>
      <p:sp>
        <p:nvSpPr>
          <p:cNvPr id="108" name="Rectangle 107"/>
          <p:cNvSpPr/>
          <p:nvPr/>
        </p:nvSpPr>
        <p:spPr>
          <a:xfrm>
            <a:off x="3093736" y="3723526"/>
            <a:ext cx="1118140" cy="215444"/>
          </a:xfrm>
          <a:prstGeom prst="rect">
            <a:avLst/>
          </a:prstGeom>
        </p:spPr>
        <p:txBody>
          <a:bodyPr wrap="square">
            <a:spAutoFit/>
          </a:bodyPr>
          <a:lstStyle/>
          <a:p>
            <a:r>
              <a:rPr lang="en-US" sz="800" dirty="0"/>
              <a:t>PCIE Gen2 x4</a:t>
            </a:r>
          </a:p>
        </p:txBody>
      </p:sp>
      <p:sp>
        <p:nvSpPr>
          <p:cNvPr id="109" name="Rectangle 108"/>
          <p:cNvSpPr/>
          <p:nvPr/>
        </p:nvSpPr>
        <p:spPr>
          <a:xfrm>
            <a:off x="2816386" y="2257646"/>
            <a:ext cx="1118140" cy="215444"/>
          </a:xfrm>
          <a:prstGeom prst="rect">
            <a:avLst/>
          </a:prstGeom>
        </p:spPr>
        <p:txBody>
          <a:bodyPr wrap="square">
            <a:spAutoFit/>
          </a:bodyPr>
          <a:lstStyle/>
          <a:p>
            <a:r>
              <a:rPr lang="en-US" sz="800" dirty="0"/>
              <a:t>PCIE Gen3 x8</a:t>
            </a:r>
          </a:p>
        </p:txBody>
      </p:sp>
      <p:sp>
        <p:nvSpPr>
          <p:cNvPr id="110" name="Rectangle 109"/>
          <p:cNvSpPr/>
          <p:nvPr/>
        </p:nvSpPr>
        <p:spPr>
          <a:xfrm>
            <a:off x="2825471" y="2448090"/>
            <a:ext cx="1118140" cy="215444"/>
          </a:xfrm>
          <a:prstGeom prst="rect">
            <a:avLst/>
          </a:prstGeom>
        </p:spPr>
        <p:txBody>
          <a:bodyPr wrap="square">
            <a:spAutoFit/>
          </a:bodyPr>
          <a:lstStyle/>
          <a:p>
            <a:r>
              <a:rPr lang="en-US" sz="800" dirty="0"/>
              <a:t>PCIE Gen3 x8</a:t>
            </a:r>
          </a:p>
        </p:txBody>
      </p:sp>
      <p:sp>
        <p:nvSpPr>
          <p:cNvPr id="111" name="Rectangle 110"/>
          <p:cNvSpPr/>
          <p:nvPr/>
        </p:nvSpPr>
        <p:spPr>
          <a:xfrm>
            <a:off x="2825471" y="2619120"/>
            <a:ext cx="1118140" cy="215444"/>
          </a:xfrm>
          <a:prstGeom prst="rect">
            <a:avLst/>
          </a:prstGeom>
        </p:spPr>
        <p:txBody>
          <a:bodyPr wrap="square">
            <a:spAutoFit/>
          </a:bodyPr>
          <a:lstStyle/>
          <a:p>
            <a:r>
              <a:rPr lang="en-US" sz="800" dirty="0"/>
              <a:t>PCIE Gen3 x8</a:t>
            </a:r>
          </a:p>
        </p:txBody>
      </p:sp>
      <p:sp>
        <p:nvSpPr>
          <p:cNvPr id="112" name="Rectangle 111"/>
          <p:cNvSpPr/>
          <p:nvPr/>
        </p:nvSpPr>
        <p:spPr>
          <a:xfrm>
            <a:off x="2825471" y="2810149"/>
            <a:ext cx="1118140" cy="215444"/>
          </a:xfrm>
          <a:prstGeom prst="rect">
            <a:avLst/>
          </a:prstGeom>
        </p:spPr>
        <p:txBody>
          <a:bodyPr wrap="square">
            <a:spAutoFit/>
          </a:bodyPr>
          <a:lstStyle/>
          <a:p>
            <a:r>
              <a:rPr lang="en-US" sz="800" dirty="0"/>
              <a:t>PCIE Gen3 x8</a:t>
            </a:r>
          </a:p>
        </p:txBody>
      </p:sp>
      <p:sp>
        <p:nvSpPr>
          <p:cNvPr id="113" name="Rectangle 112"/>
          <p:cNvSpPr/>
          <p:nvPr/>
        </p:nvSpPr>
        <p:spPr>
          <a:xfrm>
            <a:off x="5233696" y="2266179"/>
            <a:ext cx="1118140" cy="215444"/>
          </a:xfrm>
          <a:prstGeom prst="rect">
            <a:avLst/>
          </a:prstGeom>
        </p:spPr>
        <p:txBody>
          <a:bodyPr wrap="square">
            <a:spAutoFit/>
          </a:bodyPr>
          <a:lstStyle/>
          <a:p>
            <a:r>
              <a:rPr lang="en-US" sz="800" dirty="0"/>
              <a:t>PCIE Gen3 x4</a:t>
            </a:r>
          </a:p>
        </p:txBody>
      </p:sp>
      <p:sp>
        <p:nvSpPr>
          <p:cNvPr id="114" name="Rectangle 113"/>
          <p:cNvSpPr/>
          <p:nvPr/>
        </p:nvSpPr>
        <p:spPr>
          <a:xfrm>
            <a:off x="5242925" y="2446119"/>
            <a:ext cx="1118140" cy="215444"/>
          </a:xfrm>
          <a:prstGeom prst="rect">
            <a:avLst/>
          </a:prstGeom>
        </p:spPr>
        <p:txBody>
          <a:bodyPr wrap="square">
            <a:spAutoFit/>
          </a:bodyPr>
          <a:lstStyle/>
          <a:p>
            <a:r>
              <a:rPr lang="en-US" sz="800" dirty="0"/>
              <a:t>PCIE Gen3 x4</a:t>
            </a:r>
          </a:p>
        </p:txBody>
      </p:sp>
      <p:sp>
        <p:nvSpPr>
          <p:cNvPr id="115" name="Rectangle 114"/>
          <p:cNvSpPr/>
          <p:nvPr/>
        </p:nvSpPr>
        <p:spPr>
          <a:xfrm>
            <a:off x="5242925" y="2693412"/>
            <a:ext cx="1118140" cy="215444"/>
          </a:xfrm>
          <a:prstGeom prst="rect">
            <a:avLst/>
          </a:prstGeom>
        </p:spPr>
        <p:txBody>
          <a:bodyPr wrap="square">
            <a:spAutoFit/>
          </a:bodyPr>
          <a:lstStyle/>
          <a:p>
            <a:r>
              <a:rPr lang="en-US" sz="800" dirty="0"/>
              <a:t>PCIE Gen3 x4</a:t>
            </a:r>
          </a:p>
        </p:txBody>
      </p:sp>
      <p:sp>
        <p:nvSpPr>
          <p:cNvPr id="116" name="Rectangle 115"/>
          <p:cNvSpPr/>
          <p:nvPr/>
        </p:nvSpPr>
        <p:spPr>
          <a:xfrm>
            <a:off x="5254313" y="2894004"/>
            <a:ext cx="1118140" cy="215444"/>
          </a:xfrm>
          <a:prstGeom prst="rect">
            <a:avLst/>
          </a:prstGeom>
        </p:spPr>
        <p:txBody>
          <a:bodyPr wrap="square">
            <a:spAutoFit/>
          </a:bodyPr>
          <a:lstStyle/>
          <a:p>
            <a:r>
              <a:rPr lang="en-US" sz="800" dirty="0"/>
              <a:t>PCIE Gen3 x4</a:t>
            </a:r>
          </a:p>
        </p:txBody>
      </p:sp>
      <p:sp>
        <p:nvSpPr>
          <p:cNvPr id="117" name="Rectangle: Rounded Corners 116"/>
          <p:cNvSpPr/>
          <p:nvPr/>
        </p:nvSpPr>
        <p:spPr>
          <a:xfrm>
            <a:off x="5980239" y="2556625"/>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18" name="Rectangle: Rounded Corners 117"/>
          <p:cNvSpPr/>
          <p:nvPr/>
        </p:nvSpPr>
        <p:spPr>
          <a:xfrm>
            <a:off x="5989324" y="2794053"/>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19" name="Rectangle: Rounded Corners 118"/>
          <p:cNvSpPr/>
          <p:nvPr/>
        </p:nvSpPr>
        <p:spPr>
          <a:xfrm>
            <a:off x="5989324" y="3004505"/>
            <a:ext cx="768371" cy="1696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Mini SAS HD</a:t>
            </a:r>
          </a:p>
        </p:txBody>
      </p:sp>
      <p:sp>
        <p:nvSpPr>
          <p:cNvPr id="120" name="Rectangle 119"/>
          <p:cNvSpPr/>
          <p:nvPr/>
        </p:nvSpPr>
        <p:spPr>
          <a:xfrm>
            <a:off x="4750440" y="3161250"/>
            <a:ext cx="1262352" cy="230832"/>
          </a:xfrm>
          <a:prstGeom prst="rect">
            <a:avLst/>
          </a:prstGeom>
        </p:spPr>
        <p:txBody>
          <a:bodyPr wrap="square">
            <a:spAutoFit/>
          </a:bodyPr>
          <a:lstStyle/>
          <a:p>
            <a:r>
              <a:rPr lang="en-US" sz="900" dirty="0"/>
              <a:t>SATA (6.0Gb/s)*4</a:t>
            </a:r>
          </a:p>
        </p:txBody>
      </p:sp>
      <p:sp>
        <p:nvSpPr>
          <p:cNvPr id="121" name="Rectangle 120"/>
          <p:cNvSpPr/>
          <p:nvPr/>
        </p:nvSpPr>
        <p:spPr>
          <a:xfrm>
            <a:off x="4694632" y="3425259"/>
            <a:ext cx="1262352" cy="230832"/>
          </a:xfrm>
          <a:prstGeom prst="rect">
            <a:avLst/>
          </a:prstGeom>
        </p:spPr>
        <p:txBody>
          <a:bodyPr wrap="square">
            <a:spAutoFit/>
          </a:bodyPr>
          <a:lstStyle/>
          <a:p>
            <a:r>
              <a:rPr lang="en-US" sz="900" dirty="0"/>
              <a:t>SATA (6.0Gb/s)*6</a:t>
            </a:r>
          </a:p>
        </p:txBody>
      </p:sp>
      <p:sp>
        <p:nvSpPr>
          <p:cNvPr id="122" name="Rectangle: Rounded Corners 121"/>
          <p:cNvSpPr/>
          <p:nvPr/>
        </p:nvSpPr>
        <p:spPr>
          <a:xfrm>
            <a:off x="5637404" y="3781144"/>
            <a:ext cx="504821" cy="138442"/>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SATA4</a:t>
            </a:r>
          </a:p>
        </p:txBody>
      </p:sp>
      <p:sp>
        <p:nvSpPr>
          <p:cNvPr id="123" name="Rectangle: Rounded Corners 122"/>
          <p:cNvSpPr/>
          <p:nvPr/>
        </p:nvSpPr>
        <p:spPr>
          <a:xfrm>
            <a:off x="5630041" y="3592399"/>
            <a:ext cx="775564" cy="155279"/>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MINI S1SA</a:t>
            </a:r>
          </a:p>
        </p:txBody>
      </p:sp>
      <p:sp>
        <p:nvSpPr>
          <p:cNvPr id="124" name="Rectangle: Rounded Corners 123"/>
          <p:cNvSpPr/>
          <p:nvPr/>
        </p:nvSpPr>
        <p:spPr>
          <a:xfrm>
            <a:off x="6161183" y="3773292"/>
            <a:ext cx="504821" cy="138442"/>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SATA5</a:t>
            </a:r>
          </a:p>
        </p:txBody>
      </p:sp>
      <p:sp>
        <p:nvSpPr>
          <p:cNvPr id="125" name="Rectangle 124"/>
          <p:cNvSpPr/>
          <p:nvPr/>
        </p:nvSpPr>
        <p:spPr>
          <a:xfrm>
            <a:off x="5613051" y="4449565"/>
            <a:ext cx="478016" cy="253916"/>
          </a:xfrm>
          <a:prstGeom prst="rect">
            <a:avLst/>
          </a:prstGeom>
        </p:spPr>
        <p:txBody>
          <a:bodyPr wrap="none">
            <a:spAutoFit/>
          </a:bodyPr>
          <a:lstStyle/>
          <a:p>
            <a:r>
              <a:rPr lang="en-US" sz="1050" dirty="0"/>
              <a:t>Rear</a:t>
            </a:r>
          </a:p>
        </p:txBody>
      </p:sp>
      <p:sp>
        <p:nvSpPr>
          <p:cNvPr id="126" name="Rectangle 125"/>
          <p:cNvSpPr/>
          <p:nvPr/>
        </p:nvSpPr>
        <p:spPr>
          <a:xfrm>
            <a:off x="6318284" y="4486461"/>
            <a:ext cx="498855" cy="253916"/>
          </a:xfrm>
          <a:prstGeom prst="rect">
            <a:avLst/>
          </a:prstGeom>
        </p:spPr>
        <p:txBody>
          <a:bodyPr wrap="none">
            <a:spAutoFit/>
          </a:bodyPr>
          <a:lstStyle/>
          <a:p>
            <a:r>
              <a:rPr lang="en-US" sz="1050" dirty="0"/>
              <a:t>Front</a:t>
            </a:r>
          </a:p>
        </p:txBody>
      </p:sp>
      <p:sp>
        <p:nvSpPr>
          <p:cNvPr id="127" name="Rectangle: Rounded Corners 126"/>
          <p:cNvSpPr/>
          <p:nvPr/>
        </p:nvSpPr>
        <p:spPr>
          <a:xfrm rot="5400000">
            <a:off x="5756855" y="4186635"/>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28" name="Rectangle: Rounded Corners 127"/>
          <p:cNvSpPr/>
          <p:nvPr/>
        </p:nvSpPr>
        <p:spPr>
          <a:xfrm rot="5400000">
            <a:off x="6040992" y="416635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29" name="Rectangle: Rounded Corners 128"/>
          <p:cNvSpPr/>
          <p:nvPr/>
        </p:nvSpPr>
        <p:spPr>
          <a:xfrm rot="5400000">
            <a:off x="6221754" y="416635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30" name="Rectangle: Rounded Corners 129"/>
          <p:cNvSpPr/>
          <p:nvPr/>
        </p:nvSpPr>
        <p:spPr>
          <a:xfrm rot="5400000">
            <a:off x="6413017" y="4167678"/>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31" name="Rectangle: Rounded Corners 130"/>
          <p:cNvSpPr/>
          <p:nvPr/>
        </p:nvSpPr>
        <p:spPr>
          <a:xfrm rot="5400000">
            <a:off x="6617526" y="4166438"/>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3.0</a:t>
            </a:r>
          </a:p>
        </p:txBody>
      </p:sp>
      <p:sp>
        <p:nvSpPr>
          <p:cNvPr id="132" name="Rectangle: Rounded Corners 131"/>
          <p:cNvSpPr/>
          <p:nvPr/>
        </p:nvSpPr>
        <p:spPr>
          <a:xfrm rot="5400000">
            <a:off x="6927197" y="4173593"/>
            <a:ext cx="584036" cy="126031"/>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800" dirty="0">
                <a:solidFill>
                  <a:schemeClr val="tx1"/>
                </a:solidFill>
              </a:rPr>
              <a:t>USB 2.0</a:t>
            </a:r>
          </a:p>
        </p:txBody>
      </p:sp>
      <p:sp>
        <p:nvSpPr>
          <p:cNvPr id="133" name="Rectangle 132"/>
          <p:cNvSpPr/>
          <p:nvPr/>
        </p:nvSpPr>
        <p:spPr>
          <a:xfrm rot="5400000">
            <a:off x="3918255" y="2497383"/>
            <a:ext cx="978153" cy="415498"/>
          </a:xfrm>
          <a:prstGeom prst="rect">
            <a:avLst/>
          </a:prstGeom>
        </p:spPr>
        <p:txBody>
          <a:bodyPr wrap="none">
            <a:spAutoFit/>
          </a:bodyPr>
          <a:lstStyle/>
          <a:p>
            <a:pPr algn="ctr"/>
            <a:r>
              <a:rPr lang="en-US" sz="1050" dirty="0"/>
              <a:t>DMI Gen2 x4</a:t>
            </a:r>
          </a:p>
          <a:p>
            <a:pPr algn="ctr"/>
            <a:r>
              <a:rPr lang="en-US" sz="1050" dirty="0"/>
              <a:t>4GB/S</a:t>
            </a:r>
          </a:p>
        </p:txBody>
      </p:sp>
      <p:sp>
        <p:nvSpPr>
          <p:cNvPr id="134" name="Explosion 1 18"/>
          <p:cNvSpPr/>
          <p:nvPr/>
        </p:nvSpPr>
        <p:spPr>
          <a:xfrm>
            <a:off x="6918559" y="3798745"/>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5" name="Explosion 1 19"/>
          <p:cNvSpPr/>
          <p:nvPr/>
        </p:nvSpPr>
        <p:spPr>
          <a:xfrm>
            <a:off x="3962400" y="5410200"/>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6" name="Explosion 1 25"/>
          <p:cNvSpPr/>
          <p:nvPr/>
        </p:nvSpPr>
        <p:spPr>
          <a:xfrm>
            <a:off x="6570194" y="46246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7" name="Explosion 1 26"/>
          <p:cNvSpPr/>
          <p:nvPr/>
        </p:nvSpPr>
        <p:spPr>
          <a:xfrm>
            <a:off x="2487369" y="32530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8" name="Explosion 1 27"/>
          <p:cNvSpPr/>
          <p:nvPr/>
        </p:nvSpPr>
        <p:spPr>
          <a:xfrm>
            <a:off x="6102303" y="32530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39" name="Explosion 1 29"/>
          <p:cNvSpPr/>
          <p:nvPr/>
        </p:nvSpPr>
        <p:spPr>
          <a:xfrm>
            <a:off x="1108329" y="230645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0" name="Explosion 1 28"/>
          <p:cNvSpPr/>
          <p:nvPr/>
        </p:nvSpPr>
        <p:spPr>
          <a:xfrm>
            <a:off x="5537884" y="5306272"/>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1" name="Explosion 1 16"/>
          <p:cNvSpPr/>
          <p:nvPr/>
        </p:nvSpPr>
        <p:spPr>
          <a:xfrm>
            <a:off x="3816858" y="168288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2" name="Explosion 1 7"/>
          <p:cNvSpPr/>
          <p:nvPr/>
        </p:nvSpPr>
        <p:spPr>
          <a:xfrm>
            <a:off x="4883658" y="1682888"/>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
        <p:nvSpPr>
          <p:cNvPr id="143" name="Rectangle 142"/>
          <p:cNvSpPr/>
          <p:nvPr/>
        </p:nvSpPr>
        <p:spPr>
          <a:xfrm>
            <a:off x="3105769" y="645134"/>
            <a:ext cx="1118140" cy="184666"/>
          </a:xfrm>
          <a:prstGeom prst="rect">
            <a:avLst/>
          </a:prstGeom>
        </p:spPr>
        <p:txBody>
          <a:bodyPr wrap="square">
            <a:spAutoFit/>
          </a:bodyPr>
          <a:lstStyle/>
          <a:p>
            <a:r>
              <a:rPr lang="en-US" sz="600" dirty="0"/>
              <a:t>DDR4 channel A</a:t>
            </a:r>
          </a:p>
        </p:txBody>
      </p:sp>
      <p:sp>
        <p:nvSpPr>
          <p:cNvPr id="144" name="Rectangle 143"/>
          <p:cNvSpPr/>
          <p:nvPr/>
        </p:nvSpPr>
        <p:spPr>
          <a:xfrm>
            <a:off x="3105023" y="1070833"/>
            <a:ext cx="1118140" cy="184666"/>
          </a:xfrm>
          <a:prstGeom prst="rect">
            <a:avLst/>
          </a:prstGeom>
        </p:spPr>
        <p:txBody>
          <a:bodyPr wrap="square">
            <a:spAutoFit/>
          </a:bodyPr>
          <a:lstStyle/>
          <a:p>
            <a:r>
              <a:rPr lang="en-US" sz="600" dirty="0"/>
              <a:t>DDR4 channel B</a:t>
            </a:r>
          </a:p>
        </p:txBody>
      </p:sp>
      <p:sp>
        <p:nvSpPr>
          <p:cNvPr id="145" name="Rectangle 144"/>
          <p:cNvSpPr/>
          <p:nvPr/>
        </p:nvSpPr>
        <p:spPr>
          <a:xfrm>
            <a:off x="3099118" y="1501639"/>
            <a:ext cx="1118140" cy="184666"/>
          </a:xfrm>
          <a:prstGeom prst="rect">
            <a:avLst/>
          </a:prstGeom>
        </p:spPr>
        <p:txBody>
          <a:bodyPr wrap="square">
            <a:spAutoFit/>
          </a:bodyPr>
          <a:lstStyle/>
          <a:p>
            <a:r>
              <a:rPr lang="en-US" sz="600" dirty="0"/>
              <a:t>DDR4 channel C</a:t>
            </a:r>
          </a:p>
        </p:txBody>
      </p:sp>
      <p:sp>
        <p:nvSpPr>
          <p:cNvPr id="146" name="Rectangle 145"/>
          <p:cNvSpPr/>
          <p:nvPr/>
        </p:nvSpPr>
        <p:spPr>
          <a:xfrm>
            <a:off x="3105769" y="1940168"/>
            <a:ext cx="1118140" cy="184666"/>
          </a:xfrm>
          <a:prstGeom prst="rect">
            <a:avLst/>
          </a:prstGeom>
        </p:spPr>
        <p:txBody>
          <a:bodyPr wrap="square">
            <a:spAutoFit/>
          </a:bodyPr>
          <a:lstStyle/>
          <a:p>
            <a:r>
              <a:rPr lang="en-US" sz="600" dirty="0"/>
              <a:t>DDR4 channel D</a:t>
            </a:r>
          </a:p>
        </p:txBody>
      </p:sp>
      <p:sp>
        <p:nvSpPr>
          <p:cNvPr id="147" name="Rectangle 146"/>
          <p:cNvSpPr/>
          <p:nvPr/>
        </p:nvSpPr>
        <p:spPr>
          <a:xfrm>
            <a:off x="5661021" y="621048"/>
            <a:ext cx="1118140" cy="184666"/>
          </a:xfrm>
          <a:prstGeom prst="rect">
            <a:avLst/>
          </a:prstGeom>
        </p:spPr>
        <p:txBody>
          <a:bodyPr wrap="square">
            <a:spAutoFit/>
          </a:bodyPr>
          <a:lstStyle/>
          <a:p>
            <a:r>
              <a:rPr lang="en-US" sz="600" dirty="0"/>
              <a:t>DDR4 channel E</a:t>
            </a:r>
          </a:p>
        </p:txBody>
      </p:sp>
      <p:cxnSp>
        <p:nvCxnSpPr>
          <p:cNvPr id="148" name="Straight Connector 147"/>
          <p:cNvCxnSpPr/>
          <p:nvPr/>
        </p:nvCxnSpPr>
        <p:spPr>
          <a:xfrm>
            <a:off x="5729688" y="1190584"/>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716094" y="1592486"/>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22695" y="2004465"/>
            <a:ext cx="638370" cy="288"/>
          </a:xfrm>
          <a:prstGeom prst="line">
            <a:avLst/>
          </a:prstGeom>
          <a:ln w="44450">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5661325" y="989343"/>
            <a:ext cx="1118140" cy="184666"/>
          </a:xfrm>
          <a:prstGeom prst="rect">
            <a:avLst/>
          </a:prstGeom>
        </p:spPr>
        <p:txBody>
          <a:bodyPr wrap="square">
            <a:spAutoFit/>
          </a:bodyPr>
          <a:lstStyle/>
          <a:p>
            <a:r>
              <a:rPr lang="en-US" sz="600" dirty="0"/>
              <a:t>DDR4 channel F</a:t>
            </a:r>
          </a:p>
        </p:txBody>
      </p:sp>
      <p:sp>
        <p:nvSpPr>
          <p:cNvPr id="152" name="Rectangle 151"/>
          <p:cNvSpPr/>
          <p:nvPr/>
        </p:nvSpPr>
        <p:spPr>
          <a:xfrm>
            <a:off x="5662500" y="1383759"/>
            <a:ext cx="1118140" cy="184666"/>
          </a:xfrm>
          <a:prstGeom prst="rect">
            <a:avLst/>
          </a:prstGeom>
        </p:spPr>
        <p:txBody>
          <a:bodyPr wrap="square">
            <a:spAutoFit/>
          </a:bodyPr>
          <a:lstStyle/>
          <a:p>
            <a:r>
              <a:rPr lang="en-US" sz="600" dirty="0"/>
              <a:t>DDR4 channel G</a:t>
            </a:r>
          </a:p>
        </p:txBody>
      </p:sp>
      <p:sp>
        <p:nvSpPr>
          <p:cNvPr id="153" name="Rectangle 152"/>
          <p:cNvSpPr/>
          <p:nvPr/>
        </p:nvSpPr>
        <p:spPr>
          <a:xfrm>
            <a:off x="5661021" y="1814940"/>
            <a:ext cx="1118140" cy="184666"/>
          </a:xfrm>
          <a:prstGeom prst="rect">
            <a:avLst/>
          </a:prstGeom>
        </p:spPr>
        <p:txBody>
          <a:bodyPr wrap="square">
            <a:spAutoFit/>
          </a:bodyPr>
          <a:lstStyle/>
          <a:p>
            <a:r>
              <a:rPr lang="en-US" sz="600" dirty="0"/>
              <a:t>DDR4 channel H</a:t>
            </a:r>
          </a:p>
        </p:txBody>
      </p:sp>
      <p:sp>
        <p:nvSpPr>
          <p:cNvPr id="154" name="Rectangle 153"/>
          <p:cNvSpPr/>
          <p:nvPr/>
        </p:nvSpPr>
        <p:spPr>
          <a:xfrm>
            <a:off x="4396894" y="716503"/>
            <a:ext cx="684374" cy="415498"/>
          </a:xfrm>
          <a:prstGeom prst="rect">
            <a:avLst/>
          </a:prstGeom>
        </p:spPr>
        <p:txBody>
          <a:bodyPr wrap="square">
            <a:spAutoFit/>
          </a:bodyPr>
          <a:lstStyle/>
          <a:p>
            <a:pPr algn="ctr"/>
            <a:r>
              <a:rPr lang="en-US" sz="700" dirty="0"/>
              <a:t>QPI </a:t>
            </a:r>
          </a:p>
          <a:p>
            <a:pPr algn="ctr"/>
            <a:r>
              <a:rPr lang="en-US" sz="700" dirty="0"/>
              <a:t>Port 0</a:t>
            </a:r>
          </a:p>
          <a:p>
            <a:pPr algn="ctr"/>
            <a:r>
              <a:rPr lang="en-US" sz="700" dirty="0"/>
              <a:t>(9.6GT/s)</a:t>
            </a:r>
          </a:p>
        </p:txBody>
      </p:sp>
      <p:sp>
        <p:nvSpPr>
          <p:cNvPr id="155" name="Rectangle 154"/>
          <p:cNvSpPr/>
          <p:nvPr/>
        </p:nvSpPr>
        <p:spPr>
          <a:xfrm>
            <a:off x="4396894" y="1209450"/>
            <a:ext cx="684374" cy="415498"/>
          </a:xfrm>
          <a:prstGeom prst="rect">
            <a:avLst/>
          </a:prstGeom>
        </p:spPr>
        <p:txBody>
          <a:bodyPr wrap="square">
            <a:spAutoFit/>
          </a:bodyPr>
          <a:lstStyle/>
          <a:p>
            <a:pPr algn="ctr"/>
            <a:r>
              <a:rPr lang="en-US" sz="700" dirty="0"/>
              <a:t>QPI </a:t>
            </a:r>
          </a:p>
          <a:p>
            <a:pPr algn="ctr"/>
            <a:r>
              <a:rPr lang="en-US" sz="700" dirty="0"/>
              <a:t>Port 1</a:t>
            </a:r>
          </a:p>
          <a:p>
            <a:pPr algn="ctr"/>
            <a:r>
              <a:rPr lang="en-US" sz="700" dirty="0"/>
              <a:t>(9.6GT/s)</a:t>
            </a:r>
          </a:p>
        </p:txBody>
      </p:sp>
      <p:sp>
        <p:nvSpPr>
          <p:cNvPr id="156" name="Rectangle 155"/>
          <p:cNvSpPr/>
          <p:nvPr/>
        </p:nvSpPr>
        <p:spPr>
          <a:xfrm>
            <a:off x="1947011" y="692012"/>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7" name="Rectangle 156"/>
          <p:cNvSpPr/>
          <p:nvPr/>
        </p:nvSpPr>
        <p:spPr>
          <a:xfrm>
            <a:off x="1924180" y="1098183"/>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8" name="Rectangle 157"/>
          <p:cNvSpPr/>
          <p:nvPr/>
        </p:nvSpPr>
        <p:spPr>
          <a:xfrm>
            <a:off x="1919618" y="1464351"/>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59" name="Rectangle 158"/>
          <p:cNvSpPr/>
          <p:nvPr/>
        </p:nvSpPr>
        <p:spPr>
          <a:xfrm>
            <a:off x="1925424" y="1891478"/>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0" name="Rectangle 159"/>
          <p:cNvSpPr/>
          <p:nvPr/>
        </p:nvSpPr>
        <p:spPr>
          <a:xfrm>
            <a:off x="6598754" y="645683"/>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1" name="Rectangle 160"/>
          <p:cNvSpPr/>
          <p:nvPr/>
        </p:nvSpPr>
        <p:spPr>
          <a:xfrm>
            <a:off x="6605082" y="1039055"/>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2" name="Rectangle 161"/>
          <p:cNvSpPr/>
          <p:nvPr/>
        </p:nvSpPr>
        <p:spPr>
          <a:xfrm>
            <a:off x="6605082" y="1464351"/>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3" name="Rectangle 162"/>
          <p:cNvSpPr/>
          <p:nvPr/>
        </p:nvSpPr>
        <p:spPr>
          <a:xfrm>
            <a:off x="6605082" y="1889647"/>
            <a:ext cx="1118140" cy="307777"/>
          </a:xfrm>
          <a:prstGeom prst="rect">
            <a:avLst/>
          </a:prstGeom>
        </p:spPr>
        <p:txBody>
          <a:bodyPr wrap="square">
            <a:spAutoFit/>
          </a:bodyPr>
          <a:lstStyle/>
          <a:p>
            <a:r>
              <a:rPr lang="en-US" sz="700" dirty="0"/>
              <a:t>RDIMM / LRDIMM </a:t>
            </a:r>
          </a:p>
          <a:p>
            <a:r>
              <a:rPr lang="en-US" sz="700" dirty="0"/>
              <a:t>1600/1866/2133 MHz</a:t>
            </a:r>
          </a:p>
        </p:txBody>
      </p:sp>
      <p:sp>
        <p:nvSpPr>
          <p:cNvPr id="164" name="Explosion 1 20"/>
          <p:cNvSpPr/>
          <p:nvPr/>
        </p:nvSpPr>
        <p:spPr>
          <a:xfrm>
            <a:off x="3820869" y="3938809"/>
            <a:ext cx="838200" cy="685800"/>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FW</a:t>
            </a:r>
          </a:p>
        </p:txBody>
      </p:sp>
    </p:spTree>
    <p:extLst>
      <p:ext uri="{BB962C8B-B14F-4D97-AF65-F5344CB8AC3E}">
        <p14:creationId xmlns:p14="http://schemas.microsoft.com/office/powerpoint/2010/main" val="44225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38" grpId="0" animBg="1"/>
      <p:bldP spid="139" grpId="0" animBg="1"/>
      <p:bldP spid="140" grpId="0" animBg="1"/>
      <p:bldP spid="141" grpId="0" animBg="1"/>
      <p:bldP spid="142" grpId="0" animBg="1"/>
      <p:bldP spid="1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Low Pin Count (LPC) Interface</a:t>
            </a:r>
          </a:p>
        </p:txBody>
      </p:sp>
      <p:sp>
        <p:nvSpPr>
          <p:cNvPr id="5" name="Content Placeholder 7"/>
          <p:cNvSpPr>
            <a:spLocks noGrp="1"/>
          </p:cNvSpPr>
          <p:nvPr>
            <p:ph idx="1"/>
          </p:nvPr>
        </p:nvSpPr>
        <p:spPr>
          <a:xfrm>
            <a:off x="457200" y="1233194"/>
            <a:ext cx="8534400" cy="5320006"/>
          </a:xfrm>
        </p:spPr>
        <p:txBody>
          <a:bodyPr>
            <a:normAutofit fontScale="92500"/>
          </a:bodyPr>
          <a:lstStyle/>
          <a:p>
            <a:pPr marL="457200" indent="-457200">
              <a:buFont typeface="Arial" panose="020B0604020202020204" pitchFamily="34" charset="0"/>
              <a:buChar char="•"/>
            </a:pPr>
            <a:r>
              <a:rPr lang="en-US" sz="2400" dirty="0">
                <a:hlinkClick r:id="rId3"/>
              </a:rPr>
              <a:t>LPC specification</a:t>
            </a:r>
            <a:endParaRPr lang="en-US" sz="2400" dirty="0"/>
          </a:p>
          <a:p>
            <a:pPr marL="457200" indent="-457200">
              <a:buFont typeface="Arial" panose="020B0604020202020204" pitchFamily="34" charset="0"/>
              <a:buChar char="•"/>
            </a:pPr>
            <a:r>
              <a:rPr lang="en-US" sz="2400" dirty="0"/>
              <a:t>Substitutes Industry Standard Architecture (ISA) X-bus</a:t>
            </a:r>
          </a:p>
          <a:p>
            <a:pPr marL="457200" indent="-457200">
              <a:buFont typeface="Arial" panose="020B0604020202020204" pitchFamily="34" charset="0"/>
              <a:buChar char="•"/>
            </a:pPr>
            <a:r>
              <a:rPr lang="en-US" sz="2400" dirty="0"/>
              <a:t>7 required signals (LAD3-0,LFRAME,LRESET,LCLK), 6 optional</a:t>
            </a:r>
          </a:p>
          <a:p>
            <a:pPr marL="457200" indent="-457200">
              <a:buFont typeface="Arial" panose="020B0604020202020204" pitchFamily="34" charset="0"/>
              <a:buChar char="•"/>
            </a:pPr>
            <a:r>
              <a:rPr lang="en-US" sz="2400" dirty="0"/>
              <a:t>33 MHz PCI compatible host controller driven clock</a:t>
            </a:r>
          </a:p>
          <a:p>
            <a:pPr marL="457200" indent="-457200">
              <a:buFont typeface="Arial" panose="020B0604020202020204" pitchFamily="34" charset="0"/>
              <a:buChar char="•"/>
            </a:pPr>
            <a:r>
              <a:rPr lang="en-US" sz="2400" dirty="0"/>
              <a:t>LPC controller is integrated into PCH or ICH</a:t>
            </a:r>
          </a:p>
          <a:p>
            <a:pPr marL="457200" indent="-457200">
              <a:buFont typeface="Arial" panose="020B0604020202020204" pitchFamily="34" charset="0"/>
              <a:buChar char="•"/>
            </a:pPr>
            <a:r>
              <a:rPr lang="en-US" sz="2400" dirty="0"/>
              <a:t>Host decodes IO or MMIO cycles on PCI to LPC cycles:</a:t>
            </a:r>
          </a:p>
          <a:p>
            <a:pPr lvl="2" indent="0">
              <a:spcBef>
                <a:spcPts val="600"/>
              </a:spcBef>
              <a:buNone/>
            </a:pPr>
            <a:r>
              <a:rPr lang="en-US" dirty="0"/>
              <a:t>Memory Rd/</a:t>
            </a:r>
            <a:r>
              <a:rPr lang="en-US" dirty="0" err="1"/>
              <a:t>Wr</a:t>
            </a:r>
            <a:endParaRPr lang="en-US" dirty="0"/>
          </a:p>
          <a:p>
            <a:pPr lvl="2" indent="0">
              <a:spcBef>
                <a:spcPts val="600"/>
              </a:spcBef>
              <a:buNone/>
            </a:pPr>
            <a:r>
              <a:rPr lang="en-US" dirty="0"/>
              <a:t>I/O Rd/</a:t>
            </a:r>
            <a:r>
              <a:rPr lang="en-US" dirty="0" err="1"/>
              <a:t>Wr</a:t>
            </a:r>
            <a:endParaRPr lang="en-US" dirty="0"/>
          </a:p>
          <a:p>
            <a:pPr lvl="2" indent="0">
              <a:spcBef>
                <a:spcPts val="600"/>
              </a:spcBef>
              <a:buNone/>
            </a:pPr>
            <a:r>
              <a:rPr lang="en-US" dirty="0"/>
              <a:t>DMA Rd/</a:t>
            </a:r>
            <a:r>
              <a:rPr lang="en-US" dirty="0" err="1"/>
              <a:t>Wr</a:t>
            </a:r>
            <a:r>
              <a:rPr lang="en-US" dirty="0"/>
              <a:t> (via Intel 8237 DMA controller)</a:t>
            </a:r>
          </a:p>
          <a:p>
            <a:pPr lvl="2" indent="0">
              <a:spcBef>
                <a:spcPts val="600"/>
              </a:spcBef>
              <a:buNone/>
            </a:pPr>
            <a:r>
              <a:rPr lang="en-US" dirty="0"/>
              <a:t>Bus Master Memory Rd/</a:t>
            </a:r>
            <a:r>
              <a:rPr lang="en-US" dirty="0" err="1"/>
              <a:t>Wr</a:t>
            </a:r>
            <a:endParaRPr lang="en-US" dirty="0"/>
          </a:p>
          <a:p>
            <a:pPr lvl="2" indent="0">
              <a:spcBef>
                <a:spcPts val="600"/>
              </a:spcBef>
              <a:buNone/>
            </a:pPr>
            <a:r>
              <a:rPr lang="en-US" dirty="0"/>
              <a:t>Bus Master I/O Rd/</a:t>
            </a:r>
            <a:r>
              <a:rPr lang="en-US" dirty="0" err="1"/>
              <a:t>Wr</a:t>
            </a:r>
            <a:endParaRPr lang="en-US" dirty="0"/>
          </a:p>
          <a:p>
            <a:pPr lvl="2" indent="0">
              <a:spcBef>
                <a:spcPts val="600"/>
              </a:spcBef>
              <a:buNone/>
            </a:pPr>
            <a:r>
              <a:rPr lang="en-US" dirty="0"/>
              <a:t>Firmware Memory Rd/</a:t>
            </a:r>
            <a:r>
              <a:rPr lang="en-US" dirty="0" err="1"/>
              <a:t>Wr</a:t>
            </a:r>
            <a:r>
              <a:rPr lang="en-US" dirty="0"/>
              <a:t> </a:t>
            </a:r>
          </a:p>
        </p:txBody>
      </p:sp>
    </p:spTree>
    <p:extLst>
      <p:ext uri="{BB962C8B-B14F-4D97-AF65-F5344CB8AC3E}">
        <p14:creationId xmlns:p14="http://schemas.microsoft.com/office/powerpoint/2010/main" val="169808460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This cannot be good…</a:t>
            </a:r>
          </a:p>
        </p:txBody>
      </p:sp>
      <p:sp>
        <p:nvSpPr>
          <p:cNvPr id="5" name="Content Placeholder 4"/>
          <p:cNvSpPr>
            <a:spLocks noGrp="1"/>
          </p:cNvSpPr>
          <p:nvPr>
            <p:ph idx="1"/>
          </p:nvPr>
        </p:nvSpPr>
        <p:spPr>
          <a:xfrm>
            <a:off x="457200" y="1676400"/>
            <a:ext cx="8314007" cy="4555588"/>
          </a:xfrm>
        </p:spPr>
        <p:txBody>
          <a:bodyPr>
            <a:normAutofit/>
          </a:bodyPr>
          <a:lstStyle/>
          <a:p>
            <a:pPr marL="342900" indent="-342900">
              <a:buFont typeface="Arial" panose="020B0604020202020204" pitchFamily="34" charset="0"/>
              <a:buChar char="•"/>
            </a:pPr>
            <a:r>
              <a:rPr lang="en-US" sz="2000" b="1" dirty="0"/>
              <a:t>Overwrite early firmware code/data</a:t>
            </a:r>
            <a:r>
              <a:rPr lang="en-US" sz="2000" dirty="0"/>
              <a:t> if (physical addresses) pointers are stored in unprotected variables</a:t>
            </a:r>
            <a:endParaRPr lang="en-US" sz="2000" b="1" dirty="0">
              <a:latin typeface="+mn-lt"/>
            </a:endParaRPr>
          </a:p>
          <a:p>
            <a:pPr marL="342900" indent="-342900">
              <a:buFont typeface="Arial" panose="020B0604020202020204" pitchFamily="34" charset="0"/>
              <a:buChar char="•"/>
            </a:pPr>
            <a:r>
              <a:rPr lang="en-US" sz="2000" b="1" dirty="0">
                <a:latin typeface="+mn-lt"/>
              </a:rPr>
              <a:t>Bypass UEFI and OS Secure Boot</a:t>
            </a:r>
            <a:r>
              <a:rPr lang="en-US" sz="2000" dirty="0">
                <a:latin typeface="+mn-lt"/>
              </a:rPr>
              <a:t> if its configuration or keys are stored in unprotected variables</a:t>
            </a:r>
          </a:p>
          <a:p>
            <a:pPr marL="342900" indent="-342900">
              <a:buFont typeface="Arial" panose="020B0604020202020204" pitchFamily="34" charset="0"/>
              <a:buChar char="•"/>
            </a:pPr>
            <a:r>
              <a:rPr lang="en-US" sz="2000" b="1" dirty="0">
                <a:latin typeface="+mn-lt"/>
              </a:rPr>
              <a:t>Bypass or disable hardware protections</a:t>
            </a:r>
            <a:r>
              <a:rPr lang="en-US" sz="2000" dirty="0">
                <a:latin typeface="+mn-lt"/>
              </a:rPr>
              <a:t> if their policies are stored in </a:t>
            </a:r>
            <a:r>
              <a:rPr lang="en-US" sz="2000" dirty="0"/>
              <a:t>unprotected </a:t>
            </a:r>
            <a:r>
              <a:rPr lang="en-US" sz="2000" dirty="0">
                <a:latin typeface="+mn-lt"/>
              </a:rPr>
              <a:t>variables</a:t>
            </a:r>
          </a:p>
          <a:p>
            <a:pPr marL="342900" indent="-342900">
              <a:buFont typeface="Arial" panose="020B0604020202020204" pitchFamily="34" charset="0"/>
              <a:buChar char="•"/>
            </a:pPr>
            <a:r>
              <a:rPr lang="en-US" sz="2000" b="1" dirty="0">
                <a:latin typeface="+mn-lt"/>
              </a:rPr>
              <a:t>Make the system unable to boot (brick)</a:t>
            </a:r>
            <a:r>
              <a:rPr lang="en-US" sz="2000" dirty="0">
                <a:latin typeface="+mn-lt"/>
              </a:rPr>
              <a:t> if setting essential to boot the system are stored in </a:t>
            </a:r>
            <a:r>
              <a:rPr lang="en-US" sz="2000" dirty="0"/>
              <a:t>unprotected </a:t>
            </a:r>
            <a:r>
              <a:rPr lang="en-US" sz="2000" dirty="0">
                <a:latin typeface="+mn-lt"/>
              </a:rPr>
              <a:t>variables</a:t>
            </a:r>
          </a:p>
        </p:txBody>
      </p:sp>
    </p:spTree>
    <p:extLst>
      <p:ext uri="{BB962C8B-B14F-4D97-AF65-F5344CB8AC3E}">
        <p14:creationId xmlns:p14="http://schemas.microsoft.com/office/powerpoint/2010/main" val="27506355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0413" y="241300"/>
            <a:ext cx="8484436" cy="973669"/>
          </a:xfrm>
        </p:spPr>
        <p:txBody>
          <a:bodyPr>
            <a:normAutofit/>
          </a:bodyPr>
          <a:lstStyle/>
          <a:p>
            <a:r>
              <a:rPr lang="en-US" dirty="0"/>
              <a:t>Who needs a Setup variable, anyway?</a:t>
            </a:r>
          </a:p>
        </p:txBody>
      </p:sp>
      <p:sp>
        <p:nvSpPr>
          <p:cNvPr id="5" name="Content Placeholder 4"/>
          <p:cNvSpPr>
            <a:spLocks noGrp="1"/>
          </p:cNvSpPr>
          <p:nvPr>
            <p:ph idx="1"/>
          </p:nvPr>
        </p:nvSpPr>
        <p:spPr>
          <a:xfrm>
            <a:off x="420413" y="1364564"/>
            <a:ext cx="8227393" cy="4782283"/>
          </a:xfrm>
        </p:spPr>
        <p:txBody>
          <a:bodyPr/>
          <a:lstStyle/>
          <a:p>
            <a:pPr algn="ctr"/>
            <a:r>
              <a:rPr lang="en-US" sz="2400" b="1" dirty="0">
                <a:solidFill>
                  <a:schemeClr val="tx2"/>
                </a:solidFill>
              </a:rPr>
              <a:t>VU#758382</a:t>
            </a:r>
            <a:r>
              <a:rPr lang="en-US" sz="2400" dirty="0"/>
              <a:t> </a:t>
            </a:r>
          </a:p>
          <a:p>
            <a:pPr marL="457200" indent="-457200">
              <a:buFont typeface="Arial" panose="020B0604020202020204" pitchFamily="34" charset="0"/>
              <a:buChar char="•"/>
            </a:pPr>
            <a:r>
              <a:rPr lang="en-US" sz="2000" dirty="0">
                <a:latin typeface="+mn-lt"/>
                <a:cs typeface="Courier New" pitchFamily="49" charset="0"/>
              </a:rPr>
              <a:t>Storing Secure Boot settings in Setup could be bad</a:t>
            </a:r>
          </a:p>
          <a:p>
            <a:pPr marL="457200" indent="-457200">
              <a:buFont typeface="Arial" panose="020B0604020202020204" pitchFamily="34" charset="0"/>
              <a:buChar char="•"/>
            </a:pPr>
            <a:r>
              <a:rPr lang="en-US" sz="2000" dirty="0">
                <a:latin typeface="+mn-lt"/>
                <a:cs typeface="Courier New" pitchFamily="49" charset="0"/>
              </a:rPr>
              <a:t>Now user-mode malware can  clobber contents of </a:t>
            </a:r>
            <a:r>
              <a:rPr lang="en-US" sz="2000" dirty="0">
                <a:latin typeface="Courier New" panose="02070309020205020404" pitchFamily="49" charset="0"/>
                <a:cs typeface="Courier New" panose="02070309020205020404" pitchFamily="49" charset="0"/>
              </a:rPr>
              <a:t>Setup</a:t>
            </a:r>
            <a:r>
              <a:rPr lang="en-US" sz="2000" dirty="0">
                <a:latin typeface="+mn-lt"/>
                <a:cs typeface="Courier New" pitchFamily="49" charset="0"/>
              </a:rPr>
              <a:t> UEFI variable with garbage or delete it</a:t>
            </a:r>
          </a:p>
          <a:p>
            <a:pPr marL="457200" indent="-457200">
              <a:buFont typeface="Arial" panose="020B0604020202020204" pitchFamily="34" charset="0"/>
              <a:buChar char="•"/>
            </a:pPr>
            <a:r>
              <a:rPr lang="en-US" sz="2000" dirty="0">
                <a:latin typeface="+mn-lt"/>
              </a:rPr>
              <a:t>Malware may also clobber/delete default configuration </a:t>
            </a:r>
            <a:r>
              <a:rPr lang="en-US" sz="2000" dirty="0" err="1">
                <a:latin typeface="Courier New" panose="02070309020205020404" pitchFamily="49" charset="0"/>
                <a:cs typeface="Courier New" panose="02070309020205020404" pitchFamily="49" charset="0"/>
              </a:rPr>
              <a:t>StdDefaults</a:t>
            </a:r>
            <a:endParaRPr lang="en-US" sz="2000" dirty="0">
              <a:latin typeface="+mn-lt"/>
            </a:endParaRPr>
          </a:p>
          <a:p>
            <a:pPr marL="457200" indent="-457200">
              <a:buFont typeface="Arial" panose="020B0604020202020204" pitchFamily="34" charset="0"/>
              <a:buChar char="•"/>
            </a:pPr>
            <a:r>
              <a:rPr lang="en-US" sz="2000" dirty="0">
                <a:latin typeface="+mn-lt"/>
              </a:rPr>
              <a:t>The system may never boot again</a:t>
            </a:r>
          </a:p>
          <a:p>
            <a:endParaRPr lang="en-US" sz="1200" dirty="0">
              <a:latin typeface="+mn-lt"/>
            </a:endParaRPr>
          </a:p>
          <a:p>
            <a:r>
              <a:rPr lang="en-US" sz="1400" dirty="0">
                <a:latin typeface="+mn-lt"/>
              </a:rPr>
              <a:t>The attack has been co-discovered with researchers from </a:t>
            </a:r>
            <a:r>
              <a:rPr lang="en-US" sz="1400" dirty="0" err="1">
                <a:latin typeface="+mn-lt"/>
              </a:rPr>
              <a:t>LegbaCore</a:t>
            </a:r>
            <a:r>
              <a:rPr lang="en-US" sz="1400" dirty="0">
                <a:latin typeface="+mn-lt"/>
              </a:rPr>
              <a:t> (</a:t>
            </a:r>
            <a:r>
              <a:rPr lang="en-US" sz="1400" dirty="0"/>
              <a:t>Corey </a:t>
            </a:r>
            <a:r>
              <a:rPr lang="en-US" sz="1400" dirty="0" err="1"/>
              <a:t>Kallenberg</a:t>
            </a:r>
            <a:r>
              <a:rPr lang="en-US" sz="1400" dirty="0"/>
              <a:t>, </a:t>
            </a:r>
            <a:r>
              <a:rPr lang="en-US" sz="1400" dirty="0" err="1"/>
              <a:t>Xeno</a:t>
            </a:r>
            <a:r>
              <a:rPr lang="en-US" sz="1400" dirty="0"/>
              <a:t> </a:t>
            </a:r>
            <a:r>
              <a:rPr lang="en-US" sz="1400" dirty="0" err="1"/>
              <a:t>Kovah</a:t>
            </a:r>
            <a:r>
              <a:rPr lang="en-US" sz="1400" dirty="0">
                <a:latin typeface="+mn-lt"/>
              </a:rPr>
              <a:t>) and MITRE Corporation (Sam Cornwell, John Butterworth). </a:t>
            </a:r>
          </a:p>
        </p:txBody>
      </p:sp>
      <p:sp>
        <p:nvSpPr>
          <p:cNvPr id="9" name="Rectangle 8"/>
          <p:cNvSpPr/>
          <p:nvPr/>
        </p:nvSpPr>
        <p:spPr>
          <a:xfrm>
            <a:off x="3429000" y="6127165"/>
            <a:ext cx="3069042" cy="369332"/>
          </a:xfrm>
          <a:prstGeom prst="rect">
            <a:avLst/>
          </a:prstGeom>
        </p:spPr>
        <p:txBody>
          <a:bodyPr wrap="square">
            <a:spAutoFit/>
          </a:bodyPr>
          <a:lstStyle/>
          <a:p>
            <a:r>
              <a:rPr lang="en-US" dirty="0"/>
              <a:t>Source: </a:t>
            </a:r>
            <a:r>
              <a:rPr lang="en-US" dirty="0">
                <a:hlinkClick r:id="rId3"/>
              </a:rPr>
              <a:t>Setup For Failure</a:t>
            </a:r>
            <a:endParaRPr lang="en-US" dirty="0"/>
          </a:p>
        </p:txBody>
      </p:sp>
    </p:spTree>
    <p:extLst>
      <p:ext uri="{BB962C8B-B14F-4D97-AF65-F5344CB8AC3E}">
        <p14:creationId xmlns:p14="http://schemas.microsoft.com/office/powerpoint/2010/main" val="301603663"/>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Attribute Checks in CHIPSEC</a:t>
            </a:r>
          </a:p>
        </p:txBody>
      </p:sp>
      <p:sp>
        <p:nvSpPr>
          <p:cNvPr id="3" name="Content Placeholder 2"/>
          <p:cNvSpPr>
            <a:spLocks noGrp="1"/>
          </p:cNvSpPr>
          <p:nvPr>
            <p:ph idx="1"/>
          </p:nvPr>
        </p:nvSpPr>
        <p:spPr>
          <a:xfrm>
            <a:off x="457200" y="2016868"/>
            <a:ext cx="8229600" cy="4525963"/>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chipsec.modules.common.uefi.access_uefispec</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Access Control of Variables Defined in UEFI Spec</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Testing UEFI variables ..</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BootOrder</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dbx</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ConOut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db</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PK</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BootCurrent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Timeout</a:t>
            </a:r>
          </a:p>
          <a:p>
            <a:pPr>
              <a:spcBef>
                <a:spcPts val="0"/>
              </a:spcBef>
            </a:pPr>
            <a:r>
              <a:rPr lang="en-US" sz="1400" dirty="0">
                <a:latin typeface="Courier New" panose="02070309020205020404" pitchFamily="49" charset="0"/>
                <a:cs typeface="Courier New" panose="02070309020205020404" pitchFamily="49" charset="0"/>
              </a:rPr>
              <a:t>[*] Variable KEK</a:t>
            </a:r>
          </a:p>
          <a:p>
            <a:pPr>
              <a:spcBef>
                <a:spcPts val="0"/>
              </a:spcBef>
            </a:pPr>
            <a:r>
              <a:rPr lang="en-US" sz="1400" dirty="0">
                <a:latin typeface="Courier New" panose="02070309020205020404" pitchFamily="49" charset="0"/>
                <a:cs typeface="Courier New" panose="02070309020205020404" pitchFamily="49" charset="0"/>
              </a:rPr>
              <a:t>[*] Variable Boot0000</a:t>
            </a:r>
          </a:p>
          <a:p>
            <a:pPr>
              <a:spcBef>
                <a:spcPts val="0"/>
              </a:spcBef>
            </a:pPr>
            <a:r>
              <a:rPr lang="en-US" sz="1400" dirty="0">
                <a:latin typeface="Courier New" panose="02070309020205020404" pitchFamily="49" charset="0"/>
                <a:cs typeface="Courier New" panose="02070309020205020404" pitchFamily="49" charset="0"/>
              </a:rPr>
              <a:t>[*] Variable Boot0001</a:t>
            </a: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SecureBoot</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Variable </a:t>
            </a:r>
            <a:r>
              <a:rPr lang="en-US" sz="1400" dirty="0" err="1">
                <a:latin typeface="Courier New" panose="02070309020205020404" pitchFamily="49" charset="0"/>
                <a:cs typeface="Courier New" panose="02070309020205020404" pitchFamily="49" charset="0"/>
              </a:rPr>
              <a:t>ConIn</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All checked UEFI spec variables are protected according to spec</a:t>
            </a:r>
          </a:p>
        </p:txBody>
      </p:sp>
      <p:sp>
        <p:nvSpPr>
          <p:cNvPr id="4" name="Rectangle 3"/>
          <p:cNvSpPr/>
          <p:nvPr/>
        </p:nvSpPr>
        <p:spPr>
          <a:xfrm>
            <a:off x="360081" y="1333639"/>
            <a:ext cx="7629012"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common.uefi.access_uefispec</a:t>
            </a:r>
            <a:endParaRPr lang="en-US" b="1" dirty="0">
              <a:cs typeface="Courier New" pitchFamily="49" charset="0"/>
            </a:endParaRPr>
          </a:p>
        </p:txBody>
      </p:sp>
    </p:spTree>
    <p:extLst>
      <p:ext uri="{BB962C8B-B14F-4D97-AF65-F5344CB8AC3E}">
        <p14:creationId xmlns:p14="http://schemas.microsoft.com/office/powerpoint/2010/main" val="219746128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Security of UEFI Variables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4.5</a:t>
            </a:r>
          </a:p>
        </p:txBody>
      </p:sp>
    </p:spTree>
    <p:extLst>
      <p:ext uri="{BB962C8B-B14F-4D97-AF65-F5344CB8AC3E}">
        <p14:creationId xmlns:p14="http://schemas.microsoft.com/office/powerpoint/2010/main" val="213335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447925"/>
            <a:ext cx="7773987" cy="1362075"/>
          </a:xfrm>
        </p:spPr>
        <p:txBody>
          <a:bodyPr>
            <a:normAutofit/>
          </a:bodyPr>
          <a:lstStyle/>
          <a:p>
            <a:r>
              <a:rPr lang="en-US" dirty="0"/>
              <a:t>4.8 Attacking Firmware S3 Resume</a:t>
            </a:r>
          </a:p>
        </p:txBody>
      </p:sp>
    </p:spTree>
    <p:extLst>
      <p:ext uri="{BB962C8B-B14F-4D97-AF65-F5344CB8AC3E}">
        <p14:creationId xmlns:p14="http://schemas.microsoft.com/office/powerpoint/2010/main" val="59554000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VU# 976132 (CVE-2014-8274)</a:t>
            </a:r>
          </a:p>
        </p:txBody>
      </p:sp>
      <p:sp>
        <p:nvSpPr>
          <p:cNvPr id="5" name="Content Placeholder 4"/>
          <p:cNvSpPr>
            <a:spLocks noGrp="1"/>
          </p:cNvSpPr>
          <p:nvPr>
            <p:ph idx="1"/>
          </p:nvPr>
        </p:nvSpPr>
        <p:spPr>
          <a:xfrm>
            <a:off x="457199" y="1431758"/>
            <a:ext cx="8349175" cy="4793573"/>
          </a:xfrm>
        </p:spPr>
        <p:txBody>
          <a:bodyPr>
            <a:normAutofit lnSpcReduction="10000"/>
          </a:bodyPr>
          <a:lstStyle/>
          <a:p>
            <a:pPr marL="457200" indent="-457200">
              <a:buFont typeface="Arial" panose="020B0604020202020204" pitchFamily="34" charset="0"/>
              <a:buChar char="•"/>
            </a:pPr>
            <a:r>
              <a:rPr lang="en-US" sz="2400" dirty="0"/>
              <a:t>Security issues in system firmware due to handling of S3 resume boot script have been independently discovered by other security researchers</a:t>
            </a:r>
          </a:p>
          <a:p>
            <a:pPr marL="457200" indent="-457200">
              <a:buFont typeface="Arial" panose="020B0604020202020204" pitchFamily="34" charset="0"/>
              <a:buChar char="•"/>
            </a:pPr>
            <a:r>
              <a:rPr lang="en-US" sz="2400" dirty="0" err="1"/>
              <a:t>Rafal</a:t>
            </a:r>
            <a:r>
              <a:rPr lang="en-US" sz="2400" dirty="0"/>
              <a:t> </a:t>
            </a:r>
            <a:r>
              <a:rPr lang="en-US" sz="2400" dirty="0" err="1"/>
              <a:t>Wojtczuk</a:t>
            </a:r>
            <a:r>
              <a:rPr lang="en-US" sz="2400" dirty="0"/>
              <a:t> of </a:t>
            </a:r>
            <a:r>
              <a:rPr lang="en-US" sz="2400" dirty="0" err="1"/>
              <a:t>Bromium</a:t>
            </a:r>
            <a:r>
              <a:rPr lang="en-US" sz="2400" dirty="0"/>
              <a:t> and Corey </a:t>
            </a:r>
            <a:r>
              <a:rPr lang="en-US" sz="2400" dirty="0" err="1"/>
              <a:t>Kallenberg</a:t>
            </a:r>
            <a:r>
              <a:rPr lang="en-US" sz="2400" dirty="0"/>
              <a:t> (@</a:t>
            </a:r>
            <a:r>
              <a:rPr lang="en-US" sz="2400" dirty="0" err="1"/>
              <a:t>coreykal</a:t>
            </a:r>
            <a:r>
              <a:rPr lang="en-US" sz="2400" dirty="0"/>
              <a:t>) of </a:t>
            </a:r>
            <a:r>
              <a:rPr lang="en-US" sz="2400" dirty="0" err="1"/>
              <a:t>LegbaCore</a:t>
            </a:r>
            <a:r>
              <a:rPr lang="en-US" sz="2400" dirty="0"/>
              <a:t> first published </a:t>
            </a:r>
            <a:r>
              <a:rPr lang="en-US" sz="2400" i="1" dirty="0">
                <a:hlinkClick r:id="rId2"/>
              </a:rPr>
              <a:t>Attacks on UEFI Security</a:t>
            </a:r>
            <a:r>
              <a:rPr lang="en-US" sz="2400" i="1" dirty="0"/>
              <a:t> </a:t>
            </a:r>
            <a:r>
              <a:rPr lang="en-US" sz="2400" dirty="0"/>
              <a:t>(</a:t>
            </a:r>
            <a:r>
              <a:rPr lang="en-US" sz="2400" u="sng" dirty="0">
                <a:hlinkClick r:id="rId3"/>
              </a:rPr>
              <a:t>paper</a:t>
            </a:r>
            <a:r>
              <a:rPr lang="en-US" sz="2400" dirty="0"/>
              <a:t>)</a:t>
            </a:r>
          </a:p>
          <a:p>
            <a:pPr marL="457200" indent="-457200">
              <a:buFont typeface="Arial" panose="020B0604020202020204" pitchFamily="34" charset="0"/>
              <a:buChar char="•"/>
            </a:pPr>
            <a:r>
              <a:rPr lang="en-US" sz="2400" dirty="0"/>
              <a:t>PoC exploit was described and developed by </a:t>
            </a:r>
            <a:r>
              <a:rPr lang="en-US" sz="2400" dirty="0" err="1"/>
              <a:t>Dmytro</a:t>
            </a:r>
            <a:r>
              <a:rPr lang="en-US" sz="2400" dirty="0"/>
              <a:t> </a:t>
            </a:r>
            <a:r>
              <a:rPr lang="en-US" sz="2400" dirty="0" err="1"/>
              <a:t>Oleksiuk</a:t>
            </a:r>
            <a:r>
              <a:rPr lang="en-US" sz="2400" dirty="0"/>
              <a:t> (@</a:t>
            </a:r>
            <a:r>
              <a:rPr lang="en-US" sz="2400" dirty="0" err="1"/>
              <a:t>d_olex</a:t>
            </a:r>
            <a:r>
              <a:rPr lang="en-US" sz="2400" dirty="0"/>
              <a:t>) in </a:t>
            </a:r>
            <a:r>
              <a:rPr lang="en-US" sz="2400" dirty="0">
                <a:hlinkClick r:id="rId4"/>
              </a:rPr>
              <a:t>Exploiting UEFI boot script table vulnerability</a:t>
            </a:r>
            <a:endParaRPr lang="en-US" sz="2400" dirty="0"/>
          </a:p>
          <a:p>
            <a:pPr marL="457200" indent="-457200">
              <a:buFont typeface="Arial" panose="020B0604020202020204" pitchFamily="34" charset="0"/>
              <a:buChar char="•"/>
            </a:pPr>
            <a:r>
              <a:rPr lang="en-US" sz="2400" dirty="0"/>
              <a:t>Pedro </a:t>
            </a:r>
            <a:r>
              <a:rPr lang="en-US" sz="2400" dirty="0" err="1"/>
              <a:t>Vilaça</a:t>
            </a:r>
            <a:r>
              <a:rPr lang="en-US" sz="2400" dirty="0"/>
              <a:t> (@</a:t>
            </a:r>
            <a:r>
              <a:rPr lang="en-US" sz="2400" dirty="0" err="1"/>
              <a:t>osxreverser</a:t>
            </a:r>
            <a:r>
              <a:rPr lang="en-US" sz="2400" dirty="0"/>
              <a:t>) found related </a:t>
            </a:r>
            <a:r>
              <a:rPr lang="en-US" sz="2400" dirty="0">
                <a:hlinkClick r:id="rId5"/>
              </a:rPr>
              <a:t>vulnerability</a:t>
            </a:r>
            <a:r>
              <a:rPr lang="en-US" sz="2400" dirty="0"/>
              <a:t> in Mac EFI firmware (SPI Flash Configuration HW lock bit FLOCKDN is gone after resuming from S3)</a:t>
            </a:r>
          </a:p>
        </p:txBody>
      </p:sp>
    </p:spTree>
    <p:extLst>
      <p:ext uri="{BB962C8B-B14F-4D97-AF65-F5344CB8AC3E}">
        <p14:creationId xmlns:p14="http://schemas.microsoft.com/office/powerpoint/2010/main" val="216563126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Waking the system from S3 	“sleep” state</a:t>
            </a:r>
          </a:p>
        </p:txBody>
      </p:sp>
      <p:sp>
        <p:nvSpPr>
          <p:cNvPr id="70" name="AutoShape 62"/>
          <p:cNvSpPr>
            <a:spLocks noChangeArrowheads="1"/>
          </p:cNvSpPr>
          <p:nvPr/>
        </p:nvSpPr>
        <p:spPr bwMode="auto">
          <a:xfrm>
            <a:off x="766916" y="3354023"/>
            <a:ext cx="5899355" cy="3146790"/>
          </a:xfrm>
          <a:prstGeom prst="roundRect">
            <a:avLst>
              <a:gd name="adj" fmla="val 48"/>
            </a:avLst>
          </a:prstGeom>
          <a:noFill/>
          <a:ln w="12700" cap="flat" cmpd="sng" algn="ctr">
            <a:solidFill>
              <a:srgbClr val="00B050"/>
            </a:solidFill>
            <a:prstDash val="dash"/>
            <a:round/>
            <a:headEnd type="none" w="med" len="med"/>
            <a:tailEnd type="none" w="med" len="med"/>
          </a:ln>
          <a:effectLst/>
        </p:spPr>
        <p:txBody>
          <a:bodyPr wrap="none" lIns="0" tIns="0" rIns="0" bIns="0" anchor="t"/>
          <a:lstStyle/>
          <a:p>
            <a:pPr algn="ctr"/>
            <a:r>
              <a:rPr lang="en-US" b="1" dirty="0">
                <a:solidFill>
                  <a:schemeClr val="tx1">
                    <a:lumMod val="50000"/>
                    <a:lumOff val="50000"/>
                  </a:schemeClr>
                </a:solidFill>
                <a:effectLst>
                  <a:outerShdw blurRad="25400" dist="12700" dir="2700000" algn="tl" rotWithShape="0">
                    <a:prstClr val="black">
                      <a:alpha val="21000"/>
                    </a:prstClr>
                  </a:outerShdw>
                </a:effectLst>
                <a:latin typeface="Arial"/>
              </a:rPr>
              <a:t>U/EFI System Firmware</a:t>
            </a:r>
          </a:p>
        </p:txBody>
      </p:sp>
      <p:sp>
        <p:nvSpPr>
          <p:cNvPr id="31" name="AutoShape 62"/>
          <p:cNvSpPr>
            <a:spLocks noChangeArrowheads="1"/>
          </p:cNvSpPr>
          <p:nvPr/>
        </p:nvSpPr>
        <p:spPr bwMode="auto">
          <a:xfrm>
            <a:off x="781663" y="1905000"/>
            <a:ext cx="5130070" cy="1174461"/>
          </a:xfrm>
          <a:prstGeom prst="roundRect">
            <a:avLst>
              <a:gd name="adj" fmla="val 0"/>
            </a:avLst>
          </a:prstGeom>
          <a:solidFill>
            <a:schemeClr val="bg1">
              <a:lumMod val="50000"/>
            </a:schemeClr>
          </a:solidFill>
          <a:ln w="38100" cap="flat" cmpd="sng" algn="ctr">
            <a:solidFill>
              <a:srgbClr val="00B050"/>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3" name="AutoShape 62"/>
          <p:cNvSpPr>
            <a:spLocks noChangeArrowheads="1"/>
          </p:cNvSpPr>
          <p:nvPr/>
        </p:nvSpPr>
        <p:spPr bwMode="auto">
          <a:xfrm>
            <a:off x="876325"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a:t>
            </a:r>
            <a:r>
              <a:rPr lang="en-US" b="1" dirty="0" err="1">
                <a:solidFill>
                  <a:prstClr val="white"/>
                </a:solidFill>
                <a:effectLst>
                  <a:outerShdw blurRad="25400" dist="12700" dir="2700000" algn="tl" rotWithShape="0">
                    <a:prstClr val="black">
                      <a:alpha val="21000"/>
                    </a:prstClr>
                  </a:outerShdw>
                </a:effectLst>
                <a:latin typeface="Arial"/>
              </a:rPr>
              <a:t>Init</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876325" y="4443414"/>
            <a:ext cx="1494686" cy="1406960"/>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DXE</a:t>
            </a:r>
          </a:p>
          <a:p>
            <a:pPr algn="ctr"/>
            <a:endParaRPr lang="en-US" b="1" dirty="0">
              <a:solidFill>
                <a:prstClr val="white"/>
              </a:solidFill>
              <a:effectLst>
                <a:outerShdw blurRad="25400" dist="12700" dir="2700000" algn="tl" rotWithShape="0">
                  <a:prstClr val="black">
                    <a:alpha val="21000"/>
                  </a:prstClr>
                </a:outerShdw>
              </a:effectLst>
              <a:latin typeface="Arial"/>
            </a:endParaRPr>
          </a:p>
          <a:p>
            <a:pPr algn="ctr"/>
            <a:r>
              <a:rPr lang="en-US" b="1" dirty="0">
                <a:solidFill>
                  <a:prstClr val="white"/>
                </a:solidFill>
                <a:effectLst>
                  <a:outerShdw blurRad="25400" dist="12700" dir="2700000" algn="tl" rotWithShape="0">
                    <a:prstClr val="black">
                      <a:alpha val="21000"/>
                    </a:prstClr>
                  </a:outerShdw>
                </a:effectLst>
                <a:latin typeface="Arial"/>
              </a:rPr>
              <a:t>UEFI core</a:t>
            </a:r>
          </a:p>
          <a:p>
            <a:pPr algn="ctr"/>
            <a:r>
              <a:rPr lang="en-US" b="1" dirty="0">
                <a:solidFill>
                  <a:prstClr val="white"/>
                </a:solidFill>
                <a:effectLst>
                  <a:outerShdw blurRad="25400" dist="12700" dir="2700000" algn="tl" rotWithShape="0">
                    <a:prstClr val="black">
                      <a:alpha val="21000"/>
                    </a:prstClr>
                  </a:outerShdw>
                </a:effectLst>
                <a:latin typeface="Arial"/>
              </a:rPr>
              <a:t> &amp; drivers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3" name="AutoShape 62"/>
          <p:cNvSpPr>
            <a:spLocks noChangeArrowheads="1"/>
          </p:cNvSpPr>
          <p:nvPr/>
        </p:nvSpPr>
        <p:spPr bwMode="auto">
          <a:xfrm>
            <a:off x="876325" y="3888269"/>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BDS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8" name="AutoShape 62"/>
          <p:cNvSpPr>
            <a:spLocks noChangeArrowheads="1"/>
          </p:cNvSpPr>
          <p:nvPr/>
        </p:nvSpPr>
        <p:spPr bwMode="auto">
          <a:xfrm>
            <a:off x="5048119"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a:t>
            </a:r>
            <a:r>
              <a:rPr lang="en-US" b="1" dirty="0" err="1">
                <a:solidFill>
                  <a:prstClr val="white"/>
                </a:solidFill>
                <a:effectLst>
                  <a:outerShdw blurRad="25400" dist="12700" dir="2700000" algn="tl" rotWithShape="0">
                    <a:prstClr val="black">
                      <a:alpha val="21000"/>
                    </a:prstClr>
                  </a:outerShdw>
                </a:effectLst>
                <a:latin typeface="Arial"/>
              </a:rPr>
              <a:t>Init</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9" name="AutoShape 62"/>
          <p:cNvSpPr>
            <a:spLocks noChangeArrowheads="1"/>
          </p:cNvSpPr>
          <p:nvPr/>
        </p:nvSpPr>
        <p:spPr bwMode="auto">
          <a:xfrm>
            <a:off x="2896466" y="4443414"/>
            <a:ext cx="1626199" cy="1406960"/>
          </a:xfrm>
          <a:prstGeom prst="roundRect">
            <a:avLst>
              <a:gd name="adj" fmla="val 0"/>
            </a:avLst>
          </a:prstGeom>
          <a:no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S3 Boot</a:t>
            </a:r>
          </a:p>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Script Table</a:t>
            </a:r>
          </a:p>
          <a:p>
            <a:pPr algn="ctr"/>
            <a:endPar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endParaRP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Restores</a:t>
            </a: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hardware config</a:t>
            </a:r>
          </a:p>
        </p:txBody>
      </p:sp>
      <p:sp>
        <p:nvSpPr>
          <p:cNvPr id="40" name="AutoShape 62"/>
          <p:cNvSpPr>
            <a:spLocks noChangeArrowheads="1"/>
          </p:cNvSpPr>
          <p:nvPr/>
        </p:nvSpPr>
        <p:spPr bwMode="auto">
          <a:xfrm>
            <a:off x="5048120" y="5482216"/>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Script Engine</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4" name="Striped Right Arrow 3"/>
          <p:cNvSpPr/>
          <p:nvPr/>
        </p:nvSpPr>
        <p:spPr>
          <a:xfrm>
            <a:off x="2206485" y="4585268"/>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riped Right Arrow 40"/>
          <p:cNvSpPr/>
          <p:nvPr/>
        </p:nvSpPr>
        <p:spPr>
          <a:xfrm>
            <a:off x="2206485" y="4988476"/>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Striped Right Arrow 41"/>
          <p:cNvSpPr/>
          <p:nvPr/>
        </p:nvSpPr>
        <p:spPr>
          <a:xfrm>
            <a:off x="2206485" y="5408019"/>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 Arrow 4"/>
          <p:cNvSpPr/>
          <p:nvPr/>
        </p:nvSpPr>
        <p:spPr>
          <a:xfrm>
            <a:off x="309723"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NORMAL BOOT</a:t>
            </a:r>
          </a:p>
        </p:txBody>
      </p:sp>
      <p:sp>
        <p:nvSpPr>
          <p:cNvPr id="44" name="Up Arrow 43"/>
          <p:cNvSpPr/>
          <p:nvPr/>
        </p:nvSpPr>
        <p:spPr>
          <a:xfrm>
            <a:off x="6734475"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S3 RESUME</a:t>
            </a:r>
          </a:p>
        </p:txBody>
      </p:sp>
      <p:sp>
        <p:nvSpPr>
          <p:cNvPr id="6" name="Up Arrow 5"/>
          <p:cNvSpPr/>
          <p:nvPr/>
        </p:nvSpPr>
        <p:spPr>
          <a:xfrm>
            <a:off x="1551354" y="3239330"/>
            <a:ext cx="189402" cy="545062"/>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5739732" y="3239330"/>
            <a:ext cx="172001" cy="2156767"/>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ent Arrow 7"/>
          <p:cNvSpPr/>
          <p:nvPr/>
        </p:nvSpPr>
        <p:spPr>
          <a:xfrm rot="5400000">
            <a:off x="4743475" y="4802257"/>
            <a:ext cx="467193" cy="810140"/>
          </a:xfrm>
          <a:prstGeom prst="bentArrow">
            <a:avLst>
              <a:gd name="adj1" fmla="val 25000"/>
              <a:gd name="adj2" fmla="val 31314"/>
              <a:gd name="adj3" fmla="val 25000"/>
              <a:gd name="adj4" fmla="val 43750"/>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AutoShape 62"/>
          <p:cNvSpPr>
            <a:spLocks noChangeArrowheads="1"/>
          </p:cNvSpPr>
          <p:nvPr/>
        </p:nvSpPr>
        <p:spPr bwMode="auto">
          <a:xfrm>
            <a:off x="1000125" y="2403555"/>
            <a:ext cx="3314700" cy="474702"/>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Apps</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306</a:t>
            </a:fld>
            <a:endParaRPr lang="en-US" dirty="0"/>
          </a:p>
        </p:txBody>
      </p:sp>
    </p:spTree>
    <p:extLst>
      <p:ext uri="{BB962C8B-B14F-4D97-AF65-F5344CB8AC3E}">
        <p14:creationId xmlns:p14="http://schemas.microsoft.com/office/powerpoint/2010/main" val="7747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 grpId="0" animBg="1"/>
      <p:bldP spid="41" grpId="0" animBg="1"/>
      <p:bldP spid="42" grpId="0" animBg="1"/>
      <p:bldP spid="44" grpId="0" animBg="1"/>
      <p:bldP spid="45" grpId="0" animBg="1"/>
      <p:bldP spid="8"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Searching for ACPI global structure…</a:t>
            </a:r>
          </a:p>
        </p:txBody>
      </p:sp>
      <p:pic>
        <p:nvPicPr>
          <p:cNvPr id="3" name="Picture 2"/>
          <p:cNvPicPr>
            <a:picLocks noChangeAspect="1"/>
          </p:cNvPicPr>
          <p:nvPr/>
        </p:nvPicPr>
        <p:blipFill>
          <a:blip r:embed="rId2" cstate="print"/>
          <a:stretch>
            <a:fillRect/>
          </a:stretch>
        </p:blipFill>
        <p:spPr>
          <a:xfrm>
            <a:off x="736212" y="4125172"/>
            <a:ext cx="7567619" cy="2093427"/>
          </a:xfrm>
          <a:prstGeom prst="rect">
            <a:avLst/>
          </a:prstGeom>
        </p:spPr>
      </p:pic>
      <p:sp>
        <p:nvSpPr>
          <p:cNvPr id="8" name="Content Placeholder 4"/>
          <p:cNvSpPr txBox="1">
            <a:spLocks/>
          </p:cNvSpPr>
          <p:nvPr/>
        </p:nvSpPr>
        <p:spPr>
          <a:xfrm>
            <a:off x="400928" y="1385737"/>
            <a:ext cx="8382000" cy="658822"/>
          </a:xfrm>
          <a:prstGeom prst="rect">
            <a:avLst/>
          </a:prstGeom>
        </p:spPr>
        <p:txBody>
          <a:bodyPr vert="horz" lIns="0" tIns="0" rIns="0" bIns="0" rtlCol="0">
            <a:noAutofit/>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kern="1200" baseline="0" smtClean="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pPr>
            <a:r>
              <a:rPr lang="en-US" b="1" dirty="0">
                <a:latin typeface="Courier New" panose="02070309020205020404" pitchFamily="49" charset="0"/>
                <a:cs typeface="Courier New" panose="02070309020205020404" pitchFamily="49" charset="0"/>
              </a:rPr>
              <a:t>AcpiGlobalVariable</a:t>
            </a:r>
            <a:r>
              <a:rPr lang="en-US" dirty="0">
                <a:latin typeface="+mj-lt"/>
                <a:cs typeface="Courier New" panose="02070309020205020404" pitchFamily="49" charset="0"/>
              </a:rPr>
              <a:t> UEFI variable points to a structure in memory (</a:t>
            </a:r>
            <a:r>
              <a:rPr lang="en-US" b="1" dirty="0">
                <a:latin typeface="Courier New" panose="02070309020205020404" pitchFamily="49" charset="0"/>
                <a:cs typeface="Courier New" panose="02070309020205020404" pitchFamily="49" charset="0"/>
              </a:rPr>
              <a:t>ACPI_VARIABLE_SET_COMPATIBILITY</a:t>
            </a:r>
            <a:r>
              <a:rPr lang="en-US" dirty="0">
                <a:latin typeface="+mj-lt"/>
                <a:cs typeface="Courier New" panose="02070309020205020404" pitchFamily="49" charset="0"/>
              </a:rPr>
              <a:t>)</a:t>
            </a:r>
          </a:p>
        </p:txBody>
      </p:sp>
      <p:sp>
        <p:nvSpPr>
          <p:cNvPr id="9" name="Rectangle 8"/>
          <p:cNvSpPr/>
          <p:nvPr/>
        </p:nvSpPr>
        <p:spPr>
          <a:xfrm>
            <a:off x="400928" y="2326749"/>
            <a:ext cx="8382000" cy="1292662"/>
          </a:xfrm>
          <a:prstGeom prst="rect">
            <a:avLst/>
          </a:prstGeom>
        </p:spPr>
        <p:txBody>
          <a:bodyPr wrap="square">
            <a:spAutoFit/>
          </a:bodyPr>
          <a:lstStyle/>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latin typeface="Courier New" panose="02070309020205020404" pitchFamily="49" charset="0"/>
                <a:ea typeface="Times New Roman" panose="02020603050405020304" pitchFamily="18" charset="0"/>
                <a:cs typeface="Times New Roman" panose="02020603050405020304" pitchFamily="18" charset="0"/>
              </a:rPr>
              <a:t>CHIPSEC</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latin typeface="Courier New" panose="02070309020205020404" pitchFamily="49" charset="0"/>
                <a:ea typeface="Times New Roman" panose="02020603050405020304" pitchFamily="18" charset="0"/>
                <a:cs typeface="Times New Roman" panose="02020603050405020304" pitchFamily="18" charset="0"/>
              </a:rPr>
              <a:t>Reading EFI variable Name=‘</a:t>
            </a:r>
            <a:r>
              <a:rPr lang="en-US" b="1" dirty="0">
                <a:latin typeface="Courier New" panose="02070309020205020404" pitchFamily="49" charset="0"/>
                <a:ea typeface="Times New Roman" panose="02020603050405020304" pitchFamily="18" charset="0"/>
                <a:cs typeface="Times New Roman" panose="02020603050405020304" pitchFamily="18" charset="0"/>
              </a:rPr>
              <a:t>AcpiGlobalVariable</a:t>
            </a:r>
            <a:r>
              <a:rPr lang="en-US" dirty="0">
                <a:latin typeface="Courier New" panose="02070309020205020404" pitchFamily="49" charset="0"/>
                <a:ea typeface="Times New Roman" panose="02020603050405020304" pitchFamily="18" charset="0"/>
                <a:cs typeface="Times New Roman" panose="02020603050405020304" pitchFamily="18" charset="0"/>
              </a:rPr>
              <a:t>’..</a:t>
            </a:r>
          </a:p>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uefi</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EFI variable</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AF9FFD67-EC10-488A-9DFC-6CBF5EE22C2E:AcpiGlobalVariable:</a:t>
            </a:r>
            <a:endParaRPr lang="en-US" dirty="0">
              <a:latin typeface="Arial" panose="020B0604020202020204" pitchFamily="34" charset="0"/>
              <a:ea typeface="Times New Roman" panose="02020603050405020304" pitchFamily="18" charset="0"/>
              <a:cs typeface="Times New Roman" panose="02020603050405020304" pitchFamily="18" charset="0"/>
            </a:endParaRPr>
          </a:p>
          <a:p>
            <a:r>
              <a:rPr lang="en-US" sz="2400"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18 be 89 da</a:t>
            </a:r>
            <a:endParaRPr lang="en-US"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Rounded Rectangle 9"/>
          <p:cNvSpPr/>
          <p:nvPr/>
        </p:nvSpPr>
        <p:spPr>
          <a:xfrm>
            <a:off x="436099" y="3179303"/>
            <a:ext cx="2236761" cy="440108"/>
          </a:xfrm>
          <a:prstGeom prst="roundRect">
            <a:avLst/>
          </a:prstGeom>
          <a:noFill/>
          <a:ln w="381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 Arrow 10"/>
          <p:cNvSpPr/>
          <p:nvPr/>
        </p:nvSpPr>
        <p:spPr>
          <a:xfrm rot="5400000">
            <a:off x="2757274" y="3235569"/>
            <a:ext cx="813816" cy="868680"/>
          </a:xfrm>
          <a:prstGeom prst="ben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41414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Searching for “S3 Boot Script”…</a:t>
            </a:r>
          </a:p>
        </p:txBody>
      </p:sp>
      <p:sp>
        <p:nvSpPr>
          <p:cNvPr id="7" name="Content Placeholder 4"/>
          <p:cNvSpPr>
            <a:spLocks noGrp="1"/>
          </p:cNvSpPr>
          <p:nvPr>
            <p:ph idx="1"/>
          </p:nvPr>
        </p:nvSpPr>
        <p:spPr>
          <a:xfrm>
            <a:off x="400928" y="1667965"/>
            <a:ext cx="8495422" cy="658822"/>
          </a:xfrm>
        </p:spPr>
        <p:txBody>
          <a:bodyPr>
            <a:noAutofit/>
          </a:bodyPr>
          <a:lstStyle/>
          <a:p>
            <a:pPr>
              <a:spcBef>
                <a:spcPts val="600"/>
              </a:spcBef>
            </a:pPr>
            <a:r>
              <a:rPr lang="en-US" dirty="0"/>
              <a:t>Pointer </a:t>
            </a:r>
            <a:r>
              <a:rPr lang="en-US" b="1" dirty="0" err="1">
                <a:latin typeface="Courier New" panose="02070309020205020404" pitchFamily="49" charset="0"/>
                <a:cs typeface="Courier New" panose="02070309020205020404" pitchFamily="49" charset="0"/>
              </a:rPr>
              <a:t>AcpiBootScriptTable</a:t>
            </a:r>
            <a:r>
              <a:rPr lang="en-US" dirty="0"/>
              <a:t> at offset </a:t>
            </a:r>
            <a:r>
              <a:rPr lang="en-US" b="1" dirty="0">
                <a:latin typeface="Courier New" panose="02070309020205020404" pitchFamily="49" charset="0"/>
                <a:cs typeface="Courier New" panose="02070309020205020404" pitchFamily="49" charset="0"/>
              </a:rPr>
              <a:t>0x18</a:t>
            </a:r>
            <a:r>
              <a:rPr lang="en-US" dirty="0"/>
              <a:t> in the structure </a:t>
            </a:r>
            <a:r>
              <a:rPr lang="en-US" b="1" dirty="0">
                <a:latin typeface="Courier New" panose="02070309020205020404" pitchFamily="49" charset="0"/>
                <a:cs typeface="Courier New" panose="02070309020205020404" pitchFamily="49" charset="0"/>
              </a:rPr>
              <a:t>ACPI_VARIABLE_SET_COMPATIBILITY </a:t>
            </a:r>
            <a:r>
              <a:rPr lang="en-US" dirty="0"/>
              <a:t>points to the script table</a:t>
            </a:r>
            <a:endParaRPr lang="en-US" b="1" dirty="0">
              <a:latin typeface="Courier New" panose="02070309020205020404" pitchFamily="49" charset="0"/>
              <a:cs typeface="Courier New" panose="02070309020205020404" pitchFamily="49" charset="0"/>
            </a:endParaRPr>
          </a:p>
        </p:txBody>
      </p:sp>
      <p:sp>
        <p:nvSpPr>
          <p:cNvPr id="4" name="Rectangle 3"/>
          <p:cNvSpPr/>
          <p:nvPr/>
        </p:nvSpPr>
        <p:spPr>
          <a:xfrm>
            <a:off x="609599" y="2653660"/>
            <a:ext cx="7567619" cy="3170099"/>
          </a:xfrm>
          <a:prstGeom prst="rect">
            <a:avLst/>
          </a:prstGeom>
        </p:spPr>
        <p:txBody>
          <a:bodyPr wrap="square">
            <a:spAutoFit/>
          </a:bodyPr>
          <a:lstStyle/>
          <a:p>
            <a:r>
              <a:rPr lang="en-US" sz="2000" b="1"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typedef</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struct</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Acpi</a:t>
            </a:r>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Related variables</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AcpiReservedMemoryBase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UINT32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AcpiReservedMemorySize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S3ReservedLowMemoryBase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EFI_PHYSICAL_ADDRESS </a:t>
            </a:r>
            <a:r>
              <a:rPr lang="en-US" sz="20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AcpiBootScriptTable</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ACPI_VARIABLE_SET_COMPATIBILITY</a:t>
            </a:r>
            <a:r>
              <a:rPr lang="en-US" sz="2000" b="1" dirty="0">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74235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“S3 Boot Script” table in memory</a:t>
            </a:r>
          </a:p>
        </p:txBody>
      </p:sp>
      <p:pic>
        <p:nvPicPr>
          <p:cNvPr id="8" name="Picture 7"/>
          <p:cNvPicPr>
            <a:picLocks noChangeAspect="1"/>
          </p:cNvPicPr>
          <p:nvPr/>
        </p:nvPicPr>
        <p:blipFill>
          <a:blip r:embed="rId2" cstate="print"/>
          <a:stretch>
            <a:fillRect/>
          </a:stretch>
        </p:blipFill>
        <p:spPr>
          <a:xfrm>
            <a:off x="587858" y="1497916"/>
            <a:ext cx="7720410" cy="4506839"/>
          </a:xfrm>
          <a:prstGeom prst="rect">
            <a:avLst/>
          </a:prstGeom>
        </p:spPr>
      </p:pic>
    </p:spTree>
    <p:extLst>
      <p:ext uri="{BB962C8B-B14F-4D97-AF65-F5344CB8AC3E}">
        <p14:creationId xmlns:p14="http://schemas.microsoft.com/office/powerpoint/2010/main" val="4284419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Low Pin Count (LPC) Interface</a:t>
            </a:r>
          </a:p>
        </p:txBody>
      </p:sp>
      <p:sp>
        <p:nvSpPr>
          <p:cNvPr id="5" name="Content Placeholder 7"/>
          <p:cNvSpPr>
            <a:spLocks noGrp="1"/>
          </p:cNvSpPr>
          <p:nvPr>
            <p:ph idx="1"/>
          </p:nvPr>
        </p:nvSpPr>
        <p:spPr>
          <a:xfrm>
            <a:off x="457200" y="929640"/>
            <a:ext cx="8229600" cy="5320006"/>
          </a:xfrm>
        </p:spPr>
        <p:txBody>
          <a:bodyPr>
            <a:normAutofit/>
          </a:bodyPr>
          <a:lstStyle/>
          <a:p>
            <a:pPr marL="457200" indent="-457200">
              <a:buFont typeface="+mj-lt"/>
              <a:buAutoNum type="arabicPeriod"/>
            </a:pPr>
            <a:r>
              <a:rPr lang="en-US" sz="2400" dirty="0"/>
              <a:t>Firmware Hub: legacy Boot ROM (BIOS)</a:t>
            </a:r>
          </a:p>
          <a:p>
            <a:pPr marL="457200" indent="-457200">
              <a:buFont typeface="+mj-lt"/>
              <a:buAutoNum type="arabicPeriod"/>
            </a:pPr>
            <a:r>
              <a:rPr lang="en-US" sz="2400" dirty="0"/>
              <a:t>Discrete Trusted Platform Module (TPM)</a:t>
            </a:r>
          </a:p>
          <a:p>
            <a:pPr marL="1028700" lvl="2" indent="-457200"/>
            <a:r>
              <a:rPr lang="en-US" sz="1800" dirty="0"/>
              <a:t>MMIO 0xFED4xxxx</a:t>
            </a:r>
            <a:endParaRPr lang="en-US" sz="2400" dirty="0"/>
          </a:p>
          <a:p>
            <a:pPr marL="457200" indent="-457200">
              <a:buFont typeface="+mj-lt"/>
              <a:buAutoNum type="arabicPeriod"/>
            </a:pPr>
            <a:r>
              <a:rPr lang="en-US" sz="2400" dirty="0"/>
              <a:t>Super I/O (Floppy Disk Controller, PS/2 KBC, serial and parallel ports)</a:t>
            </a:r>
          </a:p>
          <a:p>
            <a:pPr marL="1028700" lvl="2" indent="-457200">
              <a:spcBef>
                <a:spcPts val="600"/>
              </a:spcBef>
            </a:pPr>
            <a:r>
              <a:rPr lang="en-US" sz="1800" dirty="0"/>
              <a:t>KB IO 60h/64h</a:t>
            </a:r>
          </a:p>
          <a:p>
            <a:pPr marL="1028700" lvl="2" indent="-457200">
              <a:spcBef>
                <a:spcPts val="600"/>
              </a:spcBef>
            </a:pPr>
            <a:r>
              <a:rPr lang="en-US" sz="1800" dirty="0"/>
              <a:t>FDD IO 3F0h-3F7h …</a:t>
            </a:r>
          </a:p>
          <a:p>
            <a:pPr marL="1028700" lvl="2" indent="-457200">
              <a:spcBef>
                <a:spcPts val="600"/>
              </a:spcBef>
            </a:pPr>
            <a:r>
              <a:rPr lang="en-US" sz="1800" dirty="0"/>
              <a:t>SP IO 3F8h-3FFh …</a:t>
            </a:r>
          </a:p>
          <a:p>
            <a:pPr marL="1028700" lvl="2" indent="-457200">
              <a:spcBef>
                <a:spcPts val="600"/>
              </a:spcBef>
            </a:pPr>
            <a:r>
              <a:rPr lang="en-US" sz="1800" dirty="0"/>
              <a:t>PP IO 378h-37Fh …</a:t>
            </a:r>
          </a:p>
          <a:p>
            <a:pPr marL="457200" indent="-457200">
              <a:buFont typeface="+mj-lt"/>
              <a:buAutoNum type="arabicPeriod"/>
            </a:pPr>
            <a:r>
              <a:rPr lang="en-US" sz="2400" dirty="0"/>
              <a:t>Embedded Controller</a:t>
            </a:r>
          </a:p>
          <a:p>
            <a:pPr marL="1028700" lvl="2" indent="-457200"/>
            <a:r>
              <a:rPr lang="en-US" sz="1800" dirty="0"/>
              <a:t>IO 62h/66h</a:t>
            </a:r>
          </a:p>
          <a:p>
            <a:pPr marL="457200" indent="-457200">
              <a:buFont typeface="+mj-lt"/>
              <a:buAutoNum type="arabicPeriod"/>
            </a:pPr>
            <a:r>
              <a:rPr lang="en-US" sz="2400" dirty="0"/>
              <a:t>Audio, AC’97, MIDI…</a:t>
            </a:r>
          </a:p>
        </p:txBody>
      </p:sp>
      <p:sp>
        <p:nvSpPr>
          <p:cNvPr id="2" name="Rectangle 1"/>
          <p:cNvSpPr/>
          <p:nvPr/>
        </p:nvSpPr>
        <p:spPr>
          <a:xfrm>
            <a:off x="3166363" y="6183868"/>
            <a:ext cx="3158237" cy="369332"/>
          </a:xfrm>
          <a:prstGeom prst="rect">
            <a:avLst/>
          </a:prstGeom>
        </p:spPr>
        <p:txBody>
          <a:bodyPr wrap="none">
            <a:spAutoFit/>
          </a:bodyPr>
          <a:lstStyle/>
          <a:p>
            <a:r>
              <a:rPr lang="en-US" dirty="0"/>
              <a:t>Reference: </a:t>
            </a:r>
            <a:r>
              <a:rPr lang="en-US" dirty="0">
                <a:hlinkClick r:id="rId3"/>
              </a:rPr>
              <a:t>LPC specification</a:t>
            </a:r>
            <a:endParaRPr lang="en-US" dirty="0"/>
          </a:p>
        </p:txBody>
      </p:sp>
      <p:sp>
        <p:nvSpPr>
          <p:cNvPr id="8" name="Rectangle 7"/>
          <p:cNvSpPr/>
          <p:nvPr/>
        </p:nvSpPr>
        <p:spPr>
          <a:xfrm>
            <a:off x="5892593" y="5251397"/>
            <a:ext cx="1219200" cy="83820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solidFill>
                  <a:schemeClr val="tx1"/>
                </a:solidFill>
              </a:rPr>
              <a:t>Super I/O</a:t>
            </a:r>
          </a:p>
          <a:p>
            <a:pPr algn="ctr"/>
            <a:endParaRPr lang="en-US" sz="1000" b="1" dirty="0">
              <a:solidFill>
                <a:schemeClr val="tx1"/>
              </a:solidFill>
            </a:endParaRPr>
          </a:p>
          <a:p>
            <a:pPr algn="ctr"/>
            <a:r>
              <a:rPr lang="en-US" sz="1400" dirty="0">
                <a:solidFill>
                  <a:schemeClr val="tx1"/>
                </a:solidFill>
              </a:rPr>
              <a:t>KBC, PP, SP, FDC</a:t>
            </a:r>
            <a:endParaRPr lang="en-US" sz="1200" dirty="0">
              <a:solidFill>
                <a:schemeClr val="tx1"/>
              </a:solidFill>
            </a:endParaRPr>
          </a:p>
        </p:txBody>
      </p:sp>
      <p:sp>
        <p:nvSpPr>
          <p:cNvPr id="9" name="Rectangle 8"/>
          <p:cNvSpPr/>
          <p:nvPr/>
        </p:nvSpPr>
        <p:spPr>
          <a:xfrm>
            <a:off x="5908359" y="3797193"/>
            <a:ext cx="1219200" cy="83820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Host</a:t>
            </a:r>
          </a:p>
        </p:txBody>
      </p:sp>
      <p:sp>
        <p:nvSpPr>
          <p:cNvPr id="10" name="Rectangle 9"/>
          <p:cNvSpPr/>
          <p:nvPr/>
        </p:nvSpPr>
        <p:spPr>
          <a:xfrm>
            <a:off x="4515739" y="5244993"/>
            <a:ext cx="1219200" cy="83820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Flash</a:t>
            </a:r>
          </a:p>
          <a:p>
            <a:pPr algn="ctr"/>
            <a:r>
              <a:rPr lang="en-US" dirty="0">
                <a:solidFill>
                  <a:schemeClr val="tx1"/>
                </a:solidFill>
              </a:rPr>
              <a:t>BIOS</a:t>
            </a:r>
          </a:p>
        </p:txBody>
      </p:sp>
      <p:sp>
        <p:nvSpPr>
          <p:cNvPr id="11" name="Rectangle 10"/>
          <p:cNvSpPr/>
          <p:nvPr/>
        </p:nvSpPr>
        <p:spPr>
          <a:xfrm>
            <a:off x="7190621" y="5257800"/>
            <a:ext cx="1295400" cy="838200"/>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Embedded Controller</a:t>
            </a:r>
          </a:p>
        </p:txBody>
      </p:sp>
      <p:cxnSp>
        <p:nvCxnSpPr>
          <p:cNvPr id="16" name="Straight Arrow Connector 15"/>
          <p:cNvCxnSpPr/>
          <p:nvPr/>
        </p:nvCxnSpPr>
        <p:spPr>
          <a:xfrm>
            <a:off x="4394870" y="3416193"/>
            <a:ext cx="1418896"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032966" y="3416193"/>
            <a:ext cx="1418896"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7111793" y="3426146"/>
            <a:ext cx="767255" cy="790147"/>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1"/>
          </p:cNvCxnSpPr>
          <p:nvPr/>
        </p:nvCxnSpPr>
        <p:spPr>
          <a:xfrm>
            <a:off x="5142528" y="3426146"/>
            <a:ext cx="765831" cy="790147"/>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553200" y="4642384"/>
            <a:ext cx="0" cy="347695"/>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289766" y="4990079"/>
            <a:ext cx="4267200" cy="0"/>
          </a:xfrm>
          <a:prstGeom prst="straightConnector1">
            <a:avLst/>
          </a:prstGeom>
          <a:ln w="444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104318" y="4990079"/>
            <a:ext cx="0" cy="254914"/>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553200" y="4996483"/>
            <a:ext cx="0" cy="254914"/>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800221" y="4996483"/>
            <a:ext cx="0" cy="254914"/>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419600" y="3031125"/>
            <a:ext cx="2111653" cy="338554"/>
          </a:xfrm>
          <a:prstGeom prst="rect">
            <a:avLst/>
          </a:prstGeom>
        </p:spPr>
        <p:txBody>
          <a:bodyPr wrap="square">
            <a:spAutoFit/>
          </a:bodyPr>
          <a:lstStyle/>
          <a:p>
            <a:r>
              <a:rPr lang="en-US" sz="1600" dirty="0"/>
              <a:t>ISA (optional)</a:t>
            </a:r>
          </a:p>
        </p:txBody>
      </p:sp>
      <p:sp>
        <p:nvSpPr>
          <p:cNvPr id="26" name="Rectangle 25"/>
          <p:cNvSpPr/>
          <p:nvPr/>
        </p:nvSpPr>
        <p:spPr>
          <a:xfrm>
            <a:off x="7108547" y="3042223"/>
            <a:ext cx="2111653" cy="338554"/>
          </a:xfrm>
          <a:prstGeom prst="rect">
            <a:avLst/>
          </a:prstGeom>
        </p:spPr>
        <p:txBody>
          <a:bodyPr wrap="square">
            <a:spAutoFit/>
          </a:bodyPr>
          <a:lstStyle/>
          <a:p>
            <a:r>
              <a:rPr lang="en-US" sz="1600" dirty="0"/>
              <a:t>PCI/Host Bus</a:t>
            </a:r>
          </a:p>
        </p:txBody>
      </p:sp>
    </p:spTree>
    <p:extLst>
      <p:ext uri="{BB962C8B-B14F-4D97-AF65-F5344CB8AC3E}">
        <p14:creationId xmlns:p14="http://schemas.microsoft.com/office/powerpoint/2010/main" val="129075750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“S3 Resume Boot Script”?</a:t>
            </a:r>
          </a:p>
        </p:txBody>
      </p:sp>
      <p:sp>
        <p:nvSpPr>
          <p:cNvPr id="5" name="Content Placeholder 4"/>
          <p:cNvSpPr>
            <a:spLocks noGrp="1"/>
          </p:cNvSpPr>
          <p:nvPr>
            <p:ph idx="1"/>
          </p:nvPr>
        </p:nvSpPr>
        <p:spPr>
          <a:xfrm>
            <a:off x="457200" y="1424122"/>
            <a:ext cx="8229600" cy="1091958"/>
          </a:xfrm>
        </p:spPr>
        <p:txBody>
          <a:bodyPr>
            <a:normAutofit/>
          </a:bodyPr>
          <a:lstStyle/>
          <a:p>
            <a:r>
              <a:rPr lang="en-US" dirty="0"/>
              <a:t>To speed up S3 resume, required HW configuration actions are written to an “S3 Resume Boot Script” by DXE drivers instead of running all configuration actions normally performed during boot</a:t>
            </a:r>
          </a:p>
        </p:txBody>
      </p:sp>
      <p:pic>
        <p:nvPicPr>
          <p:cNvPr id="2" name="Picture 1"/>
          <p:cNvPicPr>
            <a:picLocks noChangeAspect="1"/>
          </p:cNvPicPr>
          <p:nvPr/>
        </p:nvPicPr>
        <p:blipFill>
          <a:blip r:embed="rId2" cstate="print"/>
          <a:stretch>
            <a:fillRect/>
          </a:stretch>
        </p:blipFill>
        <p:spPr>
          <a:xfrm>
            <a:off x="571660" y="2772565"/>
            <a:ext cx="7862482" cy="3604174"/>
          </a:xfrm>
          <a:prstGeom prst="rect">
            <a:avLst/>
          </a:prstGeom>
        </p:spPr>
      </p:pic>
    </p:spTree>
    <p:extLst>
      <p:ext uri="{BB962C8B-B14F-4D97-AF65-F5344CB8AC3E}">
        <p14:creationId xmlns:p14="http://schemas.microsoft.com/office/powerpoint/2010/main" val="29350081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S3 Boot Script is a Sequence of Platform Dependent Opcodes</a:t>
            </a:r>
          </a:p>
        </p:txBody>
      </p:sp>
      <p:sp>
        <p:nvSpPr>
          <p:cNvPr id="7" name="Rectangle 6"/>
          <p:cNvSpPr/>
          <p:nvPr/>
        </p:nvSpPr>
        <p:spPr>
          <a:xfrm>
            <a:off x="228600" y="1633244"/>
            <a:ext cx="8915400" cy="4893647"/>
          </a:xfrm>
          <a:prstGeom prst="rect">
            <a:avLst/>
          </a:prstGeom>
        </p:spPr>
        <p:txBody>
          <a:bodyPr wrap="square">
            <a:spAutoFit/>
          </a:bodyPr>
          <a:lstStyle/>
          <a:p>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 01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01 00 00 00 00 00 00 00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24 00 00 00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 01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00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04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01 00 00 00 00 00 00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00 00 00 08</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02 00 00 00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21 00 00 00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0f</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01 00 00 00 00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00 00 c0 </a:t>
            </a:r>
            <a:r>
              <a:rPr lang="en-US" sz="2400" dirty="0" err="1">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fe</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00 00 00 00 00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10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03 00 00 00 24 00 00 00 02 02</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01 00 00 00 00 00 00 00 f0 00 02 00 </a:t>
            </a:r>
            <a:r>
              <a:rPr lang="en-US" sz="2400" dirty="0">
                <a:solidFill>
                  <a:srgbClr val="000000"/>
                </a:solidFill>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67 01 00 00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20 00 00 00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01</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02</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30 04</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00 00 00 00 </a:t>
            </a:r>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21 00 00 00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de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a:t>
            </a:r>
            <a:r>
              <a:rPr lang="en-US" sz="2400" dirty="0" err="1">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ff</a:t>
            </a:r>
            <a:r>
              <a:rPr lang="en-US" sz="2400" dirty="0">
                <a:solidFill>
                  <a:srgbClr val="000000"/>
                </a:solidFill>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 00 00 00 00</a:t>
            </a:r>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68 01 00 00</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200" dirty="0">
              <a:latin typeface="Arial" panose="020B0604020202020204" pitchFamily="34" charset="0"/>
              <a:ea typeface="Times New Roman" panose="02020603050405020304" pitchFamily="18" charset="0"/>
              <a:cs typeface="Times New Roman" panose="02020603050405020304" pitchFamily="18" charset="0"/>
            </a:endParaRPr>
          </a:p>
          <a:p>
            <a:r>
              <a:rPr lang="en-US" sz="2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d3 d1 4b 4a 7e </a:t>
            </a:r>
            <a:r>
              <a:rPr lang="en-US" sz="2400" dirty="0" err="1">
                <a:solidFill>
                  <a:srgbClr val="000000"/>
                </a:solidFill>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ff</a:t>
            </a:r>
            <a:endParaRPr lang="en-US" sz="32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8107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Decoding Opcodes</a:t>
            </a:r>
          </a:p>
        </p:txBody>
      </p:sp>
      <p:sp>
        <p:nvSpPr>
          <p:cNvPr id="6"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s3bootscript</a:t>
            </a:r>
          </a:p>
        </p:txBody>
      </p:sp>
      <p:sp>
        <p:nvSpPr>
          <p:cNvPr id="8" name="Rectangle 7"/>
          <p:cNvSpPr/>
          <p:nvPr/>
        </p:nvSpPr>
        <p:spPr>
          <a:xfrm>
            <a:off x="444167" y="990600"/>
            <a:ext cx="6566233" cy="5509200"/>
          </a:xfrm>
          <a:prstGeom prst="rect">
            <a:avLst/>
          </a:prstGeom>
        </p:spPr>
        <p:txBody>
          <a:bodyPr wrap="square">
            <a:spAutoFit/>
          </a:bodyPr>
          <a:lstStyle/>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000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0x0000</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0x21</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02 00 0f 01 00 00 00 00 00 00 c0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fe</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01 00 00 00 00 00 00 00 00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S3_BOOTSCRIPT_MEM_WRITE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0x02</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0x00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1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0xFEC00000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Count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0x1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Values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359</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0x2F2C</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01 02 30 04 00 00 00 00 21 00 00 00 00 00 00 00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de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S3_BOOTSCRIPT_IO_READ_WRITE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0x01</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0x02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4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0x00000430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0x00000021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Mask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0xFFFFFFDE</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3753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S3 Boot Script Opcodes</a:t>
            </a:r>
          </a:p>
        </p:txBody>
      </p:sp>
      <p:sp>
        <p:nvSpPr>
          <p:cNvPr id="5" name="Content Placeholder 4"/>
          <p:cNvSpPr>
            <a:spLocks noGrp="1"/>
          </p:cNvSpPr>
          <p:nvPr>
            <p:ph idx="1"/>
          </p:nvPr>
        </p:nvSpPr>
        <p:spPr>
          <a:xfrm>
            <a:off x="457199" y="1219200"/>
            <a:ext cx="8349175" cy="4959239"/>
          </a:xfrm>
        </p:spPr>
        <p:txBody>
          <a:bodyPr>
            <a:noAutofit/>
          </a:bodyPr>
          <a:lstStyle/>
          <a:p>
            <a:pPr marL="457200" lvl="0" indent="-457200">
              <a:buFont typeface="Arial" panose="020B0604020202020204" pitchFamily="34" charset="0"/>
              <a:buChar char="•"/>
            </a:pPr>
            <a:r>
              <a:rPr lang="en-US" sz="2400" dirty="0"/>
              <a:t>I/O port write (0x00)</a:t>
            </a:r>
          </a:p>
          <a:p>
            <a:pPr marL="457200" lvl="0" indent="-457200">
              <a:buFont typeface="Arial" panose="020B0604020202020204" pitchFamily="34" charset="0"/>
              <a:buChar char="•"/>
            </a:pPr>
            <a:r>
              <a:rPr lang="en-US" sz="2400" dirty="0"/>
              <a:t>I/O port read-modify-write (0x01)</a:t>
            </a:r>
          </a:p>
          <a:p>
            <a:pPr marL="457200" lvl="0" indent="-457200">
              <a:buFont typeface="Arial" panose="020B0604020202020204" pitchFamily="34" charset="0"/>
              <a:buChar char="•"/>
            </a:pPr>
            <a:r>
              <a:rPr lang="en-US" sz="2400" dirty="0"/>
              <a:t>Memory write (0x02)</a:t>
            </a:r>
          </a:p>
          <a:p>
            <a:pPr marL="457200" lvl="0" indent="-457200">
              <a:buFont typeface="Arial" panose="020B0604020202020204" pitchFamily="34" charset="0"/>
              <a:buChar char="•"/>
            </a:pPr>
            <a:r>
              <a:rPr lang="en-US" sz="2400" dirty="0"/>
              <a:t>Memory read-modify-write (0x03)</a:t>
            </a:r>
          </a:p>
          <a:p>
            <a:pPr marL="457200" lvl="0" indent="-457200">
              <a:buFont typeface="Arial" panose="020B0604020202020204" pitchFamily="34" charset="0"/>
              <a:buChar char="•"/>
            </a:pPr>
            <a:r>
              <a:rPr lang="en-US" sz="2400" dirty="0" err="1"/>
              <a:t>PCIe</a:t>
            </a:r>
            <a:r>
              <a:rPr lang="en-US" sz="2400" dirty="0"/>
              <a:t> configuration write (0x04)</a:t>
            </a:r>
          </a:p>
          <a:p>
            <a:pPr marL="457200" lvl="0" indent="-457200">
              <a:buFont typeface="Arial" panose="020B0604020202020204" pitchFamily="34" charset="0"/>
              <a:buChar char="•"/>
            </a:pPr>
            <a:r>
              <a:rPr lang="en-US" sz="2400" dirty="0" err="1"/>
              <a:t>PCIe</a:t>
            </a:r>
            <a:r>
              <a:rPr lang="en-US" sz="2400" dirty="0"/>
              <a:t> configuration read-modify-write (0x05)</a:t>
            </a:r>
          </a:p>
          <a:p>
            <a:pPr marL="457200" lvl="0" indent="-457200">
              <a:buFont typeface="Arial" panose="020B0604020202020204" pitchFamily="34" charset="0"/>
              <a:buChar char="•"/>
            </a:pPr>
            <a:r>
              <a:rPr lang="en-US" sz="2400" dirty="0" err="1"/>
              <a:t>SMBus</a:t>
            </a:r>
            <a:r>
              <a:rPr lang="en-US" sz="2400" dirty="0"/>
              <a:t> execute (0x06)</a:t>
            </a:r>
          </a:p>
          <a:p>
            <a:pPr marL="457200" lvl="0" indent="-457200">
              <a:buFont typeface="Arial" panose="020B0604020202020204" pitchFamily="34" charset="0"/>
              <a:buChar char="•"/>
            </a:pPr>
            <a:r>
              <a:rPr lang="en-US" sz="2400" dirty="0"/>
              <a:t>Stall (0x07)</a:t>
            </a:r>
          </a:p>
          <a:p>
            <a:pPr marL="457200" lvl="0" indent="-457200">
              <a:buFont typeface="Arial" panose="020B0604020202020204" pitchFamily="34" charset="0"/>
              <a:buChar char="•"/>
            </a:pPr>
            <a:r>
              <a:rPr lang="en-US" sz="2400" dirty="0"/>
              <a:t>Dispatch (0x08)</a:t>
            </a:r>
          </a:p>
          <a:p>
            <a:pPr marL="457200" lvl="0" indent="-457200">
              <a:buFont typeface="Arial" panose="020B0604020202020204" pitchFamily="34" charset="0"/>
              <a:buChar char="•"/>
            </a:pPr>
            <a:r>
              <a:rPr lang="en-US" sz="2400" dirty="0"/>
              <a:t>Dispatch2</a:t>
            </a:r>
          </a:p>
        </p:txBody>
      </p:sp>
    </p:spTree>
    <p:extLst>
      <p:ext uri="{BB962C8B-B14F-4D97-AF65-F5344CB8AC3E}">
        <p14:creationId xmlns:p14="http://schemas.microsoft.com/office/powerpoint/2010/main" val="34005731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Processor I/O Port Opcodes</a:t>
            </a:r>
          </a:p>
        </p:txBody>
      </p:sp>
      <p:sp>
        <p:nvSpPr>
          <p:cNvPr id="5" name="Content Placeholder 4"/>
          <p:cNvSpPr>
            <a:spLocks noGrp="1"/>
          </p:cNvSpPr>
          <p:nvPr>
            <p:ph idx="1"/>
          </p:nvPr>
        </p:nvSpPr>
        <p:spPr>
          <a:xfrm>
            <a:off x="457200" y="1424122"/>
            <a:ext cx="8229600" cy="1091958"/>
          </a:xfrm>
        </p:spPr>
        <p:txBody>
          <a:bodyPr>
            <a:normAutofit lnSpcReduction="10000"/>
          </a:bodyPr>
          <a:lstStyle/>
          <a:p>
            <a:r>
              <a:rPr lang="en-US" b="1" dirty="0">
                <a:latin typeface="Courier New" panose="02070309020205020404" pitchFamily="49" charset="0"/>
                <a:cs typeface="Courier New" panose="02070309020205020404" pitchFamily="49" charset="0"/>
              </a:rPr>
              <a:t>S3_BOOTSCRIPT_IO_WRITE/READ_WRITE</a:t>
            </a:r>
            <a:r>
              <a:rPr lang="en-US" dirty="0"/>
              <a:t> opcodes in the S3 boot script write or RMW to processor I/O ports</a:t>
            </a:r>
          </a:p>
          <a:p>
            <a:r>
              <a:rPr lang="en-US" dirty="0"/>
              <a:t>Opcode below sends SW SMI by writing value </a:t>
            </a:r>
            <a:r>
              <a:rPr lang="en-US" b="1" dirty="0">
                <a:latin typeface="Courier New" panose="02070309020205020404" pitchFamily="49" charset="0"/>
                <a:cs typeface="Courier New" panose="02070309020205020404" pitchFamily="49" charset="0"/>
              </a:rPr>
              <a:t>0xBD</a:t>
            </a:r>
            <a:r>
              <a:rPr lang="en-US" dirty="0"/>
              <a:t> port </a:t>
            </a:r>
            <a:r>
              <a:rPr lang="en-US" b="1" dirty="0">
                <a:latin typeface="Courier New" panose="02070309020205020404" pitchFamily="49" charset="0"/>
                <a:cs typeface="Courier New" panose="02070309020205020404" pitchFamily="49" charset="0"/>
              </a:rPr>
              <a:t>0xB2</a:t>
            </a:r>
          </a:p>
        </p:txBody>
      </p:sp>
      <p:pic>
        <p:nvPicPr>
          <p:cNvPr id="3" name="Picture 2"/>
          <p:cNvPicPr>
            <a:picLocks noChangeAspect="1"/>
          </p:cNvPicPr>
          <p:nvPr/>
        </p:nvPicPr>
        <p:blipFill>
          <a:blip r:embed="rId2" cstate="print"/>
          <a:stretch>
            <a:fillRect/>
          </a:stretch>
        </p:blipFill>
        <p:spPr>
          <a:xfrm>
            <a:off x="383982" y="2852737"/>
            <a:ext cx="8207568" cy="3505462"/>
          </a:xfrm>
          <a:prstGeom prst="rect">
            <a:avLst/>
          </a:prstGeom>
        </p:spPr>
      </p:pic>
    </p:spTree>
    <p:extLst>
      <p:ext uri="{BB962C8B-B14F-4D97-AF65-F5344CB8AC3E}">
        <p14:creationId xmlns:p14="http://schemas.microsoft.com/office/powerpoint/2010/main" val="15353405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“Dispatch” Opcodes</a:t>
            </a:r>
          </a:p>
        </p:txBody>
      </p:sp>
      <p:sp>
        <p:nvSpPr>
          <p:cNvPr id="5" name="Content Placeholder 4"/>
          <p:cNvSpPr>
            <a:spLocks noGrp="1"/>
          </p:cNvSpPr>
          <p:nvPr>
            <p:ph idx="1"/>
          </p:nvPr>
        </p:nvSpPr>
        <p:spPr>
          <a:xfrm>
            <a:off x="457200" y="1424122"/>
            <a:ext cx="8229600" cy="1091958"/>
          </a:xfrm>
        </p:spPr>
        <p:txBody>
          <a:bodyPr>
            <a:normAutofit/>
          </a:bodyPr>
          <a:lstStyle/>
          <a:p>
            <a:r>
              <a:rPr lang="en-US" b="1" dirty="0">
                <a:latin typeface="Courier New" panose="02070309020205020404" pitchFamily="49" charset="0"/>
                <a:cs typeface="Courier New" panose="02070309020205020404" pitchFamily="49" charset="0"/>
              </a:rPr>
              <a:t>S3_BOOTSCRIPT_DISPATCH/2</a:t>
            </a:r>
            <a:r>
              <a:rPr lang="en-US" dirty="0"/>
              <a:t> opcodes in the S3 boot script jumps to entry-point defined in the opcode</a:t>
            </a:r>
          </a:p>
        </p:txBody>
      </p:sp>
      <p:pic>
        <p:nvPicPr>
          <p:cNvPr id="6" name="Picture 5"/>
          <p:cNvPicPr>
            <a:picLocks noChangeAspect="1"/>
          </p:cNvPicPr>
          <p:nvPr/>
        </p:nvPicPr>
        <p:blipFill>
          <a:blip r:embed="rId2" cstate="print"/>
          <a:stretch>
            <a:fillRect/>
          </a:stretch>
        </p:blipFill>
        <p:spPr>
          <a:xfrm>
            <a:off x="476250" y="3181351"/>
            <a:ext cx="8262938" cy="2421168"/>
          </a:xfrm>
          <a:prstGeom prst="rect">
            <a:avLst/>
          </a:prstGeom>
        </p:spPr>
      </p:pic>
    </p:spTree>
    <p:extLst>
      <p:ext uri="{BB962C8B-B14F-4D97-AF65-F5344CB8AC3E}">
        <p14:creationId xmlns:p14="http://schemas.microsoft.com/office/powerpoint/2010/main" val="333110986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Opcode Restoring BIOS Write Protection</a:t>
            </a:r>
          </a:p>
        </p:txBody>
      </p:sp>
      <p:pic>
        <p:nvPicPr>
          <p:cNvPr id="4" name="Picture 3"/>
          <p:cNvPicPr>
            <a:picLocks noChangeAspect="1"/>
          </p:cNvPicPr>
          <p:nvPr/>
        </p:nvPicPr>
        <p:blipFill>
          <a:blip r:embed="rId2" cstate="print"/>
          <a:stretch>
            <a:fillRect/>
          </a:stretch>
        </p:blipFill>
        <p:spPr>
          <a:xfrm>
            <a:off x="745588" y="2573837"/>
            <a:ext cx="7690203" cy="3743737"/>
          </a:xfrm>
          <a:prstGeom prst="rect">
            <a:avLst/>
          </a:prstGeom>
        </p:spPr>
      </p:pic>
      <p:sp>
        <p:nvSpPr>
          <p:cNvPr id="5" name="Content Placeholder 4"/>
          <p:cNvSpPr>
            <a:spLocks noGrp="1"/>
          </p:cNvSpPr>
          <p:nvPr>
            <p:ph idx="1"/>
          </p:nvPr>
        </p:nvSpPr>
        <p:spPr>
          <a:xfrm>
            <a:off x="457200" y="1424122"/>
            <a:ext cx="8229600" cy="1091958"/>
          </a:xfrm>
        </p:spPr>
        <p:txBody>
          <a:bodyPr>
            <a:normAutofit/>
          </a:bodyPr>
          <a:lstStyle/>
          <a:p>
            <a:r>
              <a:rPr lang="en-US" b="1" dirty="0">
                <a:latin typeface="Courier New" panose="02070309020205020404" pitchFamily="49" charset="0"/>
                <a:cs typeface="Courier New" panose="02070309020205020404" pitchFamily="49" charset="0"/>
              </a:rPr>
              <a:t>S3_BOOTSCRIPT_PCI_CONFIG_WRITE</a:t>
            </a:r>
            <a:r>
              <a:rPr lang="en-US" dirty="0"/>
              <a:t> opcode in the S3 boot script restores BIOS hardware write-protection (value 0x2A means BIOS hardware write protection is ON)</a:t>
            </a:r>
          </a:p>
        </p:txBody>
      </p:sp>
    </p:spTree>
    <p:extLst>
      <p:ext uri="{BB962C8B-B14F-4D97-AF65-F5344CB8AC3E}">
        <p14:creationId xmlns:p14="http://schemas.microsoft.com/office/powerpoint/2010/main" val="25410598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44448"/>
            <a:ext cx="8475785" cy="988746"/>
          </a:xfrm>
        </p:spPr>
        <p:txBody>
          <a:bodyPr>
            <a:noAutofit/>
          </a:bodyPr>
          <a:lstStyle/>
          <a:p>
            <a:r>
              <a:rPr lang="en-US" dirty="0"/>
              <a:t>Things that can go wrong</a:t>
            </a:r>
          </a:p>
        </p:txBody>
      </p:sp>
      <p:sp>
        <p:nvSpPr>
          <p:cNvPr id="5" name="Content Placeholder 4"/>
          <p:cNvSpPr>
            <a:spLocks noGrp="1"/>
          </p:cNvSpPr>
          <p:nvPr>
            <p:ph idx="1"/>
          </p:nvPr>
        </p:nvSpPr>
        <p:spPr>
          <a:xfrm>
            <a:off x="457199" y="1392700"/>
            <a:ext cx="8349175" cy="4959239"/>
          </a:xfrm>
        </p:spPr>
        <p:txBody>
          <a:bodyPr>
            <a:noAutofit/>
          </a:bodyPr>
          <a:lstStyle/>
          <a:p>
            <a:pPr marL="457200" indent="-457200">
              <a:buBlip>
                <a:blip r:embed="rId2"/>
              </a:buBlip>
            </a:pPr>
            <a:r>
              <a:rPr lang="en-US" sz="2400" dirty="0"/>
              <a:t>Address (pointer) to S3 boot script is stored in a runtime UEFI variable (e.g. </a:t>
            </a:r>
            <a:r>
              <a:rPr lang="en-US" sz="2400" b="1" dirty="0">
                <a:latin typeface="Courier New" panose="02070309020205020404" pitchFamily="49" charset="0"/>
                <a:cs typeface="Courier New" panose="02070309020205020404" pitchFamily="49" charset="0"/>
              </a:rPr>
              <a:t>NV+RT+BS </a:t>
            </a:r>
            <a:r>
              <a:rPr lang="en-US" sz="2400" b="1" dirty="0" err="1">
                <a:latin typeface="Courier New" panose="02070309020205020404" pitchFamily="49" charset="0"/>
                <a:cs typeface="Courier New" panose="02070309020205020404" pitchFamily="49" charset="0"/>
              </a:rPr>
              <a:t>AcpiGlobalTable</a:t>
            </a:r>
            <a:r>
              <a:rPr lang="en-US" sz="2400" dirty="0"/>
              <a:t>)</a:t>
            </a:r>
          </a:p>
          <a:p>
            <a:pPr marL="457200" indent="-457200">
              <a:buBlip>
                <a:blip r:embed="rId2"/>
              </a:buBlip>
            </a:pPr>
            <a:r>
              <a:rPr lang="en-US" sz="2400" dirty="0"/>
              <a:t>The S3 boot script itself is stored in unprotected memory (ACPI NVS) accessible to the OS or DMA capable devices</a:t>
            </a:r>
          </a:p>
          <a:p>
            <a:pPr marL="457200" indent="-457200">
              <a:buBlip>
                <a:blip r:embed="rId2"/>
              </a:buBlip>
            </a:pPr>
            <a:r>
              <a:rPr lang="en-US" sz="2400" dirty="0"/>
              <a:t>The PEI executable parsing and interpreting the S3 boot script or any other executable needed for S3 resume is running out of unprotected memory</a:t>
            </a:r>
          </a:p>
          <a:p>
            <a:pPr marL="457200" indent="-457200">
              <a:buBlip>
                <a:blip r:embed="rId2"/>
              </a:buBlip>
            </a:pPr>
            <a:r>
              <a:rPr lang="en-US" sz="2400" dirty="0"/>
              <a:t>S3 boot script contains </a:t>
            </a:r>
            <a:r>
              <a:rPr lang="en-US" sz="2400" b="1" dirty="0">
                <a:latin typeface="Courier New" panose="02070309020205020404" pitchFamily="49" charset="0"/>
                <a:cs typeface="Courier New" panose="02070309020205020404" pitchFamily="49" charset="0"/>
              </a:rPr>
              <a:t>Dispatch</a:t>
            </a:r>
            <a:r>
              <a:rPr lang="en-US" sz="2400" dirty="0"/>
              <a:t> (</a:t>
            </a:r>
            <a:r>
              <a:rPr lang="en-US" sz="2400" b="1" dirty="0">
                <a:latin typeface="Courier New" panose="02070309020205020404" pitchFamily="49" charset="0"/>
                <a:cs typeface="Courier New" panose="02070309020205020404" pitchFamily="49" charset="0"/>
              </a:rPr>
              <a:t>Dispatch2</a:t>
            </a:r>
            <a:r>
              <a:rPr lang="en-US" sz="2400" dirty="0"/>
              <a:t>) opcodes with entry-points in unprotected memory</a:t>
            </a:r>
          </a:p>
          <a:p>
            <a:pPr marL="457200" indent="-457200">
              <a:buBlip>
                <a:blip r:embed="rId2"/>
              </a:buBlip>
            </a:pPr>
            <a:r>
              <a:rPr lang="en-US" sz="2400" dirty="0"/>
              <a:t>EFI firmware “forgets” to store opcodes which restore all required hardware locks and protections in S3 boot script</a:t>
            </a:r>
          </a:p>
        </p:txBody>
      </p:sp>
    </p:spTree>
    <p:extLst>
      <p:ext uri="{BB962C8B-B14F-4D97-AF65-F5344CB8AC3E}">
        <p14:creationId xmlns:p14="http://schemas.microsoft.com/office/powerpoint/2010/main" val="4466689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0" y="244448"/>
            <a:ext cx="8686800" cy="988746"/>
          </a:xfrm>
        </p:spPr>
        <p:txBody>
          <a:bodyPr>
            <a:normAutofit/>
          </a:bodyPr>
          <a:lstStyle/>
          <a:p>
            <a:r>
              <a:rPr lang="en-US" sz="3200" dirty="0"/>
              <a:t>Attacking FW on resume from sleep</a:t>
            </a:r>
          </a:p>
        </p:txBody>
      </p:sp>
      <p:sp>
        <p:nvSpPr>
          <p:cNvPr id="70" name="AutoShape 62"/>
          <p:cNvSpPr>
            <a:spLocks noChangeArrowheads="1"/>
          </p:cNvSpPr>
          <p:nvPr/>
        </p:nvSpPr>
        <p:spPr bwMode="auto">
          <a:xfrm>
            <a:off x="766916" y="3354023"/>
            <a:ext cx="5899355" cy="3146790"/>
          </a:xfrm>
          <a:prstGeom prst="roundRect">
            <a:avLst>
              <a:gd name="adj" fmla="val 48"/>
            </a:avLst>
          </a:prstGeom>
          <a:noFill/>
          <a:ln w="12700" cap="flat" cmpd="sng" algn="ctr">
            <a:solidFill>
              <a:srgbClr val="00B050"/>
            </a:solidFill>
            <a:prstDash val="dash"/>
            <a:round/>
            <a:headEnd type="none" w="med" len="med"/>
            <a:tailEnd type="none" w="med" len="med"/>
          </a:ln>
          <a:effectLst/>
        </p:spPr>
        <p:txBody>
          <a:bodyPr wrap="none" lIns="0" tIns="0" rIns="0" bIns="0" anchor="t"/>
          <a:lstStyle/>
          <a:p>
            <a:pPr algn="r"/>
            <a:r>
              <a:rPr lang="en-US" b="1" dirty="0">
                <a:solidFill>
                  <a:schemeClr val="tx1">
                    <a:lumMod val="50000"/>
                    <a:lumOff val="50000"/>
                  </a:schemeClr>
                </a:solidFill>
                <a:effectLst>
                  <a:outerShdw blurRad="25400" dist="12700" dir="2700000" algn="tl" rotWithShape="0">
                    <a:prstClr val="black">
                      <a:alpha val="21000"/>
                    </a:prstClr>
                  </a:outerShdw>
                </a:effectLst>
                <a:latin typeface="Arial"/>
              </a:rPr>
              <a:t> U/EFI System Firmware</a:t>
            </a:r>
          </a:p>
        </p:txBody>
      </p:sp>
      <p:sp>
        <p:nvSpPr>
          <p:cNvPr id="31" name="AutoShape 62"/>
          <p:cNvSpPr>
            <a:spLocks noChangeArrowheads="1"/>
          </p:cNvSpPr>
          <p:nvPr/>
        </p:nvSpPr>
        <p:spPr bwMode="auto">
          <a:xfrm>
            <a:off x="781663" y="1873539"/>
            <a:ext cx="5130070" cy="1174461"/>
          </a:xfrm>
          <a:prstGeom prst="roundRect">
            <a:avLst>
              <a:gd name="adj" fmla="val 0"/>
            </a:avLst>
          </a:prstGeom>
          <a:solidFill>
            <a:schemeClr val="bg1">
              <a:lumMod val="50000"/>
            </a:schemeClr>
          </a:solidFill>
          <a:ln w="38100" cap="flat" cmpd="sng" algn="ctr">
            <a:solidFill>
              <a:srgbClr val="ED1C24"/>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Operating System</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6" name="AutoShape 62"/>
          <p:cNvSpPr>
            <a:spLocks noChangeArrowheads="1"/>
          </p:cNvSpPr>
          <p:nvPr/>
        </p:nvSpPr>
        <p:spPr bwMode="auto">
          <a:xfrm>
            <a:off x="3200400" y="2420898"/>
            <a:ext cx="960478" cy="474702"/>
          </a:xfrm>
          <a:prstGeom prst="roundRect">
            <a:avLst>
              <a:gd name="adj" fmla="val 0"/>
            </a:avLst>
          </a:prstGeom>
          <a:solidFill>
            <a:srgbClr val="FF0000"/>
          </a:solidFill>
          <a:ln w="12700" cmpd="sng">
            <a:solidFill>
              <a:schemeClr val="bg1"/>
            </a:solidFill>
            <a:round/>
            <a:headEnd/>
            <a:tailEnd/>
          </a:ln>
          <a:effectLst/>
        </p:spPr>
        <p:txBody>
          <a:bodyPr wrap="none" lIns="0" tIns="0" rIns="0" bIns="0" anchor="ctr"/>
          <a:lstStyle/>
          <a:p>
            <a:pPr algn="ctr">
              <a:defRPr/>
            </a:pPr>
            <a:r>
              <a:rPr lang="en-US" dirty="0">
                <a:solidFill>
                  <a:prstClr val="white"/>
                </a:solidFill>
                <a:effectLst>
                  <a:outerShdw blurRad="25400" dist="12700" dir="2700000" algn="tl" rotWithShape="0">
                    <a:prstClr val="black">
                      <a:alpha val="21000"/>
                    </a:prstClr>
                  </a:outerShdw>
                </a:effectLst>
                <a:latin typeface="Arial"/>
              </a:rPr>
              <a:t>Exploit</a:t>
            </a:r>
          </a:p>
        </p:txBody>
      </p:sp>
      <p:sp>
        <p:nvSpPr>
          <p:cNvPr id="26" name="Rounded Rectangular Callout 25"/>
          <p:cNvSpPr/>
          <p:nvPr/>
        </p:nvSpPr>
        <p:spPr>
          <a:xfrm>
            <a:off x="4733878" y="943899"/>
            <a:ext cx="2837390" cy="682829"/>
          </a:xfrm>
          <a:prstGeom prst="wedgeRoundRectCallout">
            <a:avLst>
              <a:gd name="adj1" fmla="val -79279"/>
              <a:gd name="adj2" fmla="val 273848"/>
              <a:gd name="adj3" fmla="val 1666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Exploit modifies S3 boot script table in memory</a:t>
            </a:r>
          </a:p>
        </p:txBody>
      </p:sp>
      <p:sp>
        <p:nvSpPr>
          <p:cNvPr id="27" name="Rounded Rectangular Callout 26"/>
          <p:cNvSpPr/>
          <p:nvPr/>
        </p:nvSpPr>
        <p:spPr>
          <a:xfrm>
            <a:off x="5987519" y="1877361"/>
            <a:ext cx="2920507" cy="1083128"/>
          </a:xfrm>
          <a:prstGeom prst="wedgeRoundRectCallout">
            <a:avLst>
              <a:gd name="adj1" fmla="val -51726"/>
              <a:gd name="adj2" fmla="val 180484"/>
              <a:gd name="adj3" fmla="val 1666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Upon resume, firmware executes rogue S3 script which disables HW protections</a:t>
            </a:r>
          </a:p>
        </p:txBody>
      </p:sp>
      <p:sp>
        <p:nvSpPr>
          <p:cNvPr id="23" name="AutoShape 62"/>
          <p:cNvSpPr>
            <a:spLocks noChangeArrowheads="1"/>
          </p:cNvSpPr>
          <p:nvPr/>
        </p:nvSpPr>
        <p:spPr bwMode="auto">
          <a:xfrm>
            <a:off x="876325"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PEI</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28" name="AutoShape 62"/>
          <p:cNvSpPr>
            <a:spLocks noChangeArrowheads="1"/>
          </p:cNvSpPr>
          <p:nvPr/>
        </p:nvSpPr>
        <p:spPr bwMode="auto">
          <a:xfrm>
            <a:off x="876325" y="4443414"/>
            <a:ext cx="1494686" cy="1406960"/>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DXE</a:t>
            </a:r>
          </a:p>
          <a:p>
            <a:pPr algn="ctr"/>
            <a:endParaRPr lang="en-US" b="1" dirty="0">
              <a:solidFill>
                <a:prstClr val="white"/>
              </a:solidFill>
              <a:effectLst>
                <a:outerShdw blurRad="25400" dist="12700" dir="2700000" algn="tl" rotWithShape="0">
                  <a:prstClr val="black">
                    <a:alpha val="21000"/>
                  </a:prstClr>
                </a:outerShdw>
              </a:effectLst>
              <a:latin typeface="Arial"/>
            </a:endParaRPr>
          </a:p>
          <a:p>
            <a:pPr algn="ctr"/>
            <a:r>
              <a:rPr lang="en-US" b="1" dirty="0">
                <a:solidFill>
                  <a:prstClr val="white"/>
                </a:solidFill>
                <a:effectLst>
                  <a:outerShdw blurRad="25400" dist="12700" dir="2700000" algn="tl" rotWithShape="0">
                    <a:prstClr val="black">
                      <a:alpha val="21000"/>
                    </a:prstClr>
                  </a:outerShdw>
                </a:effectLst>
                <a:latin typeface="Arial"/>
              </a:rPr>
              <a:t>UEFI core</a:t>
            </a:r>
          </a:p>
          <a:p>
            <a:pPr algn="ctr"/>
            <a:r>
              <a:rPr lang="en-US" b="1" dirty="0">
                <a:solidFill>
                  <a:prstClr val="white"/>
                </a:solidFill>
                <a:effectLst>
                  <a:outerShdw blurRad="25400" dist="12700" dir="2700000" algn="tl" rotWithShape="0">
                    <a:prstClr val="black">
                      <a:alpha val="21000"/>
                    </a:prstClr>
                  </a:outerShdw>
                </a:effectLst>
                <a:latin typeface="Arial"/>
              </a:rPr>
              <a:t> &amp; drivers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3" name="AutoShape 62"/>
          <p:cNvSpPr>
            <a:spLocks noChangeArrowheads="1"/>
          </p:cNvSpPr>
          <p:nvPr/>
        </p:nvSpPr>
        <p:spPr bwMode="auto">
          <a:xfrm>
            <a:off x="876325" y="3888269"/>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BDS</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8" name="AutoShape 62"/>
          <p:cNvSpPr>
            <a:spLocks noChangeArrowheads="1"/>
          </p:cNvSpPr>
          <p:nvPr/>
        </p:nvSpPr>
        <p:spPr bwMode="auto">
          <a:xfrm>
            <a:off x="5048119" y="6037361"/>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Platform PEI</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39" name="AutoShape 62"/>
          <p:cNvSpPr>
            <a:spLocks noChangeArrowheads="1"/>
          </p:cNvSpPr>
          <p:nvPr/>
        </p:nvSpPr>
        <p:spPr bwMode="auto">
          <a:xfrm>
            <a:off x="2896466" y="4443414"/>
            <a:ext cx="1626199" cy="1406960"/>
          </a:xfrm>
          <a:prstGeom prst="roundRect">
            <a:avLst>
              <a:gd name="adj" fmla="val 0"/>
            </a:avLst>
          </a:prstGeom>
          <a:noFill/>
          <a:ln w="38100" cap="flat" cmpd="sng" algn="ctr">
            <a:solidFill>
              <a:srgbClr val="ED1C24"/>
            </a:solidFill>
            <a:prstDash val="solid"/>
            <a:round/>
            <a:headEnd type="none" w="med" len="med"/>
            <a:tailEnd type="none" w="med" len="med"/>
          </a:ln>
          <a:effectLst/>
        </p:spPr>
        <p:txBody>
          <a:bodyPr wrap="none" lIns="0" tIns="0" rIns="0" bIns="0" anchor="t"/>
          <a:lstStyle/>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S3 Boot</a:t>
            </a:r>
          </a:p>
          <a:p>
            <a:pPr algn="ctr"/>
            <a:r>
              <a:rPr lang="en-US" b="1" dirty="0">
                <a:solidFill>
                  <a:schemeClr val="tx1">
                    <a:lumMod val="65000"/>
                    <a:lumOff val="35000"/>
                  </a:schemeClr>
                </a:solidFill>
                <a:effectLst>
                  <a:outerShdw blurRad="25400" dist="12700" dir="2700000" algn="tl" rotWithShape="0">
                    <a:prstClr val="black">
                      <a:alpha val="21000"/>
                    </a:prstClr>
                  </a:outerShdw>
                </a:effectLst>
                <a:latin typeface="Arial"/>
              </a:rPr>
              <a:t>Script Table</a:t>
            </a:r>
          </a:p>
          <a:p>
            <a:pPr algn="ctr"/>
            <a:endPar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endParaRP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Restores</a:t>
            </a:r>
          </a:p>
          <a:p>
            <a:pPr algn="ctr"/>
            <a:r>
              <a:rPr lang="en-US" sz="1400" b="1" dirty="0">
                <a:solidFill>
                  <a:schemeClr val="tx1">
                    <a:lumMod val="65000"/>
                    <a:lumOff val="35000"/>
                  </a:schemeClr>
                </a:solidFill>
                <a:effectLst>
                  <a:outerShdw blurRad="25400" dist="12700" dir="2700000" algn="tl" rotWithShape="0">
                    <a:prstClr val="black">
                      <a:alpha val="21000"/>
                    </a:prstClr>
                  </a:outerShdw>
                </a:effectLst>
                <a:latin typeface="Arial"/>
              </a:rPr>
              <a:t>hardware config</a:t>
            </a:r>
          </a:p>
        </p:txBody>
      </p:sp>
      <p:sp>
        <p:nvSpPr>
          <p:cNvPr id="40" name="AutoShape 62"/>
          <p:cNvSpPr>
            <a:spLocks noChangeArrowheads="1"/>
          </p:cNvSpPr>
          <p:nvPr/>
        </p:nvSpPr>
        <p:spPr bwMode="auto">
          <a:xfrm>
            <a:off x="5048120" y="5482216"/>
            <a:ext cx="1494686" cy="368158"/>
          </a:xfrm>
          <a:prstGeom prst="roundRect">
            <a:avLst>
              <a:gd name="adj" fmla="val 0"/>
            </a:avLst>
          </a:prstGeom>
          <a:solidFill>
            <a:schemeClr val="bg1">
              <a:lumMod val="50000"/>
            </a:schemeClr>
          </a:solidFill>
          <a:ln w="38100" cap="flat" cmpd="sng" algn="ctr">
            <a:solidFill>
              <a:schemeClr val="tx1">
                <a:lumMod val="65000"/>
                <a:lumOff val="35000"/>
              </a:schemeClr>
            </a:solidFill>
            <a:prstDash val="solid"/>
            <a:round/>
            <a:headEnd type="none" w="med" len="med"/>
            <a:tailEnd type="none" w="med" len="med"/>
          </a:ln>
          <a:effectLst/>
        </p:spPr>
        <p:txBody>
          <a:bodyPr wrap="none" lIns="0" tIns="0" rIns="0" bIns="0" anchor="t"/>
          <a:lstStyle/>
          <a:p>
            <a:pPr algn="ctr"/>
            <a:r>
              <a:rPr lang="en-US" b="1" dirty="0">
                <a:solidFill>
                  <a:prstClr val="white"/>
                </a:solidFill>
                <a:effectLst>
                  <a:outerShdw blurRad="25400" dist="12700" dir="2700000" algn="tl" rotWithShape="0">
                    <a:prstClr val="black">
                      <a:alpha val="21000"/>
                    </a:prstClr>
                  </a:outerShdw>
                </a:effectLst>
                <a:latin typeface="Arial"/>
              </a:rPr>
              <a:t>Script Engine</a:t>
            </a:r>
            <a:endParaRPr lang="en-US" sz="1400" b="1" dirty="0">
              <a:solidFill>
                <a:prstClr val="white"/>
              </a:solidFill>
              <a:effectLst>
                <a:outerShdw blurRad="25400" dist="12700" dir="2700000" algn="tl" rotWithShape="0">
                  <a:prstClr val="black">
                    <a:alpha val="21000"/>
                  </a:prstClr>
                </a:outerShdw>
              </a:effectLst>
              <a:latin typeface="Arial"/>
            </a:endParaRPr>
          </a:p>
        </p:txBody>
      </p:sp>
      <p:sp>
        <p:nvSpPr>
          <p:cNvPr id="4" name="Striped Right Arrow 3"/>
          <p:cNvSpPr/>
          <p:nvPr/>
        </p:nvSpPr>
        <p:spPr>
          <a:xfrm>
            <a:off x="2206485" y="4585268"/>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riped Right Arrow 40"/>
          <p:cNvSpPr/>
          <p:nvPr/>
        </p:nvSpPr>
        <p:spPr>
          <a:xfrm>
            <a:off x="2206485" y="4988476"/>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Striped Right Arrow 41"/>
          <p:cNvSpPr/>
          <p:nvPr/>
        </p:nvSpPr>
        <p:spPr>
          <a:xfrm>
            <a:off x="2206485" y="5408019"/>
            <a:ext cx="645740" cy="316836"/>
          </a:xfrm>
          <a:prstGeom prst="stripedRightArrow">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 Arrow 4"/>
          <p:cNvSpPr/>
          <p:nvPr/>
        </p:nvSpPr>
        <p:spPr>
          <a:xfrm>
            <a:off x="309723"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NORMAL BOOT</a:t>
            </a:r>
          </a:p>
        </p:txBody>
      </p:sp>
      <p:sp>
        <p:nvSpPr>
          <p:cNvPr id="44" name="Up Arrow 43"/>
          <p:cNvSpPr/>
          <p:nvPr/>
        </p:nvSpPr>
        <p:spPr>
          <a:xfrm>
            <a:off x="6734475" y="3354023"/>
            <a:ext cx="419124" cy="3154732"/>
          </a:xfrm>
          <a:prstGeom prst="upArrow">
            <a:avLst/>
          </a:prstGeom>
          <a:noFill/>
          <a:ln w="254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a:solidFill>
                  <a:schemeClr val="tx1">
                    <a:lumMod val="65000"/>
                    <a:lumOff val="35000"/>
                  </a:schemeClr>
                </a:solidFill>
              </a:rPr>
              <a:t>S3 RESUME</a:t>
            </a:r>
          </a:p>
        </p:txBody>
      </p:sp>
      <p:sp>
        <p:nvSpPr>
          <p:cNvPr id="6" name="Up Arrow 5"/>
          <p:cNvSpPr/>
          <p:nvPr/>
        </p:nvSpPr>
        <p:spPr>
          <a:xfrm>
            <a:off x="1551354" y="3239330"/>
            <a:ext cx="189402" cy="545062"/>
          </a:xfrm>
          <a:prstGeom prst="upArrow">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Up Arrow 44"/>
          <p:cNvSpPr/>
          <p:nvPr/>
        </p:nvSpPr>
        <p:spPr>
          <a:xfrm>
            <a:off x="5739732" y="3239330"/>
            <a:ext cx="172001" cy="2156767"/>
          </a:xfrm>
          <a:prstGeom prst="up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ent Arrow 7"/>
          <p:cNvSpPr/>
          <p:nvPr/>
        </p:nvSpPr>
        <p:spPr>
          <a:xfrm rot="5400000">
            <a:off x="4743475" y="4802257"/>
            <a:ext cx="467193" cy="810140"/>
          </a:xfrm>
          <a:prstGeom prst="bentArrow">
            <a:avLst>
              <a:gd name="adj1" fmla="val 25000"/>
              <a:gd name="adj2" fmla="val 31314"/>
              <a:gd name="adj3" fmla="val 25000"/>
              <a:gd name="adj4" fmla="val 43750"/>
            </a:avLst>
          </a:prstGeom>
          <a:noFill/>
          <a:ln>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Down Arrow 45"/>
          <p:cNvSpPr/>
          <p:nvPr/>
        </p:nvSpPr>
        <p:spPr>
          <a:xfrm>
            <a:off x="3432713" y="2960489"/>
            <a:ext cx="547919" cy="1440060"/>
          </a:xfrm>
          <a:prstGeom prst="downArrow">
            <a:avLst/>
          </a:prstGeom>
          <a:solidFill>
            <a:srgbClr val="ED1C2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prstClr val="white"/>
                </a:solidFill>
              </a:rPr>
              <a:t>MODIFY</a:t>
            </a:r>
          </a:p>
        </p:txBody>
      </p:sp>
      <p:sp>
        <p:nvSpPr>
          <p:cNvPr id="7" name="Slide Number Placeholder 6"/>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318</a:t>
            </a:fld>
            <a:endParaRPr lang="en-US" dirty="0"/>
          </a:p>
        </p:txBody>
      </p:sp>
    </p:spTree>
    <p:extLst>
      <p:ext uri="{BB962C8B-B14F-4D97-AF65-F5344CB8AC3E}">
        <p14:creationId xmlns:p14="http://schemas.microsoft.com/office/powerpoint/2010/main" val="213174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1" presetClass="emph" presetSubtype="2" fill="hold" nodeType="afterEffect">
                                  <p:stCondLst>
                                    <p:cond delay="0"/>
                                  </p:stCondLst>
                                  <p:childTnLst>
                                    <p:animClr clrSpc="rgb" dir="cw">
                                      <p:cBhvr>
                                        <p:cTn id="11" dur="1000" fill="hold"/>
                                        <p:tgtEl>
                                          <p:spTgt spid="39"/>
                                        </p:tgtEl>
                                        <p:attrNameLst>
                                          <p:attrName>fillcolor</p:attrName>
                                        </p:attrNameLst>
                                      </p:cBhvr>
                                      <p:to>
                                        <a:srgbClr val="FF0000"/>
                                      </p:to>
                                    </p:animClr>
                                    <p:set>
                                      <p:cBhvr>
                                        <p:cTn id="12" dur="1000" fill="hold"/>
                                        <p:tgtEl>
                                          <p:spTgt spid="39"/>
                                        </p:tgtEl>
                                        <p:attrNameLst>
                                          <p:attrName>fill.type</p:attrName>
                                        </p:attrNameLst>
                                      </p:cBhvr>
                                      <p:to>
                                        <p:strVal val="solid"/>
                                      </p:to>
                                    </p:set>
                                    <p:set>
                                      <p:cBhvr>
                                        <p:cTn id="13" dur="1000" fill="hold"/>
                                        <p:tgtEl>
                                          <p:spTgt spid="39"/>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8" grpId="0" animBg="1"/>
      <p:bldP spid="40" grpId="0" animBg="1"/>
      <p:bldP spid="44" grpId="0" animBg="1"/>
      <p:bldP spid="45" grpId="0" animBg="1"/>
      <p:bldP spid="8" grpId="0" animBg="1"/>
      <p:bldP spid="46"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Lucky you! BIOS protection is ON</a:t>
            </a:r>
          </a:p>
        </p:txBody>
      </p:sp>
      <p:pic>
        <p:nvPicPr>
          <p:cNvPr id="3" name="Picture 2"/>
          <p:cNvPicPr>
            <a:picLocks noChangeAspect="1"/>
          </p:cNvPicPr>
          <p:nvPr/>
        </p:nvPicPr>
        <p:blipFill>
          <a:blip r:embed="rId2"/>
          <a:stretch>
            <a:fillRect/>
          </a:stretch>
        </p:blipFill>
        <p:spPr>
          <a:xfrm>
            <a:off x="1167618" y="911057"/>
            <a:ext cx="6949495" cy="5526763"/>
          </a:xfrm>
          <a:prstGeom prst="rect">
            <a:avLst/>
          </a:prstGeom>
        </p:spPr>
      </p:pic>
      <p:sp>
        <p:nvSpPr>
          <p:cNvPr id="4" name="Rounded Rectangle 3"/>
          <p:cNvSpPr/>
          <p:nvPr/>
        </p:nvSpPr>
        <p:spPr>
          <a:xfrm>
            <a:off x="928468" y="6091154"/>
            <a:ext cx="4051495" cy="440108"/>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5120694" y="3261245"/>
            <a:ext cx="3706837" cy="801858"/>
          </a:xfrm>
          <a:prstGeom prst="wedgeRoundRectCallout">
            <a:avLst>
              <a:gd name="adj1" fmla="val -60598"/>
              <a:gd name="adj2" fmla="val 306659"/>
              <a:gd name="adj3" fmla="val 16667"/>
            </a:avLst>
          </a:prstGeom>
          <a:ln w="539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50"/>
                </a:solidFill>
              </a:rPr>
              <a:t>PASSED: BIOS is write protected</a:t>
            </a:r>
          </a:p>
        </p:txBody>
      </p:sp>
      <p:sp>
        <p:nvSpPr>
          <p:cNvPr id="6" name="Slide Number Placeholder 5"/>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319</a:t>
            </a:fld>
            <a:endParaRPr lang="en-US" dirty="0"/>
          </a:p>
        </p:txBody>
      </p:sp>
    </p:spTree>
    <p:extLst>
      <p:ext uri="{BB962C8B-B14F-4D97-AF65-F5344CB8AC3E}">
        <p14:creationId xmlns:p14="http://schemas.microsoft.com/office/powerpoint/2010/main" val="14366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Serial Peripheral Interface (SPI)</a:t>
            </a:r>
          </a:p>
        </p:txBody>
      </p:sp>
      <p:sp>
        <p:nvSpPr>
          <p:cNvPr id="5" name="Content Placeholder 7"/>
          <p:cNvSpPr>
            <a:spLocks noGrp="1"/>
          </p:cNvSpPr>
          <p:nvPr>
            <p:ph idx="1"/>
          </p:nvPr>
        </p:nvSpPr>
        <p:spPr>
          <a:xfrm>
            <a:off x="457200" y="1066800"/>
            <a:ext cx="8229600" cy="5320006"/>
          </a:xfrm>
        </p:spPr>
        <p:txBody>
          <a:bodyPr>
            <a:normAutofit lnSpcReduction="10000"/>
          </a:bodyPr>
          <a:lstStyle/>
          <a:p>
            <a:pPr marL="457200" indent="-457200">
              <a:buFont typeface="+mj-lt"/>
              <a:buAutoNum type="arabicPeriod"/>
            </a:pPr>
            <a:r>
              <a:rPr lang="en-US" sz="2400" dirty="0"/>
              <a:t>4-pin synchronous serial interface</a:t>
            </a:r>
          </a:p>
          <a:p>
            <a:pPr marL="1028700" lvl="2" indent="-457200"/>
            <a:r>
              <a:rPr lang="en-US" sz="1800" dirty="0"/>
              <a:t>SCLK, MOSI, MISO, </a:t>
            </a:r>
            <a:r>
              <a:rPr lang="en-US" sz="1800" dirty="0" err="1"/>
              <a:t>CSn</a:t>
            </a:r>
            <a:r>
              <a:rPr lang="en-US" sz="1800" dirty="0"/>
              <a:t>/</a:t>
            </a:r>
            <a:r>
              <a:rPr lang="en-US" sz="1800" dirty="0" err="1"/>
              <a:t>SSn</a:t>
            </a:r>
            <a:r>
              <a:rPr lang="en-US" sz="1800" dirty="0"/>
              <a:t> (1 per slave device); optional </a:t>
            </a:r>
            <a:r>
              <a:rPr lang="en-US" sz="1800" dirty="0" err="1"/>
              <a:t>IOx</a:t>
            </a:r>
            <a:r>
              <a:rPr lang="en-US" sz="1800" dirty="0"/>
              <a:t> signals for fast read modes</a:t>
            </a:r>
          </a:p>
          <a:p>
            <a:pPr marL="1028700" lvl="2" indent="-457200"/>
            <a:r>
              <a:rPr lang="en-US" sz="1800" dirty="0"/>
              <a:t>Master - Slave protocol: 1 master, N slaves</a:t>
            </a:r>
          </a:p>
          <a:p>
            <a:pPr marL="1028700" lvl="2" indent="-457200"/>
            <a:r>
              <a:rPr lang="en-US" sz="1800" dirty="0"/>
              <a:t>Lower cost for system flash (BIOS) than FWH on LPC</a:t>
            </a:r>
            <a:endParaRPr lang="en-US" sz="2400" dirty="0"/>
          </a:p>
          <a:p>
            <a:pPr marL="457200" indent="-457200">
              <a:buFont typeface="+mj-lt"/>
              <a:buAutoNum type="arabicPeriod"/>
            </a:pPr>
            <a:r>
              <a:rPr lang="en-US" sz="2400" dirty="0"/>
              <a:t>SPI Controller is in PCH or ICH</a:t>
            </a:r>
          </a:p>
          <a:p>
            <a:pPr marL="1028700" lvl="2" indent="-457200"/>
            <a:r>
              <a:rPr lang="en-US" sz="1800" dirty="0"/>
              <a:t>Supports JEDEC Serial Flash Discoverable Parameter (SFDP) to query capabilities of SPI flash device</a:t>
            </a:r>
          </a:p>
          <a:p>
            <a:pPr marL="1028700" lvl="2" indent="-457200"/>
            <a:r>
              <a:rPr lang="en-US" sz="1800" dirty="0"/>
              <a:t>Boot BIOS straps (BBS) define if firmware is in LPC or SPI</a:t>
            </a:r>
          </a:p>
          <a:p>
            <a:pPr marL="457200" indent="-457200">
              <a:buFont typeface="+mj-lt"/>
              <a:buAutoNum type="arabicPeriod"/>
            </a:pPr>
            <a:r>
              <a:rPr lang="en-US" sz="2400" dirty="0"/>
              <a:t>SPI peripherals: sensors, serial NOR flash memory, MMC/SD...</a:t>
            </a:r>
          </a:p>
          <a:p>
            <a:pPr marL="457200" indent="-457200">
              <a:buFont typeface="+mj-lt"/>
              <a:buAutoNum type="arabicPeriod"/>
            </a:pPr>
            <a:r>
              <a:rPr lang="en-US" sz="2400" dirty="0"/>
              <a:t>Devices connected to SPI bus in chipset:</a:t>
            </a:r>
          </a:p>
          <a:p>
            <a:pPr marL="1028700" lvl="2" indent="-457200"/>
            <a:r>
              <a:rPr lang="en-US" sz="1800" dirty="0"/>
              <a:t>Flash Memory Devices</a:t>
            </a:r>
          </a:p>
          <a:p>
            <a:pPr marL="1028700" lvl="2" indent="-457200"/>
            <a:r>
              <a:rPr lang="en-US" sz="1800" dirty="0"/>
              <a:t>TPM over SPI (CS2#) on newer systems</a:t>
            </a:r>
          </a:p>
        </p:txBody>
      </p:sp>
    </p:spTree>
    <p:extLst>
      <p:ext uri="{BB962C8B-B14F-4D97-AF65-F5344CB8AC3E}">
        <p14:creationId xmlns:p14="http://schemas.microsoft.com/office/powerpoint/2010/main" val="325030941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Sleep well</a:t>
            </a:r>
          </a:p>
        </p:txBody>
      </p:sp>
      <p:pic>
        <p:nvPicPr>
          <p:cNvPr id="5" name="Picture 4"/>
          <p:cNvPicPr>
            <a:picLocks noChangeAspect="1"/>
          </p:cNvPicPr>
          <p:nvPr/>
        </p:nvPicPr>
        <p:blipFill>
          <a:blip r:embed="rId2"/>
          <a:stretch>
            <a:fillRect/>
          </a:stretch>
        </p:blipFill>
        <p:spPr>
          <a:xfrm>
            <a:off x="126609" y="933101"/>
            <a:ext cx="8876897" cy="5624540"/>
          </a:xfrm>
          <a:prstGeom prst="rect">
            <a:avLst/>
          </a:prstGeom>
        </p:spPr>
      </p:pic>
      <p:sp>
        <p:nvSpPr>
          <p:cNvPr id="4" name="Rounded Rectangle 3"/>
          <p:cNvSpPr/>
          <p:nvPr/>
        </p:nvSpPr>
        <p:spPr>
          <a:xfrm>
            <a:off x="708230" y="2607647"/>
            <a:ext cx="4831958" cy="512072"/>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207291" y="4117112"/>
            <a:ext cx="4620203" cy="1207964"/>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7200" y="5607423"/>
            <a:ext cx="2272553" cy="524435"/>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5275799" y="933101"/>
            <a:ext cx="3706837" cy="801858"/>
          </a:xfrm>
          <a:prstGeom prst="wedgeRoundRectCallout">
            <a:avLst>
              <a:gd name="adj1" fmla="val -46986"/>
              <a:gd name="adj2" fmla="val 156556"/>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Found Boot Script in unprotected memory</a:t>
            </a:r>
          </a:p>
        </p:txBody>
      </p:sp>
      <p:sp>
        <p:nvSpPr>
          <p:cNvPr id="9" name="Rounded Rectangular Callout 8"/>
          <p:cNvSpPr/>
          <p:nvPr/>
        </p:nvSpPr>
        <p:spPr>
          <a:xfrm>
            <a:off x="5283222" y="3344442"/>
            <a:ext cx="3706837" cy="801858"/>
          </a:xfrm>
          <a:prstGeom prst="wedgeRoundRectCallout">
            <a:avLst>
              <a:gd name="adj1" fmla="val -61134"/>
              <a:gd name="adj2" fmla="val 97861"/>
              <a:gd name="adj3" fmla="val 16667"/>
            </a:avLst>
          </a:prstGeom>
          <a:ln w="539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00B050"/>
                </a:solidFill>
              </a:rPr>
              <a:t>Script Opcode restores BIOS Protection == ON</a:t>
            </a:r>
          </a:p>
        </p:txBody>
      </p:sp>
      <p:sp>
        <p:nvSpPr>
          <p:cNvPr id="10" name="Rounded Rectangular Callout 9"/>
          <p:cNvSpPr/>
          <p:nvPr/>
        </p:nvSpPr>
        <p:spPr>
          <a:xfrm>
            <a:off x="6131859" y="4550112"/>
            <a:ext cx="2858199" cy="801858"/>
          </a:xfrm>
          <a:prstGeom prst="wedgeRoundRectCallout">
            <a:avLst>
              <a:gd name="adj1" fmla="val -102031"/>
              <a:gd name="adj2" fmla="val 117985"/>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Changing it to OFF</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320</a:t>
            </a:fld>
            <a:endParaRPr lang="en-US" dirty="0"/>
          </a:p>
        </p:txBody>
      </p:sp>
    </p:spTree>
    <p:extLst>
      <p:ext uri="{BB962C8B-B14F-4D97-AF65-F5344CB8AC3E}">
        <p14:creationId xmlns:p14="http://schemas.microsoft.com/office/powerpoint/2010/main" val="290609835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Oh wait…</a:t>
            </a:r>
          </a:p>
        </p:txBody>
      </p:sp>
      <p:pic>
        <p:nvPicPr>
          <p:cNvPr id="4" name="Picture 3"/>
          <p:cNvPicPr>
            <a:picLocks noChangeAspect="1"/>
          </p:cNvPicPr>
          <p:nvPr/>
        </p:nvPicPr>
        <p:blipFill>
          <a:blip r:embed="rId2"/>
          <a:stretch>
            <a:fillRect/>
          </a:stretch>
        </p:blipFill>
        <p:spPr>
          <a:xfrm>
            <a:off x="879232" y="947390"/>
            <a:ext cx="7420436" cy="5570673"/>
          </a:xfrm>
          <a:prstGeom prst="rect">
            <a:avLst/>
          </a:prstGeom>
        </p:spPr>
      </p:pic>
      <p:sp>
        <p:nvSpPr>
          <p:cNvPr id="5" name="Rounded Rectangle 4"/>
          <p:cNvSpPr/>
          <p:nvPr/>
        </p:nvSpPr>
        <p:spPr>
          <a:xfrm>
            <a:off x="858128" y="5992838"/>
            <a:ext cx="4515730" cy="566560"/>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5120694" y="3261245"/>
            <a:ext cx="3706837" cy="801858"/>
          </a:xfrm>
          <a:prstGeom prst="wedgeRoundRectCallout">
            <a:avLst>
              <a:gd name="adj1" fmla="val -48074"/>
              <a:gd name="adj2" fmla="val 287361"/>
              <a:gd name="adj3" fmla="val 16667"/>
            </a:avLst>
          </a:prstGeom>
          <a:ln w="539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FF0000"/>
                </a:solidFill>
              </a:rPr>
              <a:t>FAILED: BIOS is NOT protected completely</a:t>
            </a:r>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321</a:t>
            </a:fld>
            <a:endParaRPr lang="en-US" dirty="0"/>
          </a:p>
        </p:txBody>
      </p:sp>
    </p:spTree>
    <p:extLst>
      <p:ext uri="{BB962C8B-B14F-4D97-AF65-F5344CB8AC3E}">
        <p14:creationId xmlns:p14="http://schemas.microsoft.com/office/powerpoint/2010/main" val="9052557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Opcode restoring BIOS Write Protection has been modified</a:t>
            </a:r>
          </a:p>
        </p:txBody>
      </p:sp>
      <p:sp>
        <p:nvSpPr>
          <p:cNvPr id="4" name="Content Placeholder 4"/>
          <p:cNvSpPr>
            <a:spLocks noGrp="1"/>
          </p:cNvSpPr>
          <p:nvPr>
            <p:ph idx="1"/>
          </p:nvPr>
        </p:nvSpPr>
        <p:spPr>
          <a:xfrm>
            <a:off x="457200" y="1424122"/>
            <a:ext cx="8229600" cy="1091958"/>
          </a:xfrm>
        </p:spPr>
        <p:txBody>
          <a:bodyPr>
            <a:normAutofit/>
          </a:bodyPr>
          <a:lstStyle/>
          <a:p>
            <a:r>
              <a:rPr lang="en-US" dirty="0"/>
              <a:t>S3_BOOTSCRIPT_PCI_CONFIG_WRITE opcode in the S3 boot script restored BIOS hardware write-protection in OFF state</a:t>
            </a:r>
          </a:p>
        </p:txBody>
      </p:sp>
      <p:pic>
        <p:nvPicPr>
          <p:cNvPr id="5" name="Picture 4"/>
          <p:cNvPicPr>
            <a:picLocks noChangeAspect="1"/>
          </p:cNvPicPr>
          <p:nvPr/>
        </p:nvPicPr>
        <p:blipFill>
          <a:blip r:embed="rId2"/>
          <a:stretch>
            <a:fillRect/>
          </a:stretch>
        </p:blipFill>
        <p:spPr>
          <a:xfrm>
            <a:off x="581025" y="2614936"/>
            <a:ext cx="7991475" cy="3481064"/>
          </a:xfrm>
          <a:prstGeom prst="rect">
            <a:avLst/>
          </a:prstGeom>
        </p:spPr>
      </p:pic>
      <p:sp>
        <p:nvSpPr>
          <p:cNvPr id="6" name="Rounded Rectangle 5"/>
          <p:cNvSpPr/>
          <p:nvPr/>
        </p:nvSpPr>
        <p:spPr>
          <a:xfrm>
            <a:off x="457201" y="5529440"/>
            <a:ext cx="2393576" cy="665416"/>
          </a:xfrm>
          <a:prstGeom prst="roundRect">
            <a:avLst/>
          </a:prstGeom>
          <a:noFill/>
          <a:ln w="508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322</a:t>
            </a:fld>
            <a:endParaRPr lang="en-US" dirty="0"/>
          </a:p>
        </p:txBody>
      </p:sp>
    </p:spTree>
    <p:extLst>
      <p:ext uri="{BB962C8B-B14F-4D97-AF65-F5344CB8AC3E}">
        <p14:creationId xmlns:p14="http://schemas.microsoft.com/office/powerpoint/2010/main" val="30428304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229600" cy="988746"/>
          </a:xfrm>
        </p:spPr>
        <p:txBody>
          <a:bodyPr>
            <a:noAutofit/>
          </a:bodyPr>
          <a:lstStyle/>
          <a:p>
            <a:r>
              <a:rPr lang="en-US" sz="2800" dirty="0"/>
              <a:t>Checking with </a:t>
            </a:r>
            <a:r>
              <a:rPr lang="en-US" sz="2800" dirty="0">
                <a:latin typeface="Courier New" panose="02070309020205020404" pitchFamily="49" charset="0"/>
                <a:cs typeface="Courier New" panose="02070309020205020404" pitchFamily="49" charset="0"/>
              </a:rPr>
              <a:t>common.uefi.s3bootscript</a:t>
            </a:r>
          </a:p>
        </p:txBody>
      </p:sp>
      <p:sp>
        <p:nvSpPr>
          <p:cNvPr id="5" name="Content Placeholder 4"/>
          <p:cNvSpPr>
            <a:spLocks noGrp="1"/>
          </p:cNvSpPr>
          <p:nvPr>
            <p:ph idx="1"/>
          </p:nvPr>
        </p:nvSpPr>
        <p:spPr>
          <a:xfrm>
            <a:off x="457200" y="1225123"/>
            <a:ext cx="7200900" cy="658822"/>
          </a:xfrm>
        </p:spPr>
        <p:txBody>
          <a:bodyPr>
            <a:normAutofit/>
          </a:bodyPr>
          <a:lstStyle/>
          <a:p>
            <a:r>
              <a:rPr lang="en-US" sz="2000" b="1" dirty="0">
                <a:latin typeface="Courier New" panose="02070309020205020404" pitchFamily="49" charset="0"/>
                <a:cs typeface="Courier New" panose="02070309020205020404" pitchFamily="49" charset="0"/>
              </a:rPr>
              <a:t># chipsec_main.py –m common.uefi.s3bootscript</a:t>
            </a:r>
          </a:p>
        </p:txBody>
      </p:sp>
      <p:sp>
        <p:nvSpPr>
          <p:cNvPr id="7" name="Rectangle 6"/>
          <p:cNvSpPr/>
          <p:nvPr/>
        </p:nvSpPr>
        <p:spPr>
          <a:xfrm>
            <a:off x="342900" y="1896398"/>
            <a:ext cx="8343900" cy="4524315"/>
          </a:xfrm>
          <a:prstGeom prst="rect">
            <a:avLst/>
          </a:prstGeom>
        </p:spPr>
        <p:txBody>
          <a:bodyPr wrap="square">
            <a:spAutoFit/>
          </a:bodyPr>
          <a:lstStyle/>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Module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S3 Resume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Protections</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Found </a:t>
            </a:r>
            <a:r>
              <a:rPr lang="en-US" dirty="0">
                <a:latin typeface="Courier New" panose="02070309020205020404" pitchFamily="49" charset="0"/>
              </a:rPr>
              <a:t>1</a:t>
            </a:r>
            <a:r>
              <a:rPr lang="en-US" dirty="0">
                <a:solidFill>
                  <a:srgbClr val="000000"/>
                </a:solidFill>
                <a:latin typeface="Courier New" panose="02070309020205020404" pitchFamily="49" charset="0"/>
              </a:rPr>
              <a:t>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in </a:t>
            </a:r>
            <a:r>
              <a:rPr lang="en-US" dirty="0">
                <a:solidFill>
                  <a:srgbClr val="000000"/>
                </a:solidFill>
                <a:latin typeface="Courier New" panose="02070309020205020404" pitchFamily="49" charset="0"/>
              </a:rPr>
              <a:t>EFI variables</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Checking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t>
            </a:r>
            <a:r>
              <a:rPr lang="en-US" dirty="0">
                <a:latin typeface="Courier New" panose="02070309020205020404" pitchFamily="49" charset="0"/>
              </a:rPr>
              <a:t>0x00000000DA88A018</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r>
            <a:r>
              <a:rPr lang="en-US" dirty="0">
                <a:latin typeface="Courier New" panose="02070309020205020404" pitchFamily="49" charset="0"/>
              </a:rPr>
              <a:t>is not in </a:t>
            </a:r>
            <a:r>
              <a:rPr lang="en-US" dirty="0">
                <a:solidFill>
                  <a:srgbClr val="000000"/>
                </a:solidFill>
                <a:latin typeface="Courier New" panose="02070309020205020404" pitchFamily="49" charset="0"/>
              </a:rPr>
              <a:t>SMRAM</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Reading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a:t>
            </a:r>
            <a:r>
              <a:rPr lang="en-US" dirty="0">
                <a:latin typeface="Courier New" panose="02070309020205020404" pitchFamily="49" charset="0"/>
              </a:rPr>
              <a:t>from </a:t>
            </a:r>
            <a:r>
              <a:rPr lang="en-US" dirty="0">
                <a:solidFill>
                  <a:srgbClr val="000000"/>
                </a:solidFill>
                <a:latin typeface="Courier New" panose="02070309020205020404" pitchFamily="49" charset="0"/>
              </a:rPr>
              <a:t>memory</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Decoding S3 boot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script opcodes</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Checking entry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points of Dispatch opcodes</a:t>
            </a:r>
            <a:r>
              <a:rPr lang="en-US" b="1" dirty="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Found Dispatch opcode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offset </a:t>
            </a:r>
            <a:r>
              <a:rPr lang="en-US" dirty="0">
                <a:latin typeface="Courier New" panose="02070309020205020404" pitchFamily="49" charset="0"/>
              </a:rPr>
              <a:t>0x014E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with </a:t>
            </a:r>
            <a:r>
              <a:rPr lang="en-US" dirty="0">
                <a:solidFill>
                  <a:srgbClr val="000000"/>
                </a:solidFill>
                <a:latin typeface="Courier New" panose="02070309020205020404" pitchFamily="49" charset="0"/>
              </a:rPr>
              <a:t>Entry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Point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0x00000000DA5C3260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UNPROTECTED</a:t>
            </a:r>
          </a:p>
          <a:p>
            <a:endParaRPr lang="en-US" b="1" dirty="0">
              <a:solidFill>
                <a:srgbClr val="000080"/>
              </a:solidFill>
              <a:latin typeface="Courier New" panose="02070309020205020404" pitchFamily="49" charset="0"/>
            </a:endParaRP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latin typeface="Courier New" panose="02070309020205020404" pitchFamily="49" charset="0"/>
              </a:rPr>
              <a:t>Entry-points of Dispatch opcodes in S3 boot-script are not in protected </a:t>
            </a:r>
            <a:r>
              <a:rPr lang="en-US" dirty="0">
                <a:solidFill>
                  <a:srgbClr val="000000"/>
                </a:solidFill>
                <a:latin typeface="Courier New" panose="02070309020205020404" pitchFamily="49" charset="0"/>
              </a:rPr>
              <a:t>memory</a:t>
            </a:r>
          </a:p>
          <a:p>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FF0000"/>
                </a:solidFill>
                <a:latin typeface="Courier New" panose="02070309020205020404" pitchFamily="49" charset="0"/>
              </a:rPr>
              <a:t>FAILED: S3 Boot Script and entry-points of Dispatch opcodes do not appear to be protected </a:t>
            </a:r>
            <a:endParaRPr lang="en-US" b="1" dirty="0">
              <a:solidFill>
                <a:srgbClr val="FF0000"/>
              </a:solidFill>
              <a:effectLst/>
            </a:endParaRPr>
          </a:p>
        </p:txBody>
      </p:sp>
    </p:spTree>
    <p:extLst>
      <p:ext uri="{BB962C8B-B14F-4D97-AF65-F5344CB8AC3E}">
        <p14:creationId xmlns:p14="http://schemas.microsoft.com/office/powerpoint/2010/main" val="3728738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Security of Firmware S3 Resume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4.6</a:t>
            </a:r>
          </a:p>
        </p:txBody>
      </p:sp>
    </p:spTree>
    <p:extLst>
      <p:ext uri="{BB962C8B-B14F-4D97-AF65-F5344CB8AC3E}">
        <p14:creationId xmlns:p14="http://schemas.microsoft.com/office/powerpoint/2010/main" val="1384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3" y="2215720"/>
            <a:ext cx="7772400" cy="1362075"/>
          </a:xfrm>
        </p:spPr>
        <p:txBody>
          <a:bodyPr/>
          <a:lstStyle/>
          <a:p>
            <a:r>
              <a:rPr lang="en-US" dirty="0"/>
              <a:t>4.9 Other Firmware Issues</a:t>
            </a:r>
          </a:p>
        </p:txBody>
      </p:sp>
    </p:spTree>
    <p:extLst>
      <p:ext uri="{BB962C8B-B14F-4D97-AF65-F5344CB8AC3E}">
        <p14:creationId xmlns:p14="http://schemas.microsoft.com/office/powerpoint/2010/main" val="185292117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Pre-Boot Passwords Exposed in BIOS Keyboard Buffer</a:t>
            </a:r>
          </a:p>
        </p:txBody>
      </p:sp>
      <p:sp>
        <p:nvSpPr>
          <p:cNvPr id="3" name="Rectangle 2"/>
          <p:cNvSpPr/>
          <p:nvPr/>
        </p:nvSpPr>
        <p:spPr>
          <a:xfrm>
            <a:off x="457200" y="1529983"/>
            <a:ext cx="8229600" cy="4262705"/>
          </a:xfrm>
          <a:prstGeom prst="rect">
            <a:avLst/>
          </a:prstGeom>
        </p:spPr>
        <p:txBody>
          <a:bodyPr wrap="square">
            <a:spAutoFit/>
          </a:bodyPr>
          <a:lstStyle/>
          <a:p>
            <a:pPr marL="342900" lvl="0" indent="-342900">
              <a:spcBef>
                <a:spcPts val="600"/>
              </a:spcBef>
              <a:buFont typeface="Arial" panose="020B0604020202020204" pitchFamily="34" charset="0"/>
              <a:buChar char="•"/>
            </a:pPr>
            <a:endParaRPr lang="en-US" sz="2400" dirty="0"/>
          </a:p>
          <a:p>
            <a:pPr marL="342900" lvl="0" indent="-342900">
              <a:spcBef>
                <a:spcPts val="600"/>
              </a:spcBef>
              <a:buFont typeface="Arial" panose="020B0604020202020204" pitchFamily="34" charset="0"/>
              <a:buChar char="•"/>
            </a:pPr>
            <a:r>
              <a:rPr lang="en-US" sz="2400" dirty="0"/>
              <a:t>BIOS and Pre-OS applications store keystrokes in legacy BIOS keyboard buffer in BIOS data area (at physical address </a:t>
            </a:r>
            <a:r>
              <a:rPr lang="en-US" sz="2400" b="1" dirty="0">
                <a:latin typeface="Courier New" panose="02070309020205020404" pitchFamily="49" charset="0"/>
                <a:cs typeface="Courier New" panose="02070309020205020404" pitchFamily="49" charset="0"/>
              </a:rPr>
              <a:t>0x41E</a:t>
            </a:r>
            <a:r>
              <a:rPr lang="en-US" sz="2400" dirty="0"/>
              <a:t>)</a:t>
            </a:r>
          </a:p>
          <a:p>
            <a:pPr marL="342900" lvl="0" indent="-342900">
              <a:spcBef>
                <a:spcPts val="600"/>
              </a:spcBef>
              <a:buFont typeface="Arial" panose="020B0604020202020204" pitchFamily="34" charset="0"/>
              <a:buChar char="•"/>
            </a:pPr>
            <a:r>
              <a:rPr lang="en-US" sz="2400" dirty="0"/>
              <a:t>BIOS, HDD passwords, Full-Disk Encryption PINs etc.</a:t>
            </a:r>
          </a:p>
          <a:p>
            <a:pPr marL="342900" lvl="0" indent="-342900">
              <a:spcBef>
                <a:spcPts val="600"/>
              </a:spcBef>
              <a:buFont typeface="Arial" panose="020B0604020202020204" pitchFamily="34" charset="0"/>
              <a:buChar char="•"/>
            </a:pPr>
            <a:r>
              <a:rPr lang="en-US" sz="2400" dirty="0"/>
              <a:t>Some </a:t>
            </a:r>
            <a:r>
              <a:rPr lang="en-US" sz="2400" dirty="0" err="1"/>
              <a:t>BIOS’es</a:t>
            </a:r>
            <a:r>
              <a:rPr lang="en-US" sz="2400" dirty="0"/>
              <a:t> didn’t clear keyboard buffer</a:t>
            </a:r>
          </a:p>
          <a:p>
            <a:pPr lvl="0">
              <a:spcBef>
                <a:spcPts val="600"/>
              </a:spcBef>
            </a:pPr>
            <a:endParaRPr lang="en-US" sz="2400" dirty="0"/>
          </a:p>
          <a:p>
            <a:pPr lvl="0">
              <a:spcBef>
                <a:spcPts val="600"/>
              </a:spcBef>
            </a:pPr>
            <a:endParaRPr lang="en-US" sz="2000" b="1" dirty="0"/>
          </a:p>
          <a:p>
            <a:pPr>
              <a:spcBef>
                <a:spcPts val="600"/>
              </a:spcBef>
            </a:pPr>
            <a:r>
              <a:rPr lang="en-US" sz="2400" b="1" dirty="0"/>
              <a:t>References:</a:t>
            </a:r>
          </a:p>
          <a:p>
            <a:pPr lvl="0">
              <a:spcBef>
                <a:spcPts val="600"/>
              </a:spcBef>
            </a:pPr>
            <a:r>
              <a:rPr lang="en-US" sz="2400" dirty="0">
                <a:hlinkClick r:id="rId3"/>
              </a:rPr>
              <a:t>Bypassing Pre-Boot Authentication Passwords</a:t>
            </a:r>
            <a:endParaRPr lang="en-US" sz="2400" dirty="0"/>
          </a:p>
        </p:txBody>
      </p:sp>
    </p:spTree>
    <p:extLst>
      <p:ext uri="{BB962C8B-B14F-4D97-AF65-F5344CB8AC3E}">
        <p14:creationId xmlns:p14="http://schemas.microsoft.com/office/powerpoint/2010/main" val="181219729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563970" cy="988746"/>
          </a:xfrm>
        </p:spPr>
        <p:txBody>
          <a:bodyPr>
            <a:normAutofit fontScale="90000"/>
          </a:bodyPr>
          <a:lstStyle/>
          <a:p>
            <a:r>
              <a:rPr lang="en-US" dirty="0"/>
              <a:t>Checking with </a:t>
            </a:r>
            <a:r>
              <a:rPr lang="en-US" dirty="0" err="1">
                <a:latin typeface="Courier New" panose="02070309020205020404" pitchFamily="49" charset="0"/>
                <a:cs typeface="Courier New" panose="02070309020205020404" pitchFamily="49" charset="0"/>
              </a:rPr>
              <a:t>common.bios_kbrd_buffer</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177420" y="2349501"/>
            <a:ext cx="8843750" cy="2413000"/>
          </a:xfrm>
        </p:spPr>
        <p:txBody>
          <a:bodyPr>
            <a:noAutofit/>
          </a:bodyPr>
          <a:lstStyle/>
          <a:p>
            <a:pPr>
              <a:spcBef>
                <a:spcPts val="0"/>
              </a:spcBef>
            </a:pPr>
            <a:r>
              <a:rPr lang="en-US" sz="1400" dirty="0">
                <a:latin typeface="Courier New" panose="02070309020205020404" pitchFamily="49" charset="0"/>
                <a:cs typeface="Courier New" panose="02070309020205020404" pitchFamily="49" charset="0"/>
              </a:rPr>
              <a:t>[*] running module: </a:t>
            </a:r>
            <a:r>
              <a:rPr lang="en-US" sz="1400" dirty="0" err="1">
                <a:latin typeface="Courier New" panose="02070309020205020404" pitchFamily="49" charset="0"/>
                <a:cs typeface="Courier New" panose="02070309020205020404" pitchFamily="49" charset="0"/>
              </a:rPr>
              <a:t>chipsec.modules.common.bios_kbrd_buffer</a:t>
            </a: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b="1" dirty="0">
                <a:latin typeface="Courier New" panose="02070309020205020404" pitchFamily="49" charset="0"/>
                <a:cs typeface="Courier New" panose="02070309020205020404" pitchFamily="49" charset="0"/>
              </a:rPr>
              <a:t>[x][ Module: Pre-boot Passwords in the BIOS Keyboard Buffer</a:t>
            </a:r>
          </a:p>
          <a:p>
            <a:pPr>
              <a:spcBef>
                <a:spcPts val="0"/>
              </a:spcBef>
            </a:pPr>
            <a:r>
              <a:rPr lang="en-US" sz="1400" b="1" dirty="0">
                <a:latin typeface="Courier New" panose="02070309020205020404" pitchFamily="49" charset="0"/>
                <a:cs typeface="Courier New" panose="02070309020205020404" pitchFamily="49" charset="0"/>
              </a:rPr>
              <a:t>[x][ =======================================================================</a:t>
            </a:r>
          </a:p>
          <a:p>
            <a:pPr>
              <a:spcBef>
                <a:spcPts val="0"/>
              </a:spcBef>
            </a:pPr>
            <a:r>
              <a:rPr lang="en-US" sz="1400" dirty="0">
                <a:latin typeface="Courier New" panose="02070309020205020404" pitchFamily="49" charset="0"/>
                <a:cs typeface="Courier New" panose="02070309020205020404" pitchFamily="49" charset="0"/>
              </a:rPr>
              <a:t>[*] Keyboard buffer head pointer = 0x1A (at 0x41A), tail pointer = 0x1C (at 0x41C)</a:t>
            </a:r>
          </a:p>
          <a:p>
            <a:pPr>
              <a:spcBef>
                <a:spcPts val="0"/>
              </a:spcBef>
            </a:pPr>
            <a:r>
              <a:rPr lang="en-US" sz="1400" dirty="0">
                <a:latin typeface="Courier New" panose="02070309020205020404" pitchFamily="49" charset="0"/>
                <a:cs typeface="Courier New" panose="02070309020205020404" pitchFamily="49" charset="0"/>
              </a:rPr>
              <a:t>[*] Keyboard buffer contents (at 0x41E):</a:t>
            </a:r>
          </a:p>
          <a:p>
            <a:pPr>
              <a:spcBef>
                <a:spcPts val="0"/>
              </a:spcBef>
            </a:pPr>
            <a:r>
              <a:rPr lang="en-US" sz="1400" dirty="0">
                <a:latin typeface="Courier New" panose="02070309020205020404" pitchFamily="49" charset="0"/>
                <a:cs typeface="Courier New" panose="02070309020205020404" pitchFamily="49" charset="0"/>
              </a:rPr>
              <a:t>1e 1f 20 21 22 23 24 25 26 27 28 29 2a 2b 2c 2d |    !"#$%&amp;'()*+,-</a:t>
            </a:r>
          </a:p>
          <a:p>
            <a:pPr>
              <a:spcBef>
                <a:spcPts val="0"/>
              </a:spcBef>
            </a:pPr>
            <a:r>
              <a:rPr lang="en-US" sz="1400" dirty="0">
                <a:latin typeface="Courier New" panose="02070309020205020404" pitchFamily="49" charset="0"/>
                <a:cs typeface="Courier New" panose="02070309020205020404" pitchFamily="49" charset="0"/>
              </a:rPr>
              <a:t>2e 2f 30 31 32 33 34 35 36 37 38 39 3a 3b 3c 3d | ./0123456789:;&lt;=</a:t>
            </a:r>
          </a:p>
          <a:p>
            <a:pPr>
              <a:spcBef>
                <a:spcPts val="0"/>
              </a:spcBef>
            </a:pPr>
            <a:endParaRPr lang="en-US" sz="1400" b="1"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 PASSED: Keyboard buffer is filled with common fill pattern</a:t>
            </a:r>
          </a:p>
          <a:p>
            <a:pPr>
              <a:spcBef>
                <a:spcPts val="0"/>
              </a:spcBef>
            </a:pPr>
            <a:endParaRPr lang="en-US" sz="1400" b="1" dirty="0">
              <a:solidFill>
                <a:schemeClr val="tx1"/>
              </a:solidFill>
              <a:latin typeface="Courier New" panose="02070309020205020404" pitchFamily="49" charset="0"/>
              <a:cs typeface="Courier New" panose="02070309020205020404" pitchFamily="49" charset="0"/>
            </a:endParaRPr>
          </a:p>
        </p:txBody>
      </p:sp>
      <p:sp>
        <p:nvSpPr>
          <p:cNvPr id="4" name="Rectangle 3"/>
          <p:cNvSpPr/>
          <p:nvPr/>
        </p:nvSpPr>
        <p:spPr>
          <a:xfrm>
            <a:off x="105099" y="6088571"/>
            <a:ext cx="8891755" cy="338554"/>
          </a:xfrm>
          <a:prstGeom prst="rect">
            <a:avLst/>
          </a:prstGeom>
        </p:spPr>
        <p:txBody>
          <a:bodyPr wrap="square">
            <a:spAutoFit/>
          </a:bodyPr>
          <a:lstStyle/>
          <a:p>
            <a:r>
              <a:rPr lang="en-US" sz="1600" dirty="0">
                <a:solidFill>
                  <a:prstClr val="black"/>
                </a:solidFill>
              </a:rPr>
              <a:t>* Better check from EFI shell as OS/pre-boot app might have cleared the keyboard buffer</a:t>
            </a:r>
          </a:p>
        </p:txBody>
      </p:sp>
      <p:sp>
        <p:nvSpPr>
          <p:cNvPr id="5" name="Rectangle 4"/>
          <p:cNvSpPr/>
          <p:nvPr/>
        </p:nvSpPr>
        <p:spPr>
          <a:xfrm>
            <a:off x="360081" y="1355574"/>
            <a:ext cx="7077579" cy="369332"/>
          </a:xfrm>
          <a:prstGeom prst="rect">
            <a:avLst/>
          </a:prstGeom>
        </p:spPr>
        <p:txBody>
          <a:bodyPr wrap="none">
            <a:spAutoFit/>
          </a:bodyPr>
          <a:lstStyle/>
          <a:p>
            <a:pPr lvl="0"/>
            <a:r>
              <a:rPr lang="en-US" b="1" dirty="0">
                <a:latin typeface="Courier New" pitchFamily="49" charset="0"/>
                <a:cs typeface="Courier New" pitchFamily="49" charset="0"/>
              </a:rPr>
              <a:t># chipsec_main.py --module </a:t>
            </a:r>
            <a:r>
              <a:rPr lang="en-US" b="1" dirty="0" err="1">
                <a:latin typeface="Courier New" pitchFamily="49" charset="0"/>
                <a:cs typeface="Courier New" pitchFamily="49" charset="0"/>
              </a:rPr>
              <a:t>common.bios_kbrd_buffer</a:t>
            </a:r>
            <a:endParaRPr lang="en-US" b="1" dirty="0">
              <a:cs typeface="Courier New" pitchFamily="49" charset="0"/>
            </a:endParaRPr>
          </a:p>
        </p:txBody>
      </p:sp>
    </p:spTree>
    <p:extLst>
      <p:ext uri="{BB962C8B-B14F-4D97-AF65-F5344CB8AC3E}">
        <p14:creationId xmlns:p14="http://schemas.microsoft.com/office/powerpoint/2010/main" val="10605652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328</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3177198912"/>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Section 5. Hands-On Learning of EFI Environment</a:t>
            </a:r>
            <a:endParaRPr lang="en-US" sz="2400"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88838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Chipset SPI Controller</a:t>
            </a:r>
          </a:p>
        </p:txBody>
      </p:sp>
      <p:sp>
        <p:nvSpPr>
          <p:cNvPr id="5" name="Content Placeholder 7"/>
          <p:cNvSpPr>
            <a:spLocks noGrp="1"/>
          </p:cNvSpPr>
          <p:nvPr>
            <p:ph idx="1"/>
          </p:nvPr>
        </p:nvSpPr>
        <p:spPr>
          <a:xfrm>
            <a:off x="457200" y="1676400"/>
            <a:ext cx="8229600" cy="4710406"/>
          </a:xfrm>
        </p:spPr>
        <p:txBody>
          <a:bodyPr>
            <a:normAutofit/>
          </a:bodyPr>
          <a:lstStyle/>
          <a:p>
            <a:pPr marL="457200" indent="-457200">
              <a:buFont typeface="+mj-lt"/>
              <a:buAutoNum type="arabicPeriod"/>
            </a:pPr>
            <a:r>
              <a:rPr lang="en-US" sz="2400" dirty="0"/>
              <a:t>PCH supports 3 SPI flash devices up to 16MB each</a:t>
            </a:r>
          </a:p>
          <a:p>
            <a:pPr marL="457200" indent="-457200">
              <a:buFont typeface="+mj-lt"/>
              <a:buAutoNum type="arabicPeriod"/>
            </a:pPr>
            <a:r>
              <a:rPr lang="en-US" sz="2400" i="1" dirty="0"/>
              <a:t>Descriptor</a:t>
            </a:r>
            <a:r>
              <a:rPr lang="en-US" sz="2400" dirty="0"/>
              <a:t> and </a:t>
            </a:r>
            <a:r>
              <a:rPr lang="en-US" sz="2400" i="1" dirty="0"/>
              <a:t>non-descriptor Modes</a:t>
            </a:r>
          </a:p>
          <a:p>
            <a:pPr marL="1028700" lvl="2" indent="-457200"/>
            <a:r>
              <a:rPr lang="en-US" sz="1800" dirty="0"/>
              <a:t>CS0# must be flash memory device with a valid </a:t>
            </a:r>
            <a:r>
              <a:rPr lang="en-US" sz="1800" i="1" dirty="0"/>
              <a:t>Flash Descriptor</a:t>
            </a:r>
            <a:r>
              <a:rPr lang="en-US" sz="1800" dirty="0"/>
              <a:t> (FD)</a:t>
            </a:r>
          </a:p>
          <a:p>
            <a:pPr marL="1028700" lvl="2" indent="-457200"/>
            <a:r>
              <a:rPr lang="en-US" sz="1800" dirty="0"/>
              <a:t>Descriptor mode is required on PCH based platforms</a:t>
            </a:r>
          </a:p>
          <a:p>
            <a:pPr marL="1028700" lvl="2" indent="-457200"/>
            <a:r>
              <a:rPr lang="en-US" sz="1800" dirty="0"/>
              <a:t>Flash descriptor describes contents of the flash memory</a:t>
            </a:r>
            <a:endParaRPr lang="en-US" sz="2400" dirty="0"/>
          </a:p>
          <a:p>
            <a:pPr marL="457200" indent="-457200">
              <a:buFont typeface="+mj-lt"/>
              <a:buAutoNum type="arabicPeriod"/>
            </a:pPr>
            <a:r>
              <a:rPr lang="en-US" sz="2400" i="1" dirty="0"/>
              <a:t>Hardware</a:t>
            </a:r>
            <a:r>
              <a:rPr lang="en-US" sz="2400" dirty="0"/>
              <a:t> and </a:t>
            </a:r>
            <a:r>
              <a:rPr lang="en-US" sz="2400" i="1" dirty="0"/>
              <a:t>Software Sequencing</a:t>
            </a:r>
            <a:r>
              <a:rPr lang="en-US" sz="2400" dirty="0"/>
              <a:t> operational modes</a:t>
            </a:r>
          </a:p>
          <a:p>
            <a:pPr marL="1028700" lvl="2" indent="-457200"/>
            <a:r>
              <a:rPr lang="en-US" sz="1800" dirty="0"/>
              <a:t>Hardware sequencing preprograms SPI bus cycles and CS0#</a:t>
            </a:r>
          </a:p>
          <a:p>
            <a:pPr marL="1028700" lvl="2" indent="-457200"/>
            <a:r>
              <a:rPr lang="en-US" sz="1800" dirty="0"/>
              <a:t>Software sequencing allows software to choose SPI cycles and CS</a:t>
            </a:r>
          </a:p>
        </p:txBody>
      </p:sp>
    </p:spTree>
    <p:extLst>
      <p:ext uri="{BB962C8B-B14F-4D97-AF65-F5344CB8AC3E}">
        <p14:creationId xmlns:p14="http://schemas.microsoft.com/office/powerpoint/2010/main" val="25362699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330</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1149963255"/>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Section 5. Hands-On Learning of EFI Environment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849598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a:t>
            </a:r>
            <a:r>
              <a:rPr lang="en-US" dirty="0">
                <a:solidFill>
                  <a:schemeClr val="tx1"/>
                </a:solidFill>
                <a:latin typeface="Neo Sans Intel" panose="020B0504020202020204" pitchFamily="34" charset="0"/>
              </a:rPr>
              <a:t>.1 UEFI Shell</a:t>
            </a:r>
          </a:p>
        </p:txBody>
      </p:sp>
    </p:spTree>
    <p:extLst>
      <p:ext uri="{BB962C8B-B14F-4D97-AF65-F5344CB8AC3E}">
        <p14:creationId xmlns:p14="http://schemas.microsoft.com/office/powerpoint/2010/main" val="223940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Getting Familiar with UEFI Shell</a:t>
            </a:r>
          </a:p>
        </p:txBody>
      </p:sp>
      <p:sp>
        <p:nvSpPr>
          <p:cNvPr id="2" name="Title 1"/>
          <p:cNvSpPr>
            <a:spLocks noGrp="1"/>
          </p:cNvSpPr>
          <p:nvPr>
            <p:ph type="title"/>
          </p:nvPr>
        </p:nvSpPr>
        <p:spPr/>
        <p:txBody>
          <a:bodyPr>
            <a:normAutofit/>
          </a:bodyPr>
          <a:lstStyle/>
          <a:p>
            <a:r>
              <a:rPr lang="en-US" dirty="0">
                <a:latin typeface="Neo Sans Intel" panose="020B0504020202020204" pitchFamily="34" charset="0"/>
              </a:rPr>
              <a:t>Exercise 5.1</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251815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Booting in UEFI Shell and Using Built-in Shell Commands</a:t>
            </a:r>
          </a:p>
        </p:txBody>
      </p:sp>
      <p:sp>
        <p:nvSpPr>
          <p:cNvPr id="3" name="Content Placeholder 2"/>
          <p:cNvSpPr>
            <a:spLocks noGrp="1"/>
          </p:cNvSpPr>
          <p:nvPr>
            <p:ph idx="1"/>
          </p:nvPr>
        </p:nvSpPr>
        <p:spPr>
          <a:xfrm>
            <a:off x="457199" y="1699368"/>
            <a:ext cx="8512233" cy="4525963"/>
          </a:xfrm>
        </p:spPr>
        <p:txBody>
          <a:bodyPr/>
          <a:lstStyle/>
          <a:p>
            <a:pPr marL="342900" indent="-342900">
              <a:buFont typeface="Arial" panose="020B0604020202020204" pitchFamily="34" charset="0"/>
              <a:buChar char="•"/>
            </a:pPr>
            <a:r>
              <a:rPr lang="en-US" dirty="0"/>
              <a:t>Replace </a:t>
            </a:r>
            <a:r>
              <a:rPr lang="en-US" dirty="0" err="1"/>
              <a:t>bootloader</a:t>
            </a:r>
            <a:r>
              <a:rPr lang="en-US" dirty="0"/>
              <a:t> with uefi shell:</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cp</a:t>
            </a:r>
            <a:r>
              <a:rPr lang="en-US" sz="1400" dirty="0">
                <a:latin typeface="Courier New" panose="02070309020205020404" pitchFamily="49" charset="0"/>
                <a:cs typeface="Courier New" panose="02070309020205020404" pitchFamily="49" charset="0"/>
              </a:rPr>
              <a:t> /boot/</a:t>
            </a:r>
            <a:r>
              <a:rPr lang="en-US" sz="1400" dirty="0" err="1">
                <a:latin typeface="Courier New" panose="02070309020205020404" pitchFamily="49" charset="0"/>
                <a:cs typeface="Courier New" panose="02070309020205020404" pitchFamily="49" charset="0"/>
              </a:rPr>
              <a:t>efi</a:t>
            </a:r>
            <a:r>
              <a:rPr lang="en-US" sz="1400" dirty="0">
                <a:latin typeface="Courier New" panose="02070309020205020404" pitchFamily="49" charset="0"/>
                <a:cs typeface="Courier New" panose="02070309020205020404" pitchFamily="49" charset="0"/>
              </a:rPr>
              <a:t>/EFI/boot/bootx64.efi /boot/</a:t>
            </a:r>
            <a:r>
              <a:rPr lang="en-US" sz="1400" dirty="0" err="1">
                <a:latin typeface="Courier New" panose="02070309020205020404" pitchFamily="49" charset="0"/>
                <a:cs typeface="Courier New" panose="02070309020205020404" pitchFamily="49" charset="0"/>
              </a:rPr>
              <a:t>efi</a:t>
            </a:r>
            <a:r>
              <a:rPr lang="en-US" sz="1400" dirty="0">
                <a:latin typeface="Courier New" panose="02070309020205020404" pitchFamily="49" charset="0"/>
                <a:cs typeface="Courier New" panose="02070309020205020404" pitchFamily="49" charset="0"/>
              </a:rPr>
              <a:t>/EFI/boot/bootx64.efi.bak</a:t>
            </a:r>
            <a:endParaRPr lang="en-US" sz="28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cp</a:t>
            </a:r>
            <a:r>
              <a:rPr lang="en-US" sz="1400" dirty="0">
                <a:latin typeface="Courier New" panose="02070309020205020404" pitchFamily="49" charset="0"/>
                <a:cs typeface="Courier New" panose="02070309020205020404" pitchFamily="49" charset="0"/>
              </a:rPr>
              <a:t> /boot/</a:t>
            </a:r>
            <a:r>
              <a:rPr lang="en-US" sz="1400" dirty="0" err="1">
                <a:latin typeface="Courier New" panose="02070309020205020404" pitchFamily="49" charset="0"/>
                <a:cs typeface="Courier New" panose="02070309020205020404" pitchFamily="49" charset="0"/>
              </a:rPr>
              <a:t>efi</a:t>
            </a:r>
            <a:r>
              <a:rPr lang="en-US" sz="1400" dirty="0">
                <a:latin typeface="Courier New" panose="02070309020205020404" pitchFamily="49" charset="0"/>
                <a:cs typeface="Courier New" panose="02070309020205020404" pitchFamily="49" charset="0"/>
              </a:rPr>
              <a:t>/EFI/boot/shell_bootx64.efi /boot/</a:t>
            </a:r>
            <a:r>
              <a:rPr lang="en-US" sz="1400" dirty="0" err="1">
                <a:latin typeface="Courier New" panose="02070309020205020404" pitchFamily="49" charset="0"/>
                <a:cs typeface="Courier New" panose="02070309020205020404" pitchFamily="49" charset="0"/>
              </a:rPr>
              <a:t>efi</a:t>
            </a:r>
            <a:r>
              <a:rPr lang="en-US" sz="1400" dirty="0">
                <a:latin typeface="Courier New" panose="02070309020205020404" pitchFamily="49" charset="0"/>
                <a:cs typeface="Courier New" panose="02070309020205020404" pitchFamily="49" charset="0"/>
              </a:rPr>
              <a:t>/EFI/boot/bootx64.efi</a:t>
            </a:r>
          </a:p>
          <a:p>
            <a:pPr marL="285750" indent="-285750">
              <a:buFont typeface="Arial" panose="020B0604020202020204" pitchFamily="34" charset="0"/>
              <a:buChar char="•"/>
            </a:pPr>
            <a:r>
              <a:rPr lang="en-US" dirty="0">
                <a:latin typeface="+mj-lt"/>
                <a:cs typeface="Courier New" panose="02070309020205020404" pitchFamily="49" charset="0"/>
              </a:rPr>
              <a:t> </a:t>
            </a:r>
            <a:r>
              <a:rPr lang="en-US" dirty="0"/>
              <a:t>Reboot system: </a:t>
            </a:r>
            <a:r>
              <a:rPr lang="en-US" dirty="0">
                <a:latin typeface="Courier New" panose="02070309020205020404" pitchFamily="49" charset="0"/>
                <a:cs typeface="Courier New" panose="02070309020205020404" pitchFamily="49" charset="0"/>
              </a:rPr>
              <a:t>$shutdown –r now</a:t>
            </a:r>
          </a:p>
          <a:p>
            <a:pPr marL="285750" indent="-285750">
              <a:buFont typeface="Arial" panose="020B0604020202020204" pitchFamily="34" charset="0"/>
              <a:buChar char="•"/>
            </a:pPr>
            <a:r>
              <a:rPr lang="en-US" dirty="0">
                <a:latin typeface="+mn-lt"/>
                <a:cs typeface="Courier New" panose="02070309020205020404" pitchFamily="49" charset="0"/>
              </a:rPr>
              <a:t> </a:t>
            </a:r>
            <a:r>
              <a:rPr lang="en-US" dirty="0">
                <a:cs typeface="Courier New" panose="02070309020205020404" pitchFamily="49" charset="0"/>
              </a:rPr>
              <a:t>T</a:t>
            </a:r>
            <a:r>
              <a:rPr lang="en-US" dirty="0"/>
              <a:t>est built-in shell commands from UEFI shell (list in next slide)</a:t>
            </a:r>
            <a:r>
              <a:rPr lang="en-US" dirty="0">
                <a:latin typeface="+mn-lt"/>
                <a:cs typeface="Courier New" panose="02070309020205020404" pitchFamily="49" charset="0"/>
              </a:rPr>
              <a:t>  </a:t>
            </a:r>
          </a:p>
          <a:p>
            <a:pPr marL="342900" indent="-342900">
              <a:buFont typeface="Arial" panose="020B0604020202020204" pitchFamily="34" charset="0"/>
              <a:buChar char="•"/>
            </a:pPr>
            <a:r>
              <a:rPr lang="en-US" dirty="0"/>
              <a:t>Recover original </a:t>
            </a:r>
            <a:r>
              <a:rPr lang="en-US" dirty="0" err="1"/>
              <a:t>bootloader</a:t>
            </a:r>
            <a:r>
              <a:rPr lang="en-US" dirty="0"/>
              <a:t> in UEFI shell:</a:t>
            </a:r>
          </a:p>
          <a:p>
            <a:r>
              <a:rPr lang="en-US" sz="1400" dirty="0">
                <a:latin typeface="Courier New" panose="02070309020205020404" pitchFamily="49" charset="0"/>
                <a:cs typeface="Courier New" panose="02070309020205020404" pitchFamily="49" charset="0"/>
              </a:rPr>
              <a:t>shell&gt; fs0:</a:t>
            </a:r>
          </a:p>
          <a:p>
            <a:r>
              <a:rPr lang="en-US" sz="1400" dirty="0">
                <a:latin typeface="Courier New" panose="02070309020205020404" pitchFamily="49" charset="0"/>
                <a:cs typeface="Courier New" panose="02070309020205020404" pitchFamily="49" charset="0"/>
              </a:rPr>
              <a:t>shell&gt; </a:t>
            </a:r>
            <a:r>
              <a:rPr lang="en-US" sz="1400" dirty="0" err="1">
                <a:latin typeface="Courier New" panose="02070309020205020404" pitchFamily="49" charset="0"/>
                <a:cs typeface="Courier New" panose="02070309020205020404" pitchFamily="49" charset="0"/>
              </a:rPr>
              <a:t>rm</a:t>
            </a:r>
            <a:r>
              <a:rPr lang="en-US" sz="1400" dirty="0">
                <a:latin typeface="Courier New" panose="02070309020205020404" pitchFamily="49" charset="0"/>
                <a:cs typeface="Courier New" panose="02070309020205020404" pitchFamily="49" charset="0"/>
              </a:rPr>
              <a:t> EFI\boot\bootx64.efi</a:t>
            </a:r>
          </a:p>
          <a:p>
            <a:r>
              <a:rPr lang="en-US" sz="1400" dirty="0">
                <a:latin typeface="Courier New" panose="02070309020205020404" pitchFamily="49" charset="0"/>
                <a:cs typeface="Courier New" panose="02070309020205020404" pitchFamily="49" charset="0"/>
              </a:rPr>
              <a:t>shell&gt; </a:t>
            </a:r>
            <a:r>
              <a:rPr lang="en-US" sz="1400" dirty="0" err="1">
                <a:latin typeface="Courier New" panose="02070309020205020404" pitchFamily="49" charset="0"/>
                <a:cs typeface="Courier New" panose="02070309020205020404" pitchFamily="49" charset="0"/>
              </a:rPr>
              <a:t>cp</a:t>
            </a:r>
            <a:r>
              <a:rPr lang="en-US" sz="1400" dirty="0">
                <a:latin typeface="Courier New" panose="02070309020205020404" pitchFamily="49" charset="0"/>
                <a:cs typeface="Courier New" panose="02070309020205020404" pitchFamily="49" charset="0"/>
              </a:rPr>
              <a:t> EFI\boot\bootx64.efi.bak EFI\boot\bootx64.efi</a:t>
            </a:r>
          </a:p>
          <a:p>
            <a:endParaRPr lang="en-US" dirty="0"/>
          </a:p>
          <a:p>
            <a:endParaRPr lang="en-US" dirty="0"/>
          </a:p>
        </p:txBody>
      </p:sp>
    </p:spTree>
    <p:extLst>
      <p:ext uri="{BB962C8B-B14F-4D97-AF65-F5344CB8AC3E}">
        <p14:creationId xmlns:p14="http://schemas.microsoft.com/office/powerpoint/2010/main" val="23040737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Full UEFI Shell Commands/Apps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49858058"/>
              </p:ext>
            </p:extLst>
          </p:nvPr>
        </p:nvGraphicFramePr>
        <p:xfrm>
          <a:off x="457200" y="838200"/>
          <a:ext cx="8229600" cy="5924827"/>
        </p:xfrm>
        <a:graphic>
          <a:graphicData uri="http://schemas.openxmlformats.org/drawingml/2006/table">
            <a:tbl>
              <a:tblPr firstRow="1" bandRow="1">
                <a:tableStyleId>{5C22544A-7EE6-4342-B048-85BDC9FD1C3A}</a:tableStyleId>
              </a:tblPr>
              <a:tblGrid>
                <a:gridCol w="1761354">
                  <a:extLst>
                    <a:ext uri="{9D8B030D-6E8A-4147-A177-3AD203B41FA5}">
                      <a16:colId xmlns:a16="http://schemas.microsoft.com/office/drawing/2014/main" xmlns="" val="20000"/>
                    </a:ext>
                  </a:extLst>
                </a:gridCol>
                <a:gridCol w="6468246">
                  <a:extLst>
                    <a:ext uri="{9D8B030D-6E8A-4147-A177-3AD203B41FA5}">
                      <a16:colId xmlns:a16="http://schemas.microsoft.com/office/drawing/2014/main" xmlns="" val="20001"/>
                    </a:ext>
                  </a:extLst>
                </a:gridCol>
              </a:tblGrid>
              <a:tr h="311833">
                <a:tc>
                  <a:txBody>
                    <a:bodyPr/>
                    <a:lstStyle/>
                    <a:p>
                      <a:r>
                        <a:rPr lang="en-US" sz="1200" dirty="0"/>
                        <a:t>Tool</a:t>
                      </a:r>
                    </a:p>
                  </a:txBody>
                  <a:tcPr marL="76385" marR="76385" marT="38192" marB="38192"/>
                </a:tc>
                <a:tc>
                  <a:txBody>
                    <a:bodyPr/>
                    <a:lstStyle/>
                    <a:p>
                      <a:r>
                        <a:rPr lang="en-US" sz="1200" dirty="0"/>
                        <a:t>Description</a:t>
                      </a:r>
                    </a:p>
                  </a:txBody>
                  <a:tcPr marL="76385" marR="76385" marT="38192" marB="38192"/>
                </a:tc>
                <a:extLst>
                  <a:ext uri="{0D108BD9-81ED-4DB2-BD59-A6C34878D82A}">
                    <a16:rowId xmlns:a16="http://schemas.microsoft.com/office/drawing/2014/main" xmlns="" val="10000"/>
                  </a:ext>
                </a:extLst>
              </a:tr>
              <a:tr h="311833">
                <a:tc>
                  <a:txBody>
                    <a:bodyPr/>
                    <a:lstStyle/>
                    <a:p>
                      <a:r>
                        <a:rPr lang="en-US" sz="1200" dirty="0"/>
                        <a:t>help</a:t>
                      </a:r>
                      <a:r>
                        <a:rPr lang="en-US" sz="1200" baseline="0" dirty="0"/>
                        <a:t> –b </a:t>
                      </a:r>
                      <a:endParaRPr lang="en-US" sz="1200" dirty="0"/>
                    </a:p>
                  </a:txBody>
                  <a:tcPr marL="76385" marR="76385" marT="38192" marB="38192"/>
                </a:tc>
                <a:tc>
                  <a:txBody>
                    <a:bodyPr/>
                    <a:lstStyle/>
                    <a:p>
                      <a:r>
                        <a:rPr lang="en-US" sz="1200" dirty="0"/>
                        <a:t>Displays all UEFI shell internal commands</a:t>
                      </a:r>
                    </a:p>
                  </a:txBody>
                  <a:tcPr marL="76385" marR="76385" marT="38192" marB="38192"/>
                </a:tc>
                <a:extLst>
                  <a:ext uri="{0D108BD9-81ED-4DB2-BD59-A6C34878D82A}">
                    <a16:rowId xmlns:a16="http://schemas.microsoft.com/office/drawing/2014/main" xmlns="" val="10001"/>
                  </a:ext>
                </a:extLst>
              </a:tr>
              <a:tr h="311833">
                <a:tc>
                  <a:txBody>
                    <a:bodyPr/>
                    <a:lstStyle/>
                    <a:p>
                      <a:r>
                        <a:rPr lang="en-US" sz="1400" kern="1200" dirty="0">
                          <a:solidFill>
                            <a:schemeClr val="dk1"/>
                          </a:solidFill>
                          <a:effectLst/>
                          <a:latin typeface="+mn-lt"/>
                          <a:ea typeface="+mn-ea"/>
                          <a:cs typeface="+mn-cs"/>
                        </a:rPr>
                        <a:t>mode</a:t>
                      </a:r>
                      <a:endParaRPr lang="en-US" sz="1200" dirty="0"/>
                    </a:p>
                  </a:txBody>
                  <a:tcPr marL="76385" marR="76385" marT="38192" marB="38192"/>
                </a:tc>
                <a:tc>
                  <a:txBody>
                    <a:bodyPr/>
                    <a:lstStyle/>
                    <a:p>
                      <a:r>
                        <a:rPr lang="en-US" sz="1200" dirty="0"/>
                        <a:t>Displays or changes the console output device mode.</a:t>
                      </a:r>
                    </a:p>
                  </a:txBody>
                  <a:tcPr marL="76385" marR="76385" marT="38192" marB="38192"/>
                </a:tc>
                <a:extLst>
                  <a:ext uri="{0D108BD9-81ED-4DB2-BD59-A6C34878D82A}">
                    <a16:rowId xmlns:a16="http://schemas.microsoft.com/office/drawing/2014/main" xmlns="" val="10002"/>
                  </a:ext>
                </a:extLst>
              </a:tr>
              <a:tr h="311833">
                <a:tc>
                  <a:txBody>
                    <a:bodyPr/>
                    <a:lstStyle/>
                    <a:p>
                      <a:r>
                        <a:rPr lang="en-US" sz="1400" kern="1200" dirty="0" err="1">
                          <a:solidFill>
                            <a:schemeClr val="dk1"/>
                          </a:solidFill>
                          <a:effectLst/>
                          <a:latin typeface="+mn-lt"/>
                          <a:ea typeface="+mn-ea"/>
                          <a:cs typeface="+mn-cs"/>
                        </a:rPr>
                        <a:t>memmap</a:t>
                      </a:r>
                      <a:endParaRPr lang="en-US" sz="1200" dirty="0"/>
                    </a:p>
                  </a:txBody>
                  <a:tcPr marL="76385" marR="76385" marT="38192" marB="38192"/>
                </a:tc>
                <a:tc>
                  <a:txBody>
                    <a:bodyPr/>
                    <a:lstStyle/>
                    <a:p>
                      <a:r>
                        <a:rPr lang="en-US" sz="1200" dirty="0"/>
                        <a:t>Displays the memory map maintained by the EFI environment.</a:t>
                      </a:r>
                    </a:p>
                  </a:txBody>
                  <a:tcPr marL="76385" marR="76385" marT="38192" marB="38192"/>
                </a:tc>
                <a:extLst>
                  <a:ext uri="{0D108BD9-81ED-4DB2-BD59-A6C34878D82A}">
                    <a16:rowId xmlns:a16="http://schemas.microsoft.com/office/drawing/2014/main" xmlns="" val="10003"/>
                  </a:ext>
                </a:extLst>
              </a:tr>
              <a:tr h="311833">
                <a:tc>
                  <a:txBody>
                    <a:bodyPr/>
                    <a:lstStyle/>
                    <a:p>
                      <a:r>
                        <a:rPr lang="en-US" sz="1400" kern="1200" dirty="0" err="1">
                          <a:solidFill>
                            <a:schemeClr val="dk1"/>
                          </a:solidFill>
                          <a:effectLst/>
                          <a:latin typeface="+mn-lt"/>
                          <a:ea typeface="+mn-ea"/>
                          <a:cs typeface="+mn-cs"/>
                        </a:rPr>
                        <a:t>dmem</a:t>
                      </a:r>
                      <a:endParaRPr lang="en-US" sz="1200" dirty="0"/>
                    </a:p>
                  </a:txBody>
                  <a:tcPr marL="76385" marR="76385" marT="38192" marB="38192"/>
                </a:tc>
                <a:tc>
                  <a:txBody>
                    <a:bodyPr/>
                    <a:lstStyle/>
                    <a:p>
                      <a:r>
                        <a:rPr lang="en-US" sz="1200" dirty="0"/>
                        <a:t>Displays the contents of system or device memory.</a:t>
                      </a:r>
                    </a:p>
                  </a:txBody>
                  <a:tcPr marL="76385" marR="76385" marT="38192" marB="38192"/>
                </a:tc>
                <a:extLst>
                  <a:ext uri="{0D108BD9-81ED-4DB2-BD59-A6C34878D82A}">
                    <a16:rowId xmlns:a16="http://schemas.microsoft.com/office/drawing/2014/main" xmlns="" val="10004"/>
                  </a:ext>
                </a:extLst>
              </a:tr>
              <a:tr h="311833">
                <a:tc>
                  <a:txBody>
                    <a:bodyPr/>
                    <a:lstStyle/>
                    <a:p>
                      <a:r>
                        <a:rPr lang="en-US" sz="1400" kern="1200" dirty="0">
                          <a:solidFill>
                            <a:schemeClr val="dk1"/>
                          </a:solidFill>
                          <a:effectLst/>
                          <a:latin typeface="+mn-lt"/>
                          <a:ea typeface="+mn-ea"/>
                          <a:cs typeface="+mn-cs"/>
                        </a:rPr>
                        <a:t>mm</a:t>
                      </a:r>
                      <a:endParaRPr lang="en-US" sz="1200" dirty="0"/>
                    </a:p>
                  </a:txBody>
                  <a:tcPr marL="76385" marR="76385" marT="38192" marB="38192"/>
                </a:tc>
                <a:tc>
                  <a:txBody>
                    <a:bodyPr/>
                    <a:lstStyle/>
                    <a:p>
                      <a:r>
                        <a:rPr lang="en-US" sz="1200" dirty="0"/>
                        <a:t>Displays or modifies MEM/MMIO/IO/PCI/PCIE address space.</a:t>
                      </a:r>
                    </a:p>
                  </a:txBody>
                  <a:tcPr marL="76385" marR="76385" marT="38192" marB="38192"/>
                </a:tc>
                <a:extLst>
                  <a:ext uri="{0D108BD9-81ED-4DB2-BD59-A6C34878D82A}">
                    <a16:rowId xmlns:a16="http://schemas.microsoft.com/office/drawing/2014/main" xmlns="" val="10005"/>
                  </a:ext>
                </a:extLst>
              </a:tr>
              <a:tr h="311833">
                <a:tc>
                  <a:txBody>
                    <a:bodyPr/>
                    <a:lstStyle/>
                    <a:p>
                      <a:r>
                        <a:rPr lang="en-US" sz="1400" kern="1200" dirty="0" err="1">
                          <a:solidFill>
                            <a:schemeClr val="dk1"/>
                          </a:solidFill>
                          <a:effectLst/>
                          <a:latin typeface="+mn-lt"/>
                          <a:ea typeface="+mn-ea"/>
                          <a:cs typeface="+mn-cs"/>
                        </a:rPr>
                        <a:t>pci</a:t>
                      </a:r>
                      <a:endParaRPr lang="en-US" sz="1200" dirty="0"/>
                    </a:p>
                  </a:txBody>
                  <a:tcPr marL="76385" marR="76385" marT="38192" marB="38192"/>
                </a:tc>
                <a:tc>
                  <a:txBody>
                    <a:bodyPr/>
                    <a:lstStyle/>
                    <a:p>
                      <a:r>
                        <a:rPr lang="en-US" sz="1200" dirty="0"/>
                        <a:t>Displays PCI device list or PCI function configuration space.</a:t>
                      </a:r>
                    </a:p>
                  </a:txBody>
                  <a:tcPr marL="76385" marR="76385" marT="38192" marB="38192"/>
                </a:tc>
                <a:extLst>
                  <a:ext uri="{0D108BD9-81ED-4DB2-BD59-A6C34878D82A}">
                    <a16:rowId xmlns:a16="http://schemas.microsoft.com/office/drawing/2014/main" xmlns="" val="10006"/>
                  </a:ext>
                </a:extLst>
              </a:tr>
              <a:tr h="311833">
                <a:tc>
                  <a:txBody>
                    <a:bodyPr/>
                    <a:lstStyle/>
                    <a:p>
                      <a:r>
                        <a:rPr lang="en-US" sz="1400" kern="1200" dirty="0">
                          <a:solidFill>
                            <a:schemeClr val="dk1"/>
                          </a:solidFill>
                          <a:effectLst/>
                          <a:latin typeface="+mn-lt"/>
                          <a:ea typeface="+mn-ea"/>
                          <a:cs typeface="+mn-cs"/>
                        </a:rPr>
                        <a:t>drivers</a:t>
                      </a:r>
                      <a:endParaRPr lang="en-US" sz="1200" dirty="0"/>
                    </a:p>
                  </a:txBody>
                  <a:tcPr marL="76385" marR="76385" marT="38192" marB="38192"/>
                </a:tc>
                <a:tc>
                  <a:txBody>
                    <a:bodyPr/>
                    <a:lstStyle/>
                    <a:p>
                      <a:r>
                        <a:rPr lang="en-US" sz="1200" dirty="0"/>
                        <a:t>Displays the EFI driver list.</a:t>
                      </a:r>
                    </a:p>
                  </a:txBody>
                  <a:tcPr marL="76385" marR="76385" marT="38192" marB="38192"/>
                </a:tc>
                <a:extLst>
                  <a:ext uri="{0D108BD9-81ED-4DB2-BD59-A6C34878D82A}">
                    <a16:rowId xmlns:a16="http://schemas.microsoft.com/office/drawing/2014/main" xmlns="" val="10007"/>
                  </a:ext>
                </a:extLst>
              </a:tr>
              <a:tr h="311833">
                <a:tc>
                  <a:txBody>
                    <a:bodyPr/>
                    <a:lstStyle/>
                    <a:p>
                      <a:r>
                        <a:rPr lang="en-US" sz="1400" kern="1200" dirty="0" err="1">
                          <a:solidFill>
                            <a:schemeClr val="dk1"/>
                          </a:solidFill>
                          <a:effectLst/>
                          <a:latin typeface="+mn-lt"/>
                          <a:ea typeface="+mn-ea"/>
                          <a:cs typeface="+mn-cs"/>
                        </a:rPr>
                        <a:t>dmpstore</a:t>
                      </a:r>
                      <a:endParaRPr lang="en-US" sz="1200" dirty="0"/>
                    </a:p>
                  </a:txBody>
                  <a:tcPr marL="76385" marR="76385" marT="38192" marB="38192"/>
                </a:tc>
                <a:tc>
                  <a:txBody>
                    <a:bodyPr/>
                    <a:lstStyle/>
                    <a:p>
                      <a:r>
                        <a:rPr lang="en-US" sz="1200" dirty="0"/>
                        <a:t>Displays all EFI NVRAM variables.</a:t>
                      </a:r>
                    </a:p>
                  </a:txBody>
                  <a:tcPr marL="76385" marR="76385" marT="38192" marB="38192"/>
                </a:tc>
                <a:extLst>
                  <a:ext uri="{0D108BD9-81ED-4DB2-BD59-A6C34878D82A}">
                    <a16:rowId xmlns:a16="http://schemas.microsoft.com/office/drawing/2014/main" xmlns="" val="10008"/>
                  </a:ext>
                </a:extLst>
              </a:tr>
              <a:tr h="311833">
                <a:tc>
                  <a:txBody>
                    <a:bodyPr/>
                    <a:lstStyle/>
                    <a:p>
                      <a:r>
                        <a:rPr lang="en-US" sz="1400" kern="1200" dirty="0">
                          <a:solidFill>
                            <a:schemeClr val="dk1"/>
                          </a:solidFill>
                          <a:effectLst/>
                          <a:latin typeface="+mn-lt"/>
                          <a:ea typeface="+mn-ea"/>
                          <a:cs typeface="+mn-cs"/>
                        </a:rPr>
                        <a:t>dh</a:t>
                      </a:r>
                      <a:endParaRPr lang="en-US" sz="1200" dirty="0"/>
                    </a:p>
                  </a:txBody>
                  <a:tcPr marL="76385" marR="76385" marT="38192" marB="38192"/>
                </a:tc>
                <a:tc>
                  <a:txBody>
                    <a:bodyPr/>
                    <a:lstStyle/>
                    <a:p>
                      <a:r>
                        <a:rPr lang="en-US" sz="1200" dirty="0"/>
                        <a:t>Displays EFI handle information.</a:t>
                      </a:r>
                    </a:p>
                  </a:txBody>
                  <a:tcPr marL="76385" marR="76385" marT="38192" marB="38192"/>
                </a:tc>
                <a:extLst>
                  <a:ext uri="{0D108BD9-81ED-4DB2-BD59-A6C34878D82A}">
                    <a16:rowId xmlns:a16="http://schemas.microsoft.com/office/drawing/2014/main" xmlns="" val="10009"/>
                  </a:ext>
                </a:extLst>
              </a:tr>
              <a:tr h="311833">
                <a:tc>
                  <a:txBody>
                    <a:bodyPr/>
                    <a:lstStyle/>
                    <a:p>
                      <a:r>
                        <a:rPr lang="en-US" sz="1400" kern="1200" dirty="0" err="1">
                          <a:solidFill>
                            <a:schemeClr val="dk1"/>
                          </a:solidFill>
                          <a:effectLst/>
                          <a:latin typeface="+mn-lt"/>
                          <a:ea typeface="+mn-ea"/>
                          <a:cs typeface="+mn-cs"/>
                        </a:rPr>
                        <a:t>openinfo</a:t>
                      </a:r>
                      <a:endParaRPr lang="en-US" sz="1200" dirty="0"/>
                    </a:p>
                  </a:txBody>
                  <a:tcPr marL="76385" marR="76385" marT="38192" marB="38192"/>
                </a:tc>
                <a:tc>
                  <a:txBody>
                    <a:bodyPr/>
                    <a:lstStyle/>
                    <a:p>
                      <a:r>
                        <a:rPr lang="en-US" sz="1200" dirty="0"/>
                        <a:t>Displays the protocols and agents associated with a handle.</a:t>
                      </a:r>
                    </a:p>
                  </a:txBody>
                  <a:tcPr marL="76385" marR="76385" marT="38192" marB="38192"/>
                </a:tc>
                <a:extLst>
                  <a:ext uri="{0D108BD9-81ED-4DB2-BD59-A6C34878D82A}">
                    <a16:rowId xmlns:a16="http://schemas.microsoft.com/office/drawing/2014/main" xmlns="" val="10010"/>
                  </a:ext>
                </a:extLst>
              </a:tr>
              <a:tr h="311833">
                <a:tc>
                  <a:txBody>
                    <a:bodyPr/>
                    <a:lstStyle/>
                    <a:p>
                      <a:r>
                        <a:rPr lang="en-US" sz="1400" kern="1200" dirty="0" err="1">
                          <a:solidFill>
                            <a:schemeClr val="dk1"/>
                          </a:solidFill>
                          <a:effectLst/>
                          <a:latin typeface="+mn-lt"/>
                          <a:ea typeface="+mn-ea"/>
                          <a:cs typeface="+mn-cs"/>
                        </a:rPr>
                        <a:t>dblk</a:t>
                      </a:r>
                      <a:endParaRPr lang="en-US" sz="1200" dirty="0"/>
                    </a:p>
                  </a:txBody>
                  <a:tcPr marL="76385" marR="76385" marT="38192" marB="38192"/>
                </a:tc>
                <a:tc>
                  <a:txBody>
                    <a:bodyPr/>
                    <a:lstStyle/>
                    <a:p>
                      <a:r>
                        <a:rPr lang="en-US" sz="1200" dirty="0"/>
                        <a:t>Displays the contents of one or more blocks from a block device.</a:t>
                      </a:r>
                    </a:p>
                  </a:txBody>
                  <a:tcPr marL="76385" marR="76385" marT="38192" marB="38192"/>
                </a:tc>
                <a:extLst>
                  <a:ext uri="{0D108BD9-81ED-4DB2-BD59-A6C34878D82A}">
                    <a16:rowId xmlns:a16="http://schemas.microsoft.com/office/drawing/2014/main" xmlns="" val="10011"/>
                  </a:ext>
                </a:extLst>
              </a:tr>
              <a:tr h="311833">
                <a:tc>
                  <a:txBody>
                    <a:bodyPr/>
                    <a:lstStyle/>
                    <a:p>
                      <a:r>
                        <a:rPr lang="en-US" sz="1400" kern="1200" dirty="0" err="1">
                          <a:solidFill>
                            <a:schemeClr val="dk1"/>
                          </a:solidFill>
                          <a:effectLst/>
                          <a:latin typeface="+mn-lt"/>
                          <a:ea typeface="+mn-ea"/>
                          <a:cs typeface="+mn-cs"/>
                        </a:rPr>
                        <a:t>eficompress</a:t>
                      </a:r>
                      <a:endParaRPr lang="en-US" sz="1200" dirty="0"/>
                    </a:p>
                  </a:txBody>
                  <a:tcPr marL="76385" marR="76385" marT="38192" marB="38192"/>
                </a:tc>
                <a:tc>
                  <a:txBody>
                    <a:bodyPr/>
                    <a:lstStyle/>
                    <a:p>
                      <a:r>
                        <a:rPr lang="en-US" sz="1200" dirty="0"/>
                        <a:t>Compress a file</a:t>
                      </a:r>
                    </a:p>
                  </a:txBody>
                  <a:tcPr marL="76385" marR="76385" marT="38192" marB="38192"/>
                </a:tc>
                <a:extLst>
                  <a:ext uri="{0D108BD9-81ED-4DB2-BD59-A6C34878D82A}">
                    <a16:rowId xmlns:a16="http://schemas.microsoft.com/office/drawing/2014/main" xmlns="" val="10012"/>
                  </a:ext>
                </a:extLst>
              </a:tr>
              <a:tr h="311833">
                <a:tc>
                  <a:txBody>
                    <a:bodyPr/>
                    <a:lstStyle/>
                    <a:p>
                      <a:r>
                        <a:rPr lang="en-US" sz="1400" kern="1200" dirty="0" err="1">
                          <a:solidFill>
                            <a:schemeClr val="dk1"/>
                          </a:solidFill>
                          <a:effectLst/>
                          <a:latin typeface="+mn-lt"/>
                          <a:ea typeface="+mn-ea"/>
                          <a:cs typeface="+mn-cs"/>
                        </a:rPr>
                        <a:t>efidecompress</a:t>
                      </a:r>
                      <a:endParaRPr lang="en-US" sz="1200" dirty="0"/>
                    </a:p>
                  </a:txBody>
                  <a:tcPr marL="76385" marR="76385" marT="38192" marB="38192"/>
                </a:tc>
                <a:tc>
                  <a:txBody>
                    <a:bodyPr/>
                    <a:lstStyle/>
                    <a:p>
                      <a:r>
                        <a:rPr lang="en-US" sz="1200" dirty="0"/>
                        <a:t>Decompress</a:t>
                      </a:r>
                      <a:r>
                        <a:rPr lang="en-US" sz="1200" baseline="0" dirty="0"/>
                        <a:t> a file</a:t>
                      </a:r>
                      <a:endParaRPr lang="en-US" sz="1200" dirty="0"/>
                    </a:p>
                  </a:txBody>
                  <a:tcPr marL="76385" marR="76385" marT="38192" marB="38192"/>
                </a:tc>
                <a:extLst>
                  <a:ext uri="{0D108BD9-81ED-4DB2-BD59-A6C34878D82A}">
                    <a16:rowId xmlns:a16="http://schemas.microsoft.com/office/drawing/2014/main" xmlns="" val="10013"/>
                  </a:ext>
                </a:extLst>
              </a:tr>
              <a:tr h="311833">
                <a:tc>
                  <a:txBody>
                    <a:bodyPr/>
                    <a:lstStyle/>
                    <a:p>
                      <a:r>
                        <a:rPr lang="en-US" sz="1400" kern="1200" dirty="0" err="1">
                          <a:solidFill>
                            <a:schemeClr val="dk1"/>
                          </a:solidFill>
                          <a:effectLst/>
                          <a:latin typeface="+mn-lt"/>
                          <a:ea typeface="+mn-ea"/>
                          <a:cs typeface="+mn-cs"/>
                        </a:rPr>
                        <a:t>smbiosview</a:t>
                      </a:r>
                      <a:endParaRPr lang="en-US" sz="1200" dirty="0"/>
                    </a:p>
                  </a:txBody>
                  <a:tcPr marL="76385" marR="76385" marT="38192" marB="38192"/>
                </a:tc>
                <a:tc>
                  <a:txBody>
                    <a:bodyPr/>
                    <a:lstStyle/>
                    <a:p>
                      <a:r>
                        <a:rPr lang="en-US" sz="1200" dirty="0"/>
                        <a:t>Displays SMBIOS information</a:t>
                      </a:r>
                    </a:p>
                  </a:txBody>
                  <a:tcPr marL="76385" marR="76385" marT="38192" marB="38192"/>
                </a:tc>
                <a:extLst>
                  <a:ext uri="{0D108BD9-81ED-4DB2-BD59-A6C34878D82A}">
                    <a16:rowId xmlns:a16="http://schemas.microsoft.com/office/drawing/2014/main" xmlns="" val="10014"/>
                  </a:ext>
                </a:extLst>
              </a:tr>
              <a:tr h="311833">
                <a:tc>
                  <a:txBody>
                    <a:bodyPr/>
                    <a:lstStyle/>
                    <a:p>
                      <a:r>
                        <a:rPr lang="en-US" sz="1400" kern="1200" dirty="0" err="1">
                          <a:solidFill>
                            <a:schemeClr val="dk1"/>
                          </a:solidFill>
                          <a:effectLst/>
                          <a:latin typeface="+mn-lt"/>
                          <a:ea typeface="+mn-ea"/>
                          <a:cs typeface="+mn-cs"/>
                        </a:rPr>
                        <a:t>loadpcirom</a:t>
                      </a:r>
                      <a:endParaRPr lang="en-US" sz="1200" dirty="0"/>
                    </a:p>
                  </a:txBody>
                  <a:tcPr marL="76385" marR="76385" marT="38192" marB="38192"/>
                </a:tc>
                <a:tc>
                  <a:txBody>
                    <a:bodyPr/>
                    <a:lstStyle/>
                    <a:p>
                      <a:r>
                        <a:rPr lang="en-US" sz="1200" dirty="0"/>
                        <a:t>Loads a PCI Option ROM from the specified file.</a:t>
                      </a:r>
                    </a:p>
                  </a:txBody>
                  <a:tcPr marL="76385" marR="76385" marT="38192" marB="38192"/>
                </a:tc>
                <a:extLst>
                  <a:ext uri="{0D108BD9-81ED-4DB2-BD59-A6C34878D82A}">
                    <a16:rowId xmlns:a16="http://schemas.microsoft.com/office/drawing/2014/main" xmlns="" val="10015"/>
                  </a:ext>
                </a:extLst>
              </a:tr>
              <a:tr h="311833">
                <a:tc>
                  <a:txBody>
                    <a:bodyPr/>
                    <a:lstStyle/>
                    <a:p>
                      <a:r>
                        <a:rPr lang="en-US" sz="1400" kern="1200" dirty="0">
                          <a:solidFill>
                            <a:schemeClr val="dk1"/>
                          </a:solidFill>
                          <a:effectLst/>
                          <a:latin typeface="+mn-lt"/>
                          <a:ea typeface="+mn-ea"/>
                          <a:cs typeface="+mn-cs"/>
                        </a:rPr>
                        <a:t>edit/</a:t>
                      </a:r>
                      <a:r>
                        <a:rPr lang="en-US" sz="1400" kern="1200" dirty="0" err="1">
                          <a:solidFill>
                            <a:schemeClr val="dk1"/>
                          </a:solidFill>
                          <a:effectLst/>
                          <a:latin typeface="+mn-lt"/>
                          <a:ea typeface="+mn-ea"/>
                          <a:cs typeface="+mn-cs"/>
                        </a:rPr>
                        <a:t>hexedit</a:t>
                      </a:r>
                      <a:endParaRPr lang="en-US" sz="1200" dirty="0"/>
                    </a:p>
                  </a:txBody>
                  <a:tcPr marL="76385" marR="76385" marT="38192" marB="38192"/>
                </a:tc>
                <a:tc>
                  <a:txBody>
                    <a:bodyPr/>
                    <a:lstStyle/>
                    <a:p>
                      <a:r>
                        <a:rPr lang="en-US" sz="1200" dirty="0"/>
                        <a:t>Editor,</a:t>
                      </a:r>
                      <a:r>
                        <a:rPr lang="en-US" sz="1200" baseline="0" dirty="0"/>
                        <a:t> hex editor</a:t>
                      </a:r>
                      <a:endParaRPr lang="en-US" sz="1200" dirty="0"/>
                    </a:p>
                  </a:txBody>
                  <a:tcPr marL="76385" marR="76385" marT="38192" marB="38192"/>
                </a:tc>
                <a:extLst>
                  <a:ext uri="{0D108BD9-81ED-4DB2-BD59-A6C34878D82A}">
                    <a16:rowId xmlns:a16="http://schemas.microsoft.com/office/drawing/2014/main" xmlns="" val="10016"/>
                  </a:ext>
                </a:extLst>
              </a:tr>
              <a:tr h="311833">
                <a:tc>
                  <a:txBody>
                    <a:bodyPr/>
                    <a:lstStyle/>
                    <a:p>
                      <a:r>
                        <a:rPr lang="en-US" sz="1200" dirty="0"/>
                        <a:t>map</a:t>
                      </a:r>
                    </a:p>
                  </a:txBody>
                  <a:tcPr marL="76385" marR="76385" marT="38192" marB="38192"/>
                </a:tc>
                <a:tc>
                  <a:txBody>
                    <a:bodyPr/>
                    <a:lstStyle/>
                    <a:p>
                      <a:r>
                        <a:rPr lang="en-US" sz="1200" dirty="0"/>
                        <a:t>Defines a mapping between a user-defined name and a device handle.</a:t>
                      </a:r>
                    </a:p>
                  </a:txBody>
                  <a:tcPr marL="76385" marR="76385" marT="38192" marB="38192"/>
                </a:tc>
                <a:extLst>
                  <a:ext uri="{0D108BD9-81ED-4DB2-BD59-A6C34878D82A}">
                    <a16:rowId xmlns:a16="http://schemas.microsoft.com/office/drawing/2014/main" xmlns="" val="10017"/>
                  </a:ext>
                </a:extLst>
              </a:tr>
              <a:tr h="311833">
                <a:tc>
                  <a:txBody>
                    <a:bodyPr/>
                    <a:lstStyle/>
                    <a:p>
                      <a:r>
                        <a:rPr lang="en-US" sz="1200" dirty="0" err="1"/>
                        <a:t>vol</a:t>
                      </a:r>
                      <a:endParaRPr lang="en-US" sz="1200" dirty="0"/>
                    </a:p>
                  </a:txBody>
                  <a:tcPr marL="76385" marR="76385" marT="38192" marB="38192"/>
                </a:tc>
                <a:tc>
                  <a:txBody>
                    <a:bodyPr/>
                    <a:lstStyle/>
                    <a:p>
                      <a:r>
                        <a:rPr lang="en-US" sz="1200" dirty="0"/>
                        <a:t>Displays the volume information for the file system that is specified by fs.</a:t>
                      </a:r>
                    </a:p>
                  </a:txBody>
                  <a:tcPr marL="76385" marR="76385" marT="38192" marB="38192"/>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96506024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159448"/>
            <a:ext cx="8078787" cy="1362075"/>
          </a:xfrm>
        </p:spPr>
        <p:txBody>
          <a:bodyPr>
            <a:normAutofit/>
          </a:bodyPr>
          <a:lstStyle/>
          <a:p>
            <a:r>
              <a:rPr lang="en-US" dirty="0"/>
              <a:t>5</a:t>
            </a:r>
            <a:r>
              <a:rPr lang="en-US" dirty="0">
                <a:solidFill>
                  <a:schemeClr val="tx1"/>
                </a:solidFill>
                <a:latin typeface="Neo Sans Intel" panose="020B0504020202020204" pitchFamily="34" charset="0"/>
              </a:rPr>
              <a:t>.2 Building UEFI Firmware with EDK II</a:t>
            </a:r>
          </a:p>
        </p:txBody>
      </p:sp>
    </p:spTree>
    <p:extLst>
      <p:ext uri="{BB962C8B-B14F-4D97-AF65-F5344CB8AC3E}">
        <p14:creationId xmlns:p14="http://schemas.microsoft.com/office/powerpoint/2010/main" val="8620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Building EDK2 and flashing SPI image</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5.2</a:t>
            </a:r>
          </a:p>
        </p:txBody>
      </p:sp>
    </p:spTree>
    <p:extLst>
      <p:ext uri="{BB962C8B-B14F-4D97-AF65-F5344CB8AC3E}">
        <p14:creationId xmlns:p14="http://schemas.microsoft.com/office/powerpoint/2010/main" val="146346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Outline</a:t>
            </a:r>
          </a:p>
        </p:txBody>
      </p:sp>
      <p:sp>
        <p:nvSpPr>
          <p:cNvPr id="3" name="Content Placeholder 2"/>
          <p:cNvSpPr>
            <a:spLocks noGrp="1"/>
          </p:cNvSpPr>
          <p:nvPr>
            <p:ph idx="1"/>
          </p:nvPr>
        </p:nvSpPr>
        <p:spPr/>
        <p:txBody>
          <a:bodyPr/>
          <a:lstStyle/>
          <a:p>
            <a:r>
              <a:rPr lang="en-US" sz="2000" dirty="0">
                <a:latin typeface="Neo Sans Intel" panose="020B0504020202020204" pitchFamily="34" charset="0"/>
              </a:rPr>
              <a:t>Pre-requirement: Boot your system from USB stick. Connect your system to </a:t>
            </a:r>
            <a:r>
              <a:rPr lang="en-US" sz="2000" dirty="0" err="1">
                <a:latin typeface="Neo Sans Intel" panose="020B0504020202020204" pitchFamily="34" charset="0"/>
              </a:rPr>
              <a:t>minnowboard</a:t>
            </a:r>
            <a:r>
              <a:rPr lang="en-US" sz="2000" dirty="0">
                <a:latin typeface="Neo Sans Intel" panose="020B0504020202020204" pitchFamily="34" charset="0"/>
              </a:rPr>
              <a:t> through Ethernet cable and change IP address of your system to 192.168.1.1/24</a:t>
            </a:r>
            <a:endParaRPr lang="en-US" dirty="0">
              <a:latin typeface="Neo Sans Intel" panose="020B0504020202020204" pitchFamily="34" charset="0"/>
            </a:endParaRPr>
          </a:p>
          <a:p>
            <a:pPr marL="457200" indent="-457200">
              <a:buAutoNum type="arabicPeriod"/>
            </a:pPr>
            <a:r>
              <a:rPr lang="en-US" dirty="0">
                <a:latin typeface="Neo Sans Intel" panose="020B0504020202020204" pitchFamily="34" charset="0"/>
              </a:rPr>
              <a:t>Build open source EDK2 BIOS image for </a:t>
            </a:r>
            <a:r>
              <a:rPr lang="en-US" dirty="0" err="1">
                <a:latin typeface="Neo Sans Intel" panose="020B0504020202020204" pitchFamily="34" charset="0"/>
              </a:rPr>
              <a:t>MinnowBoard</a:t>
            </a:r>
            <a:r>
              <a:rPr lang="en-US" dirty="0">
                <a:latin typeface="Neo Sans Intel" panose="020B0504020202020204" pitchFamily="34" charset="0"/>
              </a:rPr>
              <a:t> on your system</a:t>
            </a:r>
          </a:p>
          <a:p>
            <a:pPr marL="457200" indent="-457200">
              <a:buAutoNum type="arabicPeriod"/>
            </a:pPr>
            <a:r>
              <a:rPr lang="en-US" dirty="0">
                <a:latin typeface="Neo Sans Intel" panose="020B0504020202020204" pitchFamily="34" charset="0"/>
              </a:rPr>
              <a:t>Copy newly build Flash image to </a:t>
            </a:r>
            <a:r>
              <a:rPr lang="en-US" dirty="0" err="1">
                <a:latin typeface="Neo Sans Intel" panose="020B0504020202020204" pitchFamily="34" charset="0"/>
              </a:rPr>
              <a:t>MinnowBoard</a:t>
            </a:r>
            <a:r>
              <a:rPr lang="en-US" dirty="0">
                <a:latin typeface="Neo Sans Intel" panose="020B0504020202020204" pitchFamily="34" charset="0"/>
              </a:rPr>
              <a:t> (use </a:t>
            </a:r>
            <a:r>
              <a:rPr lang="en-US" dirty="0" err="1">
                <a:latin typeface="Courier New" panose="02070309020205020404" pitchFamily="49" charset="0"/>
                <a:cs typeface="Courier New" panose="02070309020205020404" pitchFamily="49" charset="0"/>
              </a:rPr>
              <a:t>scp</a:t>
            </a:r>
            <a:r>
              <a:rPr lang="en-US" dirty="0">
                <a:latin typeface="Neo Sans Intel" panose="020B0504020202020204" pitchFamily="34" charset="0"/>
              </a:rPr>
              <a:t> command for it)</a:t>
            </a:r>
          </a:p>
          <a:p>
            <a:pPr marL="457200" indent="-457200">
              <a:buAutoNum type="arabicPeriod"/>
            </a:pPr>
            <a:r>
              <a:rPr lang="en-US" dirty="0"/>
              <a:t>Flash it onto SPI using CHIPSEC</a:t>
            </a:r>
          </a:p>
          <a:p>
            <a:pPr marL="457200" indent="-457200">
              <a:buAutoNum type="arabicPeriod"/>
            </a:pPr>
            <a:r>
              <a:rPr lang="en-US" dirty="0"/>
              <a:t>Read SPI image using CHIPSEC</a:t>
            </a:r>
          </a:p>
          <a:p>
            <a:pPr marL="457200" indent="-457200">
              <a:buAutoNum type="arabicPeriod"/>
            </a:pPr>
            <a:r>
              <a:rPr lang="en-US" dirty="0"/>
              <a:t>Read SPI image using </a:t>
            </a:r>
            <a:r>
              <a:rPr lang="en-US" dirty="0" err="1"/>
              <a:t>Dediprog</a:t>
            </a:r>
            <a:r>
              <a:rPr lang="en-US" dirty="0"/>
              <a:t> HW SPI Flash programmer (optional) </a:t>
            </a:r>
            <a:endParaRPr lang="en-US" dirty="0">
              <a:latin typeface="Neo Sans Intel" panose="020B0504020202020204" pitchFamily="34" charset="0"/>
            </a:endParaRPr>
          </a:p>
          <a:p>
            <a:pPr marL="457200" indent="-457200">
              <a:buAutoNum type="arabicPeriod"/>
            </a:pPr>
            <a:endParaRPr lang="en-US" dirty="0">
              <a:latin typeface="Neo Sans Intel" panose="020B0504020202020204" pitchFamily="34" charset="0"/>
            </a:endParaRPr>
          </a:p>
          <a:p>
            <a:pPr marL="457200" indent="-457200">
              <a:buAutoNum type="arabicPeriod"/>
            </a:pPr>
            <a:endParaRPr lang="en-US" dirty="0"/>
          </a:p>
        </p:txBody>
      </p:sp>
    </p:spTree>
    <p:extLst>
      <p:ext uri="{BB962C8B-B14F-4D97-AF65-F5344CB8AC3E}">
        <p14:creationId xmlns:p14="http://schemas.microsoft.com/office/powerpoint/2010/main" val="241212505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MinnowBoard</a:t>
            </a:r>
            <a:r>
              <a:rPr lang="en-US" dirty="0"/>
              <a:t> MAX Build Resources</a:t>
            </a:r>
            <a:br>
              <a:rPr lang="en-US" dirty="0"/>
            </a:br>
            <a:endParaRPr lang="en-US" dirty="0"/>
          </a:p>
        </p:txBody>
      </p:sp>
      <p:sp>
        <p:nvSpPr>
          <p:cNvPr id="3" name="Content Placeholder 2"/>
          <p:cNvSpPr>
            <a:spLocks noGrp="1"/>
          </p:cNvSpPr>
          <p:nvPr>
            <p:ph idx="1"/>
          </p:nvPr>
        </p:nvSpPr>
        <p:spPr/>
        <p:txBody>
          <a:bodyPr/>
          <a:lstStyle/>
          <a:p>
            <a:r>
              <a:rPr lang="en-US" sz="2000" dirty="0">
                <a:latin typeface="+mj-lt"/>
                <a:cs typeface="Courier New" pitchFamily="49" charset="0"/>
              </a:rPr>
              <a:t>Documents, Release Nodes, </a:t>
            </a:r>
            <a:r>
              <a:rPr lang="en-US" sz="2000" dirty="0"/>
              <a:t>Pre-built Firmware Binary images</a:t>
            </a:r>
            <a:r>
              <a:rPr lang="en-US" sz="2000" dirty="0">
                <a:latin typeface="+mj-lt"/>
                <a:cs typeface="Courier New" pitchFamily="49" charset="0"/>
              </a:rPr>
              <a:t>, Buildable Development Tree, </a:t>
            </a:r>
            <a:r>
              <a:rPr lang="en-US" sz="2000" dirty="0"/>
              <a:t>Flash Update Utilities:</a:t>
            </a:r>
          </a:p>
          <a:p>
            <a:r>
              <a:rPr lang="en-US" sz="2000" dirty="0">
                <a:latin typeface="Courier New" pitchFamily="49" charset="0"/>
                <a:cs typeface="Courier New" pitchFamily="49" charset="0"/>
                <a:hlinkClick r:id="rId3"/>
              </a:rPr>
              <a:t>http://firmware.intel.com/projects/minnowboard-max</a:t>
            </a:r>
            <a:endParaRPr lang="en-US" sz="2000" dirty="0">
              <a:latin typeface="Courier New" pitchFamily="49" charset="0"/>
              <a:cs typeface="Courier New" pitchFamily="49" charset="0"/>
            </a:endParaRPr>
          </a:p>
          <a:p>
            <a:endParaRPr lang="en-US" sz="2000" dirty="0">
              <a:latin typeface="+mj-lt"/>
              <a:cs typeface="Courier New" pitchFamily="49" charset="0"/>
            </a:endParaRPr>
          </a:p>
          <a:p>
            <a:r>
              <a:rPr lang="en-US" sz="2000" dirty="0">
                <a:latin typeface="+mj-lt"/>
                <a:cs typeface="Courier New" pitchFamily="49" charset="0"/>
              </a:rPr>
              <a:t>Using EDK II with Native GCC:</a:t>
            </a:r>
          </a:p>
          <a:p>
            <a:r>
              <a:rPr lang="en-US" sz="2000" dirty="0">
                <a:latin typeface="Courier New" panose="02070309020205020404" pitchFamily="49" charset="0"/>
                <a:cs typeface="Courier New" panose="02070309020205020404" pitchFamily="49" charset="0"/>
                <a:hlinkClick r:id="rId4"/>
              </a:rPr>
              <a:t>http://tianocore.sourceforge.net/wiki/Using_EDK_II_with_Native_GCC</a:t>
            </a:r>
            <a:endParaRPr lang="en-US" sz="2000" dirty="0">
              <a:latin typeface="Courier New" panose="02070309020205020404" pitchFamily="49" charset="0"/>
              <a:cs typeface="Courier New" panose="02070309020205020404" pitchFamily="49" charset="0"/>
            </a:endParaRPr>
          </a:p>
          <a:p>
            <a:endParaRPr lang="en-US" sz="2000" dirty="0">
              <a:latin typeface="+mj-lt"/>
              <a:cs typeface="Courier New" pitchFamily="49" charset="0"/>
            </a:endParaRPr>
          </a:p>
          <a:p>
            <a:endParaRPr lang="en-US" sz="2000" dirty="0">
              <a:latin typeface="+mj-lt"/>
              <a:cs typeface="Courier New" pitchFamily="49" charset="0"/>
            </a:endParaRPr>
          </a:p>
          <a:p>
            <a:endParaRPr lang="en-US" sz="2000" dirty="0">
              <a:latin typeface="+mj-lt"/>
              <a:cs typeface="Courier New" pitchFamily="49" charset="0"/>
            </a:endParaRPr>
          </a:p>
          <a:p>
            <a:endParaRPr lang="en-US" sz="2000" dirty="0">
              <a:latin typeface="+mj-lt"/>
              <a:cs typeface="Courier New" pitchFamily="49" charset="0"/>
            </a:endParaRPr>
          </a:p>
          <a:p>
            <a:endParaRPr lang="en-US" sz="2000" dirty="0">
              <a:latin typeface="+mj-lt"/>
              <a:cs typeface="Courier New" pitchFamily="49" charset="0"/>
            </a:endParaRPr>
          </a:p>
        </p:txBody>
      </p:sp>
    </p:spTree>
    <p:extLst>
      <p:ext uri="{BB962C8B-B14F-4D97-AF65-F5344CB8AC3E}">
        <p14:creationId xmlns:p14="http://schemas.microsoft.com/office/powerpoint/2010/main" val="1323876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System Flash Memory</a:t>
            </a:r>
          </a:p>
        </p:txBody>
      </p:sp>
      <p:sp>
        <p:nvSpPr>
          <p:cNvPr id="5" name="Content Placeholder 7"/>
          <p:cNvSpPr>
            <a:spLocks noGrp="1"/>
          </p:cNvSpPr>
          <p:nvPr>
            <p:ph idx="1"/>
          </p:nvPr>
        </p:nvSpPr>
        <p:spPr>
          <a:xfrm>
            <a:off x="457200" y="1143000"/>
            <a:ext cx="8229600" cy="5243806"/>
          </a:xfrm>
        </p:spPr>
        <p:txBody>
          <a:bodyPr>
            <a:normAutofit/>
          </a:bodyPr>
          <a:lstStyle/>
          <a:p>
            <a:pPr marL="457200" indent="-457200">
              <a:buFont typeface="+mj-lt"/>
              <a:buAutoNum type="arabicPeriod"/>
            </a:pPr>
            <a:r>
              <a:rPr lang="en-US" sz="2400" i="1" dirty="0"/>
              <a:t>Direct Access </a:t>
            </a:r>
            <a:r>
              <a:rPr lang="en-US" sz="2400" dirty="0"/>
              <a:t>(e.g. </a:t>
            </a:r>
            <a:r>
              <a:rPr lang="en-US" sz="2400" dirty="0" err="1">
                <a:latin typeface="Courier New" panose="02070309020205020404" pitchFamily="49" charset="0"/>
                <a:cs typeface="Courier New" panose="02070309020205020404" pitchFamily="49" charset="0"/>
              </a:rPr>
              <a:t>FFFFFFFFh</a:t>
            </a:r>
            <a:r>
              <a:rPr lang="en-US" sz="2400" dirty="0"/>
              <a:t> PA mapped to SPI direct read cycle), </a:t>
            </a:r>
            <a:r>
              <a:rPr lang="en-US" sz="2400" i="1" dirty="0"/>
              <a:t>Program Register</a:t>
            </a:r>
            <a:r>
              <a:rPr lang="en-US" sz="2400" dirty="0"/>
              <a:t> </a:t>
            </a:r>
            <a:r>
              <a:rPr lang="en-US" sz="2400" i="1" dirty="0"/>
              <a:t>Access </a:t>
            </a:r>
            <a:r>
              <a:rPr lang="en-US" sz="2400" dirty="0"/>
              <a:t>(SW programs Flash Linear Address to SPI MMIO registers)</a:t>
            </a:r>
          </a:p>
          <a:p>
            <a:pPr marL="457200" indent="-457200">
              <a:buFont typeface="+mj-lt"/>
              <a:buAutoNum type="arabicPeriod"/>
            </a:pPr>
            <a:r>
              <a:rPr lang="en-US" sz="2400" dirty="0"/>
              <a:t>For multiple masters SPI flash should support HW </a:t>
            </a:r>
            <a:r>
              <a:rPr lang="en-US" sz="2400" dirty="0" err="1"/>
              <a:t>seq</a:t>
            </a:r>
            <a:endParaRPr lang="en-US" sz="2400" dirty="0"/>
          </a:p>
          <a:p>
            <a:pPr marL="457200" indent="-457200">
              <a:buFont typeface="+mj-lt"/>
              <a:buAutoNum type="arabicPeriod"/>
            </a:pPr>
            <a:r>
              <a:rPr lang="en-US" sz="2400" dirty="0"/>
              <a:t>FLA </a:t>
            </a:r>
            <a:r>
              <a:rPr lang="en-US" sz="2400" dirty="0" err="1">
                <a:latin typeface="Courier New" panose="02070309020205020404" pitchFamily="49" charset="0"/>
                <a:cs typeface="Courier New" panose="02070309020205020404" pitchFamily="49" charset="0"/>
              </a:rPr>
              <a:t>FFFFFFh</a:t>
            </a:r>
            <a:r>
              <a:rPr lang="en-US" sz="2400" dirty="0"/>
              <a:t> maps to the top of Flash device</a:t>
            </a:r>
          </a:p>
          <a:p>
            <a:pPr marL="457200" indent="-457200">
              <a:buFont typeface="+mj-lt"/>
              <a:buAutoNum type="arabicPeriod"/>
            </a:pPr>
            <a:r>
              <a:rPr lang="en-US" sz="2400" dirty="0"/>
              <a:t>Erase cycles set all Fs: 0 </a:t>
            </a:r>
            <a:r>
              <a:rPr lang="en-US" sz="2400" dirty="0">
                <a:sym typeface="Wingdings" panose="05000000000000000000" pitchFamily="2" charset="2"/>
              </a:rPr>
              <a:t> 1</a:t>
            </a:r>
          </a:p>
          <a:p>
            <a:pPr marL="457200" indent="-457200">
              <a:buFont typeface="+mj-lt"/>
              <a:buAutoNum type="arabicPeriod"/>
            </a:pPr>
            <a:r>
              <a:rPr lang="en-US" sz="2400" dirty="0"/>
              <a:t>In descriptor mode, SPI flash memory devices contain multiple ranges</a:t>
            </a:r>
          </a:p>
        </p:txBody>
      </p:sp>
      <p:sp>
        <p:nvSpPr>
          <p:cNvPr id="6" name="Rectangle 5"/>
          <p:cNvSpPr/>
          <p:nvPr/>
        </p:nvSpPr>
        <p:spPr>
          <a:xfrm>
            <a:off x="805596" y="5715000"/>
            <a:ext cx="3995004" cy="646331"/>
          </a:xfrm>
          <a:prstGeom prst="rect">
            <a:avLst/>
          </a:prstGeom>
        </p:spPr>
        <p:txBody>
          <a:bodyPr wrap="none">
            <a:spAutoFit/>
          </a:bodyPr>
          <a:lstStyle/>
          <a:p>
            <a:r>
              <a:rPr lang="en-US" dirty="0"/>
              <a:t>Reference:</a:t>
            </a:r>
          </a:p>
          <a:p>
            <a:r>
              <a:rPr lang="en-US" dirty="0">
                <a:hlinkClick r:id="rId3"/>
              </a:rPr>
              <a:t>Intel 7 Series Chipset PCH datasheet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1035935"/>
              </p:ext>
            </p:extLst>
          </p:nvPr>
        </p:nvGraphicFramePr>
        <p:xfrm>
          <a:off x="5192966" y="4373880"/>
          <a:ext cx="3570034" cy="2255520"/>
        </p:xfrm>
        <a:graphic>
          <a:graphicData uri="http://schemas.openxmlformats.org/drawingml/2006/table">
            <a:tbl>
              <a:tblPr firstRow="1" bandRow="1">
                <a:tableStyleId>{5C22544A-7EE6-4342-B048-85BDC9FD1C3A}</a:tableStyleId>
              </a:tblPr>
              <a:tblGrid>
                <a:gridCol w="996289">
                  <a:extLst>
                    <a:ext uri="{9D8B030D-6E8A-4147-A177-3AD203B41FA5}">
                      <a16:colId xmlns:a16="http://schemas.microsoft.com/office/drawing/2014/main" xmlns="" val="20000"/>
                    </a:ext>
                  </a:extLst>
                </a:gridCol>
                <a:gridCol w="2573745">
                  <a:extLst>
                    <a:ext uri="{9D8B030D-6E8A-4147-A177-3AD203B41FA5}">
                      <a16:colId xmlns:a16="http://schemas.microsoft.com/office/drawing/2014/main" xmlns="" val="20001"/>
                    </a:ext>
                  </a:extLst>
                </a:gridCol>
              </a:tblGrid>
              <a:tr h="182880">
                <a:tc>
                  <a:txBody>
                    <a:bodyPr/>
                    <a:lstStyle/>
                    <a:p>
                      <a:r>
                        <a:rPr lang="en-US" sz="1600" dirty="0">
                          <a:latin typeface="+mj-lt"/>
                        </a:rPr>
                        <a:t>Region</a:t>
                      </a:r>
                      <a:r>
                        <a:rPr lang="en-US" sz="1600" baseline="0" dirty="0">
                          <a:latin typeface="+mj-lt"/>
                        </a:rPr>
                        <a:t> </a:t>
                      </a:r>
                      <a:endParaRPr lang="en-US" sz="1600" dirty="0">
                        <a:latin typeface="+mj-lt"/>
                      </a:endParaRPr>
                    </a:p>
                  </a:txBody>
                  <a:tcPr/>
                </a:tc>
                <a:tc>
                  <a:txBody>
                    <a:bodyPr/>
                    <a:lstStyle/>
                    <a:p>
                      <a:r>
                        <a:rPr lang="en-US" sz="1600" dirty="0">
                          <a:latin typeface="+mj-lt"/>
                        </a:rPr>
                        <a:t>Content</a:t>
                      </a:r>
                    </a:p>
                  </a:txBody>
                  <a:tcPr/>
                </a:tc>
                <a:extLst>
                  <a:ext uri="{0D108BD9-81ED-4DB2-BD59-A6C34878D82A}">
                    <a16:rowId xmlns:a16="http://schemas.microsoft.com/office/drawing/2014/main" xmlns="" val="10000"/>
                  </a:ext>
                </a:extLst>
              </a:tr>
              <a:tr h="26045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latin typeface="+mj-lt"/>
                          <a:cs typeface="Courier New" panose="02070309020205020404" pitchFamily="49" charset="0"/>
                        </a:rPr>
                        <a:t>0</a:t>
                      </a:r>
                    </a:p>
                  </a:txBody>
                  <a:tcPr/>
                </a:tc>
                <a:tc>
                  <a:txBody>
                    <a:bodyPr/>
                    <a:lstStyle/>
                    <a:p>
                      <a:r>
                        <a:rPr lang="en-US" sz="1600" dirty="0">
                          <a:latin typeface="+mj-lt"/>
                        </a:rPr>
                        <a:t>Flash Descriptor</a:t>
                      </a:r>
                    </a:p>
                  </a:txBody>
                  <a:tcPr/>
                </a:tc>
                <a:extLst>
                  <a:ext uri="{0D108BD9-81ED-4DB2-BD59-A6C34878D82A}">
                    <a16:rowId xmlns:a16="http://schemas.microsoft.com/office/drawing/2014/main" xmlns="" val="10001"/>
                  </a:ext>
                </a:extLst>
              </a:tr>
              <a:tr h="296883">
                <a:tc>
                  <a:txBody>
                    <a:bodyPr/>
                    <a:lstStyle/>
                    <a:p>
                      <a:pPr algn="ctr"/>
                      <a:r>
                        <a:rPr lang="en-US" sz="1600" dirty="0">
                          <a:latin typeface="+mj-lt"/>
                          <a:cs typeface="Courier New" panose="02070309020205020404" pitchFamily="49" charset="0"/>
                        </a:rPr>
                        <a:t>1</a:t>
                      </a:r>
                    </a:p>
                  </a:txBody>
                  <a:tcPr/>
                </a:tc>
                <a:tc>
                  <a:txBody>
                    <a:bodyPr/>
                    <a:lstStyle/>
                    <a:p>
                      <a:r>
                        <a:rPr lang="en-US" sz="1600" dirty="0">
                          <a:latin typeface="+mj-lt"/>
                        </a:rPr>
                        <a:t>BIOS</a:t>
                      </a:r>
                    </a:p>
                  </a:txBody>
                  <a:tcPr/>
                </a:tc>
                <a:extLst>
                  <a:ext uri="{0D108BD9-81ED-4DB2-BD59-A6C34878D82A}">
                    <a16:rowId xmlns:a16="http://schemas.microsoft.com/office/drawing/2014/main" xmlns="" val="10002"/>
                  </a:ext>
                </a:extLst>
              </a:tr>
              <a:tr h="350520">
                <a:tc>
                  <a:txBody>
                    <a:bodyPr/>
                    <a:lstStyle/>
                    <a:p>
                      <a:pPr algn="ctr"/>
                      <a:r>
                        <a:rPr lang="en-US" sz="1600" dirty="0">
                          <a:latin typeface="+mj-lt"/>
                          <a:cs typeface="Courier New" panose="02070309020205020404" pitchFamily="49" charset="0"/>
                        </a:rPr>
                        <a:t>2</a:t>
                      </a:r>
                    </a:p>
                  </a:txBody>
                  <a:tcPr/>
                </a:tc>
                <a:tc>
                  <a:txBody>
                    <a:bodyPr/>
                    <a:lstStyle/>
                    <a:p>
                      <a:r>
                        <a:rPr lang="en-US" sz="1600" dirty="0">
                          <a:latin typeface="+mj-lt"/>
                        </a:rPr>
                        <a:t>Intel Management Engine </a:t>
                      </a:r>
                    </a:p>
                  </a:txBody>
                  <a:tcPr/>
                </a:tc>
                <a:extLst>
                  <a:ext uri="{0D108BD9-81ED-4DB2-BD59-A6C34878D82A}">
                    <a16:rowId xmlns:a16="http://schemas.microsoft.com/office/drawing/2014/main" xmlns="" val="10003"/>
                  </a:ext>
                </a:extLst>
              </a:tr>
              <a:tr h="264424">
                <a:tc>
                  <a:txBody>
                    <a:bodyPr/>
                    <a:lstStyle/>
                    <a:p>
                      <a:pPr algn="ctr"/>
                      <a:r>
                        <a:rPr lang="en-US" sz="1600" dirty="0">
                          <a:latin typeface="+mj-lt"/>
                          <a:cs typeface="Courier New" panose="02070309020205020404" pitchFamily="49" charset="0"/>
                        </a:rPr>
                        <a:t>3</a:t>
                      </a:r>
                    </a:p>
                  </a:txBody>
                  <a:tcPr/>
                </a:tc>
                <a:tc>
                  <a:txBody>
                    <a:bodyPr/>
                    <a:lstStyle/>
                    <a:p>
                      <a:r>
                        <a:rPr lang="en-US" sz="1600" dirty="0">
                          <a:latin typeface="+mj-lt"/>
                        </a:rPr>
                        <a:t>Gigabit Ethernet </a:t>
                      </a:r>
                    </a:p>
                  </a:txBody>
                  <a:tcPr/>
                </a:tc>
                <a:extLst>
                  <a:ext uri="{0D108BD9-81ED-4DB2-BD59-A6C34878D82A}">
                    <a16:rowId xmlns:a16="http://schemas.microsoft.com/office/drawing/2014/main" xmlns="" val="10004"/>
                  </a:ext>
                </a:extLst>
              </a:tr>
              <a:tr h="285799">
                <a:tc>
                  <a:txBody>
                    <a:bodyPr/>
                    <a:lstStyle/>
                    <a:p>
                      <a:pPr algn="ctr"/>
                      <a:r>
                        <a:rPr lang="en-US" sz="1600" dirty="0">
                          <a:latin typeface="+mj-lt"/>
                          <a:cs typeface="Courier New" panose="02070309020205020404" pitchFamily="49" charset="0"/>
                        </a:rPr>
                        <a:t>4</a:t>
                      </a:r>
                    </a:p>
                  </a:txBody>
                  <a:tcPr/>
                </a:tc>
                <a:tc>
                  <a:txBody>
                    <a:bodyPr/>
                    <a:lstStyle/>
                    <a:p>
                      <a:r>
                        <a:rPr lang="en-US" sz="1600" dirty="0">
                          <a:latin typeface="+mj-lt"/>
                        </a:rPr>
                        <a:t>Platform</a:t>
                      </a:r>
                      <a:r>
                        <a:rPr lang="en-US" sz="1600" baseline="0" dirty="0">
                          <a:latin typeface="+mj-lt"/>
                        </a:rPr>
                        <a:t> Data</a:t>
                      </a:r>
                      <a:endParaRPr lang="en-US" sz="1600" dirty="0">
                        <a:latin typeface="+mj-lt"/>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14229578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Full Source Tree</a:t>
            </a:r>
          </a:p>
        </p:txBody>
      </p:sp>
      <p:sp>
        <p:nvSpPr>
          <p:cNvPr id="3" name="Content Placeholder 2"/>
          <p:cNvSpPr>
            <a:spLocks noGrp="1"/>
          </p:cNvSpPr>
          <p:nvPr>
            <p:ph idx="1"/>
          </p:nvPr>
        </p:nvSpPr>
        <p:spPr>
          <a:xfrm>
            <a:off x="457200" y="1233194"/>
            <a:ext cx="8229600" cy="4992137"/>
          </a:xfrm>
        </p:spPr>
        <p:txBody>
          <a:bodyPr>
            <a:normAutofit lnSpcReduction="10000"/>
          </a:bodyPr>
          <a:lstStyle/>
          <a:p>
            <a:pPr marL="457200" indent="-457200">
              <a:buFont typeface="+mj-lt"/>
              <a:buAutoNum type="arabicPeriod"/>
            </a:pPr>
            <a:r>
              <a:rPr lang="en-US" dirty="0"/>
              <a:t>Create a new folder (directory) on the root of your local hard drive (development machine) for use as your work space (In USB stick work space: "</a:t>
            </a:r>
            <a:r>
              <a:rPr lang="en-US" dirty="0">
                <a:latin typeface="Courier New" panose="02070309020205020404" pitchFamily="49" charset="0"/>
                <a:cs typeface="Courier New" panose="02070309020205020404" pitchFamily="49" charset="0"/>
              </a:rPr>
              <a:t>/home/user/Desktop/bios</a:t>
            </a:r>
            <a:r>
              <a:rPr lang="en-US" dirty="0"/>
              <a:t>").</a:t>
            </a:r>
          </a:p>
          <a:p>
            <a:pPr marL="457200" indent="-457200">
              <a:buFont typeface="+mj-lt"/>
              <a:buAutoNum type="arabicPeriod"/>
            </a:pPr>
            <a:r>
              <a:rPr lang="en-US" dirty="0"/>
              <a:t>Checkout packages from: </a:t>
            </a:r>
            <a:r>
              <a:rPr lang="en-US" dirty="0">
                <a:hlinkClick r:id="rId2"/>
              </a:rPr>
              <a:t>https://svn.code.sf.net/p/edk2/code/branches/UDK2014.SP1/</a:t>
            </a:r>
            <a:endParaRPr lang="en-US" dirty="0"/>
          </a:p>
          <a:p>
            <a:pPr marL="457200" indent="-457200">
              <a:buFont typeface="+mj-lt"/>
              <a:buAutoNum type="arabicPeriod"/>
            </a:pPr>
            <a:r>
              <a:rPr lang="en-US" dirty="0"/>
              <a:t>Download: </a:t>
            </a:r>
            <a:r>
              <a:rPr lang="en-US" dirty="0">
                <a:latin typeface="Courier New" panose="02070309020205020404" pitchFamily="49" charset="0"/>
                <a:cs typeface="Courier New" panose="02070309020205020404" pitchFamily="49" charset="0"/>
              </a:rPr>
              <a:t>MinnowBoard_MAX-{version}-Binary.Objects.zip</a:t>
            </a:r>
          </a:p>
          <a:p>
            <a:pPr marL="457200" indent="-457200">
              <a:buFont typeface="+mj-lt"/>
              <a:buAutoNum type="arabicPeriod"/>
            </a:pPr>
            <a:r>
              <a:rPr lang="en-US" dirty="0"/>
              <a:t>Download and patch </a:t>
            </a:r>
            <a:r>
              <a:rPr lang="en-US" dirty="0" err="1">
                <a:latin typeface="Courier New" panose="02070309020205020404" pitchFamily="49" charset="0"/>
                <a:cs typeface="Courier New" panose="02070309020205020404" pitchFamily="49" charset="0"/>
              </a:rPr>
              <a:t>openssl</a:t>
            </a:r>
            <a:endParaRPr lang="en-US" dirty="0">
              <a:latin typeface="Courier New" panose="02070309020205020404" pitchFamily="49" charset="0"/>
              <a:cs typeface="Courier New" panose="02070309020205020404" pitchFamily="49" charset="0"/>
            </a:endParaRPr>
          </a:p>
          <a:p>
            <a:pPr marL="457200" indent="-457200">
              <a:buFont typeface="+mj-lt"/>
              <a:buAutoNum type="arabicPeriod"/>
            </a:pPr>
            <a:r>
              <a:rPr lang="en-US" dirty="0"/>
              <a:t>Download </a:t>
            </a:r>
            <a:r>
              <a:rPr lang="en-US" dirty="0">
                <a:latin typeface="Courier New" panose="02070309020205020404" pitchFamily="49" charset="0"/>
                <a:cs typeface="Courier New" panose="02070309020205020404" pitchFamily="49" charset="0"/>
              </a:rPr>
              <a:t>edksetup.sh</a:t>
            </a:r>
          </a:p>
          <a:p>
            <a:pPr marL="457200" indent="-457200">
              <a:buFont typeface="+mj-lt"/>
              <a:buAutoNum type="arabicPeriod"/>
            </a:pPr>
            <a:r>
              <a:rPr lang="en-US" dirty="0"/>
              <a:t>Patch </a:t>
            </a:r>
            <a:r>
              <a:rPr lang="en-US" dirty="0">
                <a:latin typeface="Courier New" panose="02070309020205020404" pitchFamily="49" charset="0"/>
                <a:cs typeface="Courier New" panose="02070309020205020404" pitchFamily="49" charset="0"/>
              </a:rPr>
              <a:t>Vlv2TbltDevicePkg/bld_vlv.sh</a:t>
            </a:r>
            <a:r>
              <a:rPr lang="en-US" dirty="0"/>
              <a:t> depends on GCC version</a:t>
            </a:r>
          </a:p>
          <a:p>
            <a:endParaRPr lang="en-US" dirty="0"/>
          </a:p>
          <a:p>
            <a:r>
              <a:rPr lang="en-US" dirty="0"/>
              <a:t>Or use script: </a:t>
            </a:r>
            <a:r>
              <a:rPr lang="en-US" dirty="0">
                <a:latin typeface="Courier New" panose="02070309020205020404" pitchFamily="49" charset="0"/>
                <a:cs typeface="Courier New" panose="02070309020205020404" pitchFamily="49" charset="0"/>
              </a:rPr>
              <a:t>bios_download_and_build.sh</a:t>
            </a:r>
          </a:p>
        </p:txBody>
      </p:sp>
    </p:spTree>
    <p:extLst>
      <p:ext uri="{BB962C8B-B14F-4D97-AF65-F5344CB8AC3E}">
        <p14:creationId xmlns:p14="http://schemas.microsoft.com/office/powerpoint/2010/main" val="9254721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debug patch</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 Apply debug patch to </a:t>
            </a:r>
            <a:r>
              <a:rPr lang="en-US" dirty="0">
                <a:latin typeface="Courier New" panose="02070309020205020404" pitchFamily="49" charset="0"/>
                <a:cs typeface="Courier New" panose="02070309020205020404" pitchFamily="49" charset="0"/>
              </a:rPr>
              <a:t>Vlv2TbltDevicePkg</a:t>
            </a:r>
            <a:r>
              <a:rPr lang="en-US" dirty="0">
                <a:latin typeface="+mn-lt"/>
                <a:cs typeface="Courier New" panose="02070309020205020404" pitchFamily="49" charset="0"/>
              </a:rPr>
              <a:t> directory:</a:t>
            </a:r>
          </a:p>
          <a:p>
            <a:r>
              <a:rPr lang="en-US" dirty="0">
                <a:latin typeface="Courier New" panose="02070309020205020404" pitchFamily="49" charset="0"/>
                <a:cs typeface="Courier New" panose="02070309020205020404" pitchFamily="49" charset="0"/>
              </a:rPr>
              <a:t>	$cd Vlv2TbltDevicePkg</a:t>
            </a:r>
          </a:p>
          <a:p>
            <a:r>
              <a:rPr lang="en-US" dirty="0">
                <a:latin typeface="Courier New" panose="02070309020205020404" pitchFamily="49" charset="0"/>
                <a:cs typeface="Courier New" panose="02070309020205020404" pitchFamily="49" charset="0"/>
              </a:rPr>
              <a:t>	$patch –p 0 &lt; ~/Desktop/patches/</a:t>
            </a:r>
            <a:r>
              <a:rPr lang="en-US" dirty="0" err="1">
                <a:latin typeface="Courier New" panose="02070309020205020404" pitchFamily="49" charset="0"/>
                <a:cs typeface="Courier New" panose="02070309020205020404" pitchFamily="49" charset="0"/>
              </a:rPr>
              <a:t>debug.patch</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$cd ..</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618286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t>
            </a:r>
            <a:r>
              <a:rPr lang="en-US" dirty="0" err="1"/>
              <a:t>MinnowBoard</a:t>
            </a:r>
            <a:r>
              <a:rPr lang="en-US" dirty="0"/>
              <a:t> UEFI Firmware</a:t>
            </a:r>
          </a:p>
        </p:txBody>
      </p:sp>
      <p:sp>
        <p:nvSpPr>
          <p:cNvPr id="3" name="Content Placeholder 2"/>
          <p:cNvSpPr>
            <a:spLocks noGrp="1"/>
          </p:cNvSpPr>
          <p:nvPr>
            <p:ph idx="1"/>
          </p:nvPr>
        </p:nvSpPr>
        <p:spPr>
          <a:xfrm>
            <a:off x="457199" y="1371600"/>
            <a:ext cx="8686801" cy="5105400"/>
          </a:xfrm>
        </p:spPr>
        <p:txBody>
          <a:bodyPr>
            <a:normAutofit fontScale="92500" lnSpcReduction="10000"/>
          </a:bodyPr>
          <a:lstStyle/>
          <a:p>
            <a:pPr marL="457200" indent="-457200">
              <a:buFont typeface="+mj-lt"/>
              <a:buAutoNum type="arabicPeriod"/>
            </a:pPr>
            <a:r>
              <a:rPr lang="en-US" i="1" dirty="0">
                <a:solidFill>
                  <a:schemeClr val="bg1">
                    <a:lumMod val="50000"/>
                  </a:schemeClr>
                </a:solidFill>
              </a:rPr>
              <a:t>Install </a:t>
            </a:r>
            <a:r>
              <a:rPr lang="en-US" i="1" dirty="0" err="1">
                <a:solidFill>
                  <a:schemeClr val="bg1">
                    <a:lumMod val="50000"/>
                  </a:schemeClr>
                </a:solidFill>
              </a:rPr>
              <a:t>iASL</a:t>
            </a:r>
            <a:r>
              <a:rPr lang="en-US" i="1" dirty="0">
                <a:solidFill>
                  <a:schemeClr val="bg1">
                    <a:lumMod val="50000"/>
                  </a:schemeClr>
                </a:solidFill>
              </a:rPr>
              <a:t> compiler</a:t>
            </a:r>
          </a:p>
          <a:p>
            <a:pPr marL="457200" indent="-457200">
              <a:buAutoNum type="arabicPeriod"/>
            </a:pPr>
            <a:r>
              <a:rPr lang="en-US" i="1" dirty="0">
                <a:solidFill>
                  <a:schemeClr val="bg1">
                    <a:lumMod val="50000"/>
                  </a:schemeClr>
                </a:solidFill>
              </a:rPr>
              <a:t>Install python, </a:t>
            </a:r>
            <a:r>
              <a:rPr lang="en-US" i="1" dirty="0" err="1">
                <a:solidFill>
                  <a:schemeClr val="bg1">
                    <a:lumMod val="50000"/>
                  </a:schemeClr>
                </a:solidFill>
              </a:rPr>
              <a:t>gcc</a:t>
            </a:r>
            <a:r>
              <a:rPr lang="en-US" i="1" dirty="0">
                <a:solidFill>
                  <a:schemeClr val="bg1">
                    <a:lumMod val="50000"/>
                  </a:schemeClr>
                </a:solidFill>
              </a:rPr>
              <a:t>, build-essential, subversion, </a:t>
            </a:r>
            <a:r>
              <a:rPr lang="en-US" i="1" dirty="0" err="1">
                <a:solidFill>
                  <a:schemeClr val="bg1">
                    <a:lumMod val="50000"/>
                  </a:schemeClr>
                </a:solidFill>
              </a:rPr>
              <a:t>uuid-dev</a:t>
            </a:r>
            <a:endParaRPr lang="en-US" i="1" dirty="0">
              <a:solidFill>
                <a:schemeClr val="bg1">
                  <a:lumMod val="50000"/>
                </a:schemeClr>
              </a:solidFill>
            </a:endParaRPr>
          </a:p>
          <a:p>
            <a:pPr marL="457200" lvl="0" indent="-457200">
              <a:buFont typeface="Arial"/>
              <a:buAutoNum type="arabicPeriod"/>
            </a:pPr>
            <a:r>
              <a:rPr lang="en-US" dirty="0">
                <a:solidFill>
                  <a:prstClr val="black"/>
                </a:solidFill>
              </a:rPr>
              <a:t>Run:</a:t>
            </a:r>
            <a:r>
              <a:rPr lang="en-US" sz="2000" dirty="0">
                <a:solidFill>
                  <a:prstClr val="black"/>
                </a:solidFill>
              </a:rPr>
              <a:t> </a:t>
            </a:r>
            <a:r>
              <a:rPr lang="en-US" sz="2000" dirty="0">
                <a:solidFill>
                  <a:prstClr val="black"/>
                </a:solidFill>
                <a:latin typeface="Courier New" panose="02070309020205020404" pitchFamily="49" charset="0"/>
                <a:cs typeface="Courier New" panose="02070309020205020404" pitchFamily="49" charset="0"/>
              </a:rPr>
              <a:t>$source edksetup.sh</a:t>
            </a:r>
            <a:endParaRPr lang="en-US" dirty="0">
              <a:solidFill>
                <a:prstClr val="black"/>
              </a:solidFill>
              <a:latin typeface="Courier New" panose="02070309020205020404" pitchFamily="49" charset="0"/>
              <a:cs typeface="Courier New" panose="02070309020205020404" pitchFamily="49" charset="0"/>
            </a:endParaRPr>
          </a:p>
          <a:p>
            <a:pPr marL="457200" indent="-457200">
              <a:buAutoNum type="arabicPeriod"/>
            </a:pPr>
            <a:r>
              <a:rPr lang="en-US" dirty="0"/>
              <a:t>Run: </a:t>
            </a:r>
          </a:p>
          <a:p>
            <a:r>
              <a:rPr lang="en-US" sz="1800" dirty="0">
                <a:latin typeface="Courier New" panose="02070309020205020404" pitchFamily="49" charset="0"/>
                <a:cs typeface="Courier New" panose="02070309020205020404" pitchFamily="49" charset="0"/>
              </a:rPr>
              <a:t>	$cd Vlv2TbltDevicePkg</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chmod</a:t>
            </a:r>
            <a:r>
              <a:rPr lang="en-US" sz="1800" dirty="0">
                <a:latin typeface="Courier New" panose="02070309020205020404" pitchFamily="49" charset="0"/>
                <a:cs typeface="Courier New" panose="02070309020205020404" pitchFamily="49" charset="0"/>
              </a:rPr>
              <a:t> +x bld_vlv.sh Build_IFWI.sh </a:t>
            </a:r>
            <a:r>
              <a:rPr lang="en-US" sz="1800" dirty="0" err="1">
                <a:latin typeface="Courier New" panose="02070309020205020404" pitchFamily="49" charset="0"/>
                <a:cs typeface="Courier New" panose="02070309020205020404" pitchFamily="49" charset="0"/>
              </a:rPr>
              <a:t>GenBiosId</a:t>
            </a:r>
            <a:endParaRPr lang="en-US" sz="1800" dirty="0">
              <a:latin typeface="Courier New" panose="02070309020205020404" pitchFamily="49" charset="0"/>
              <a:cs typeface="Courier New" panose="02070309020205020404" pitchFamily="49" charset="0"/>
            </a:endParaRPr>
          </a:p>
          <a:p>
            <a:pPr marL="457200" indent="-457200">
              <a:buFont typeface="+mj-lt"/>
              <a:buAutoNum type="arabicPeriod" startAt="5"/>
            </a:pPr>
            <a:r>
              <a:rPr lang="en-US" dirty="0"/>
              <a:t>Build EDKII Firmware:</a:t>
            </a:r>
          </a:p>
          <a:p>
            <a:pPr lvl="1" indent="0">
              <a:buNone/>
            </a:pPr>
            <a:r>
              <a:rPr lang="en-US" dirty="0">
                <a:latin typeface="Courier New" panose="02070309020205020404" pitchFamily="49" charset="0"/>
                <a:cs typeface="Courier New" panose="02070309020205020404" pitchFamily="49" charset="0"/>
              </a:rPr>
              <a:t>	$./Build_IFWI.sh MNW2 Debug</a:t>
            </a:r>
            <a:r>
              <a:rPr lang="en-US" dirty="0"/>
              <a:t> # also use this to rebuild BIOS</a:t>
            </a:r>
          </a:p>
          <a:p>
            <a:pPr marL="457200" indent="-457200">
              <a:buAutoNum type="arabicPeriod" startAt="5"/>
            </a:pPr>
            <a:r>
              <a:rPr lang="en-US" dirty="0"/>
              <a:t>Firmware binary </a:t>
            </a:r>
            <a:r>
              <a:rPr lang="en-US" sz="1800" dirty="0">
                <a:latin typeface="Courier New" panose="02070309020205020404" pitchFamily="49" charset="0"/>
                <a:cs typeface="Courier New" panose="02070309020205020404" pitchFamily="49" charset="0"/>
              </a:rPr>
              <a:t>MNW2MAX_X64_D_0079_01_GCC.bin</a:t>
            </a:r>
            <a:r>
              <a:rPr lang="en-US" sz="2400" dirty="0">
                <a:latin typeface="Courier New" panose="02070309020205020404" pitchFamily="49" charset="0"/>
                <a:cs typeface="Courier New" panose="02070309020205020404" pitchFamily="49" charset="0"/>
              </a:rPr>
              <a:t> </a:t>
            </a:r>
            <a:r>
              <a:rPr lang="en-US" dirty="0"/>
              <a:t>should now be in directory </a:t>
            </a:r>
            <a:r>
              <a:rPr lang="en-US" sz="1800" dirty="0">
                <a:latin typeface="Courier New" panose="02070309020205020404" pitchFamily="49" charset="0"/>
                <a:cs typeface="Courier New" panose="02070309020205020404" pitchFamily="49" charset="0"/>
              </a:rPr>
              <a:t>Stitch/</a:t>
            </a:r>
            <a:endParaRPr lang="en-US" dirty="0">
              <a:latin typeface="Courier New" panose="02070309020205020404" pitchFamily="49" charset="0"/>
              <a:cs typeface="Courier New" panose="02070309020205020404" pitchFamily="49" charset="0"/>
            </a:endParaRPr>
          </a:p>
          <a:p>
            <a:r>
              <a:rPr lang="en-US" sz="17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lah</a:t>
            </a:r>
            <a:r>
              <a:rPr lang="en-US" sz="1800" dirty="0">
                <a:latin typeface="Courier New" panose="02070309020205020404" pitchFamily="49" charset="0"/>
                <a:cs typeface="Courier New" panose="02070309020205020404" pitchFamily="49" charset="0"/>
              </a:rPr>
              <a:t> Stitch/</a:t>
            </a:r>
            <a:endParaRPr lang="en-US" sz="1700" dirty="0">
              <a:latin typeface="Courier New" panose="02070309020205020404" pitchFamily="49" charset="0"/>
              <a:cs typeface="Courier New" panose="02070309020205020404" pitchFamily="49" charset="0"/>
            </a:endParaRPr>
          </a:p>
          <a:p>
            <a:r>
              <a:rPr lang="en-US" sz="1700" dirty="0">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rw</a:t>
            </a:r>
            <a:r>
              <a:rPr lang="en-US" sz="1500" dirty="0">
                <a:latin typeface="Courier New" panose="02070309020205020404" pitchFamily="49" charset="0"/>
                <a:cs typeface="Courier New" panose="02070309020205020404" pitchFamily="49" charset="0"/>
              </a:rPr>
              <a:t>-r--r--  1 user </a:t>
            </a:r>
            <a:r>
              <a:rPr lang="en-US" sz="1500" dirty="0" err="1">
                <a:latin typeface="Courier New" panose="02070309020205020404" pitchFamily="49" charset="0"/>
                <a:cs typeface="Courier New" panose="02070309020205020404" pitchFamily="49" charset="0"/>
              </a:rPr>
              <a:t>user</a:t>
            </a:r>
            <a:r>
              <a:rPr lang="en-US" sz="1500" dirty="0">
                <a:latin typeface="Courier New" panose="02070309020205020404" pitchFamily="49" charset="0"/>
                <a:cs typeface="Courier New" panose="02070309020205020404" pitchFamily="49" charset="0"/>
              </a:rPr>
              <a:t> 8.0M Jun  4 18:06 </a:t>
            </a:r>
            <a:r>
              <a:rPr lang="en-US" sz="1500" b="1" dirty="0">
                <a:latin typeface="Courier New" panose="02070309020205020404" pitchFamily="49" charset="0"/>
                <a:cs typeface="Courier New" panose="02070309020205020404" pitchFamily="49" charset="0"/>
              </a:rPr>
              <a:t>MNW2MAX_X64_D_0079_01_GCC.bin</a:t>
            </a:r>
            <a:endParaRPr lang="en-US" sz="1700" b="1" dirty="0">
              <a:latin typeface="Courier New" panose="02070309020205020404" pitchFamily="49" charset="0"/>
              <a:cs typeface="Courier New" panose="02070309020205020404" pitchFamily="49" charset="0"/>
            </a:endParaRPr>
          </a:p>
          <a:p>
            <a:pPr marL="457200" indent="-457200">
              <a:buFont typeface="+mj-lt"/>
              <a:buAutoNum type="arabicPeriod" startAt="7"/>
            </a:pPr>
            <a:r>
              <a:rPr lang="en-US" dirty="0">
                <a:cs typeface="Courier New" panose="02070309020205020404" pitchFamily="49" charset="0"/>
              </a:rPr>
              <a:t>Copy SPI image to </a:t>
            </a:r>
            <a:r>
              <a:rPr lang="en-US" dirty="0" err="1">
                <a:cs typeface="Courier New" panose="02070309020205020404" pitchFamily="49" charset="0"/>
              </a:rPr>
              <a:t>MinnowBoard</a:t>
            </a:r>
            <a:r>
              <a:rPr lang="en-US" dirty="0">
                <a:cs typeface="Courier New" panose="02070309020205020404" pitchFamily="49" charset="0"/>
              </a:rPr>
              <a:t> system (use </a:t>
            </a:r>
            <a:r>
              <a:rPr lang="en-US" dirty="0" err="1">
                <a:latin typeface="Courier New" panose="02070309020205020404" pitchFamily="49" charset="0"/>
                <a:cs typeface="Courier New" panose="02070309020205020404" pitchFamily="49" charset="0"/>
              </a:rPr>
              <a:t>scp</a:t>
            </a:r>
            <a:r>
              <a:rPr lang="en-US" dirty="0">
                <a:cs typeface="Courier New" panose="02070309020205020404" pitchFamily="49" charset="0"/>
              </a:rPr>
              <a:t> command for coping).</a:t>
            </a:r>
            <a:endParaRPr lang="en-US" dirty="0">
              <a:latin typeface="Courier New" panose="02070309020205020404" pitchFamily="49" charset="0"/>
              <a:cs typeface="Courier New" panose="02070309020205020404" pitchFamily="49" charset="0"/>
            </a:endParaRPr>
          </a:p>
          <a:p>
            <a:pPr marL="457200" indent="-457200">
              <a:buAutoNum type="arabicParenR"/>
            </a:pPr>
            <a:endParaRPr lang="en-US" dirty="0"/>
          </a:p>
        </p:txBody>
      </p:sp>
      <p:sp>
        <p:nvSpPr>
          <p:cNvPr id="5" name="Rectangle 4"/>
          <p:cNvSpPr/>
          <p:nvPr/>
        </p:nvSpPr>
        <p:spPr>
          <a:xfrm>
            <a:off x="304800" y="1233194"/>
            <a:ext cx="7772400" cy="97660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316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SPI Image Using CHIPSEC</a:t>
            </a:r>
          </a:p>
        </p:txBody>
      </p:sp>
      <p:sp>
        <p:nvSpPr>
          <p:cNvPr id="3" name="Content Placeholder 2"/>
          <p:cNvSpPr>
            <a:spLocks noGrp="1"/>
          </p:cNvSpPr>
          <p:nvPr>
            <p:ph idx="1"/>
          </p:nvPr>
        </p:nvSpPr>
        <p:spPr/>
        <p:txBody>
          <a:bodyPr/>
          <a:lstStyle/>
          <a:p>
            <a:r>
              <a:rPr lang="en-US" dirty="0"/>
              <a:t>Check SPI flash before/after erase and write operations. </a:t>
            </a:r>
          </a:p>
          <a:p>
            <a:endParaRPr lang="en-US" dirty="0"/>
          </a:p>
          <a:p>
            <a:r>
              <a:rPr lang="en-US" dirty="0"/>
              <a:t>CHIPSEC SPI commands:</a:t>
            </a:r>
          </a:p>
          <a:p>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chipsec_util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spi</a:t>
            </a:r>
            <a:r>
              <a:rPr lang="en-US" sz="1800" dirty="0">
                <a:latin typeface="Courier New" panose="02070309020205020404" pitchFamily="49" charset="0"/>
                <a:cs typeface="Courier New" panose="02070309020205020404" pitchFamily="49" charset="0"/>
              </a:rPr>
              <a:t> dump </a:t>
            </a:r>
            <a:r>
              <a:rPr lang="en-US" sz="1800" dirty="0" err="1">
                <a:latin typeface="Courier New" panose="02070309020205020404" pitchFamily="49" charset="0"/>
                <a:cs typeface="Courier New" panose="02070309020205020404" pitchFamily="49" charset="0"/>
              </a:rPr>
              <a:t>rom.bin</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6119880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Flash Image Onto SPI Using CHIPSEC</a:t>
            </a:r>
          </a:p>
        </p:txBody>
      </p:sp>
      <p:sp>
        <p:nvSpPr>
          <p:cNvPr id="3" name="Content Placeholder 2"/>
          <p:cNvSpPr>
            <a:spLocks noGrp="1"/>
          </p:cNvSpPr>
          <p:nvPr>
            <p:ph idx="1"/>
          </p:nvPr>
        </p:nvSpPr>
        <p:spPr>
          <a:xfrm>
            <a:off x="457200" y="1233194"/>
            <a:ext cx="8610600" cy="5243806"/>
          </a:xfrm>
        </p:spPr>
        <p:txBody>
          <a:bodyPr>
            <a:normAutofit/>
          </a:bodyPr>
          <a:lstStyle/>
          <a:p>
            <a:pPr marL="457200" indent="-457200">
              <a:buFont typeface="+mj-lt"/>
              <a:buAutoNum type="arabicPeriod"/>
            </a:pPr>
            <a:r>
              <a:rPr lang="en-US" dirty="0">
                <a:solidFill>
                  <a:schemeClr val="bg1">
                    <a:lumMod val="65000"/>
                  </a:schemeClr>
                </a:solidFill>
              </a:rPr>
              <a:t>Disable BIOS Write Protection in UEFI Setup (DONE)</a:t>
            </a:r>
          </a:p>
          <a:p>
            <a:pPr marL="457200" indent="-457200">
              <a:buFont typeface="+mj-lt"/>
              <a:buAutoNum type="arabicPeriod"/>
            </a:pPr>
            <a:r>
              <a:rPr lang="en-US" dirty="0"/>
              <a:t>Enable writes to BIOS region of SPI flash memory</a:t>
            </a:r>
          </a:p>
          <a:p>
            <a:pPr lvl="1" indent="0">
              <a:buNone/>
            </a:pPr>
            <a:r>
              <a:rPr lang="en-US" dirty="0">
                <a:latin typeface="Courier New" panose="02070309020205020404" pitchFamily="49" charset="0"/>
                <a:cs typeface="Courier New" panose="02070309020205020404" pitchFamily="49" charset="0"/>
              </a:rPr>
              <a:t>	$python chipsec_util.py </a:t>
            </a:r>
            <a:r>
              <a:rPr lang="en-US" dirty="0" err="1">
                <a:latin typeface="Courier New" panose="02070309020205020404" pitchFamily="49" charset="0"/>
                <a:cs typeface="Courier New" panose="02070309020205020404" pitchFamily="49" charset="0"/>
              </a:rPr>
              <a:t>spi</a:t>
            </a:r>
            <a:r>
              <a:rPr lang="en-US" dirty="0">
                <a:latin typeface="Courier New" panose="02070309020205020404" pitchFamily="49" charset="0"/>
                <a:cs typeface="Courier New" panose="02070309020205020404" pitchFamily="49" charset="0"/>
              </a:rPr>
              <a:t> disable-</a:t>
            </a:r>
            <a:r>
              <a:rPr lang="en-US" dirty="0" err="1">
                <a:latin typeface="Courier New" panose="02070309020205020404" pitchFamily="49" charset="0"/>
                <a:cs typeface="Courier New" panose="02070309020205020404" pitchFamily="49" charset="0"/>
              </a:rPr>
              <a:t>wp</a:t>
            </a:r>
            <a:endParaRPr lang="en-US" dirty="0"/>
          </a:p>
          <a:p>
            <a:pPr marL="457200" indent="-457200">
              <a:buFont typeface="+mj-lt"/>
              <a:buAutoNum type="arabicPeriod"/>
            </a:pPr>
            <a:r>
              <a:rPr lang="en-US" dirty="0"/>
              <a:t>Erase full SPI flash memory chip</a:t>
            </a:r>
          </a:p>
          <a:p>
            <a:pPr lvl="1" indent="0">
              <a:buNone/>
            </a:pPr>
            <a:r>
              <a:rPr lang="pt-BR" dirty="0">
                <a:latin typeface="Courier New" panose="02070309020205020404" pitchFamily="49" charset="0"/>
                <a:cs typeface="Courier New" panose="02070309020205020404" pitchFamily="49" charset="0"/>
              </a:rPr>
              <a:t>	for(( i=0; i&lt;2048; i++ ))</a:t>
            </a:r>
          </a:p>
          <a:p>
            <a:pPr lvl="1" indent="0">
              <a:buNone/>
            </a:pPr>
            <a:r>
              <a:rPr lang="pt-BR" dirty="0">
                <a:latin typeface="Courier New" panose="02070309020205020404" pitchFamily="49" charset="0"/>
                <a:cs typeface="Courier New" panose="02070309020205020404" pitchFamily="49" charset="0"/>
              </a:rPr>
              <a:t>	do</a:t>
            </a:r>
          </a:p>
          <a:p>
            <a:pPr lvl="1" indent="0">
              <a:buNone/>
            </a:pPr>
            <a:r>
              <a:rPr lang="pt-BR" dirty="0">
                <a:latin typeface="Courier New" panose="02070309020205020404" pitchFamily="49" charset="0"/>
                <a:cs typeface="Courier New" panose="02070309020205020404" pitchFamily="49" charset="0"/>
              </a:rPr>
              <a:t>		R=$(echo "obase=16; $i*4096" | bc)</a:t>
            </a:r>
          </a:p>
          <a:p>
            <a:pPr lvl="1" indent="0">
              <a:buNone/>
            </a:pPr>
            <a:r>
              <a:rPr lang="pt-BR" dirty="0">
                <a:latin typeface="Courier New" panose="02070309020205020404" pitchFamily="49" charset="0"/>
                <a:cs typeface="Courier New" panose="02070309020205020404" pitchFamily="49" charset="0"/>
              </a:rPr>
              <a:t>		python chipsec_util.py spi erase $R;</a:t>
            </a:r>
          </a:p>
          <a:p>
            <a:pPr lvl="1" indent="0">
              <a:buNone/>
            </a:pPr>
            <a:r>
              <a:rPr lang="pt-BR" dirty="0">
                <a:latin typeface="Courier New" panose="02070309020205020404" pitchFamily="49" charset="0"/>
                <a:cs typeface="Courier New" panose="02070309020205020404" pitchFamily="49" charset="0"/>
              </a:rPr>
              <a:t>	done</a:t>
            </a:r>
            <a:endParaRPr lang="en-US" dirty="0">
              <a:latin typeface="Courier New" panose="02070309020205020404" pitchFamily="49" charset="0"/>
              <a:cs typeface="Courier New" panose="02070309020205020404" pitchFamily="49" charset="0"/>
            </a:endParaRPr>
          </a:p>
          <a:p>
            <a:pPr marL="457200" indent="-457200">
              <a:buFont typeface="+mj-lt"/>
              <a:buAutoNum type="arabicPeriod"/>
            </a:pPr>
            <a:r>
              <a:rPr lang="en-US" dirty="0"/>
              <a:t>Write newly built firmware image to SPI flash memory</a:t>
            </a:r>
          </a:p>
          <a:p>
            <a:r>
              <a:rPr lang="en-US"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$python chipsec_util.py </a:t>
            </a:r>
            <a:r>
              <a:rPr lang="en-US" sz="1800" dirty="0" err="1">
                <a:latin typeface="Courier New" panose="02070309020205020404" pitchFamily="49" charset="0"/>
                <a:cs typeface="Courier New" panose="02070309020205020404" pitchFamily="49" charset="0"/>
              </a:rPr>
              <a:t>spi</a:t>
            </a:r>
            <a:r>
              <a:rPr lang="en-US" sz="1800" dirty="0">
                <a:latin typeface="Courier New" panose="02070309020205020404" pitchFamily="49" charset="0"/>
                <a:cs typeface="Courier New" panose="02070309020205020404" pitchFamily="49" charset="0"/>
              </a:rPr>
              <a:t> write 0x0 &lt;NEW_BUILT_BIOS_FILE&gt; </a:t>
            </a:r>
          </a:p>
        </p:txBody>
      </p:sp>
    </p:spTree>
    <p:extLst>
      <p:ext uri="{BB962C8B-B14F-4D97-AF65-F5344CB8AC3E}">
        <p14:creationId xmlns:p14="http://schemas.microsoft.com/office/powerpoint/2010/main" val="38685111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Changing BIOS WP in UEFI Setup</a:t>
            </a:r>
          </a:p>
        </p:txBody>
      </p:sp>
      <p:pic>
        <p:nvPicPr>
          <p:cNvPr id="8" name="Picture 7"/>
          <p:cNvPicPr>
            <a:picLocks noChangeAspect="1"/>
          </p:cNvPicPr>
          <p:nvPr/>
        </p:nvPicPr>
        <p:blipFill>
          <a:blip r:embed="rId2" cstate="print"/>
          <a:stretch>
            <a:fillRect/>
          </a:stretch>
        </p:blipFill>
        <p:spPr>
          <a:xfrm>
            <a:off x="-1" y="1316754"/>
            <a:ext cx="9144001" cy="4883355"/>
          </a:xfrm>
          <a:prstGeom prst="rect">
            <a:avLst/>
          </a:prstGeom>
        </p:spPr>
      </p:pic>
    </p:spTree>
    <p:extLst>
      <p:ext uri="{BB962C8B-B14F-4D97-AF65-F5344CB8AC3E}">
        <p14:creationId xmlns:p14="http://schemas.microsoft.com/office/powerpoint/2010/main" val="229239181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Manipulating SPI Image Using </a:t>
            </a:r>
            <a:r>
              <a:rPr lang="en-US" dirty="0" err="1"/>
              <a:t>Dediprog</a:t>
            </a:r>
            <a:r>
              <a:rPr lang="en-US" dirty="0"/>
              <a:t> Hardware SPI Flash Programmer</a:t>
            </a:r>
            <a:r>
              <a:rPr lang="en-US" dirty="0">
                <a:latin typeface="Neo Sans Intel" panose="020B0504020202020204" pitchFamily="34" charset="0"/>
              </a:rPr>
              <a:t/>
            </a:r>
            <a:br>
              <a:rPr lang="en-US" dirty="0">
                <a:latin typeface="Neo Sans Intel" panose="020B0504020202020204" pitchFamily="34" charset="0"/>
              </a:rPr>
            </a:b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5142" y="1311647"/>
            <a:ext cx="7913716" cy="5241553"/>
          </a:xfrm>
          <a:prstGeom prst="rect">
            <a:avLst/>
          </a:prstGeom>
        </p:spPr>
      </p:pic>
    </p:spTree>
    <p:extLst>
      <p:ext uri="{BB962C8B-B14F-4D97-AF65-F5344CB8AC3E}">
        <p14:creationId xmlns:p14="http://schemas.microsoft.com/office/powerpoint/2010/main" val="7716585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DediProg</a:t>
            </a:r>
            <a:r>
              <a:rPr lang="en-US" dirty="0"/>
              <a:t> Software</a:t>
            </a:r>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274321" y="1308943"/>
            <a:ext cx="7964020" cy="4915645"/>
          </a:xfrm>
        </p:spPr>
      </p:pic>
    </p:spTree>
    <p:extLst>
      <p:ext uri="{BB962C8B-B14F-4D97-AF65-F5344CB8AC3E}">
        <p14:creationId xmlns:p14="http://schemas.microsoft.com/office/powerpoint/2010/main" val="374042285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Manipulating SPI image using Bus Pirate as HW SPI Flash programmer</a:t>
            </a:r>
            <a:r>
              <a:rPr lang="en-US" dirty="0">
                <a:latin typeface="Neo Sans Intel" panose="020B0504020202020204" pitchFamily="34" charset="0"/>
              </a:rPr>
              <a:t/>
            </a:r>
            <a:br>
              <a:rPr lang="en-US" dirty="0">
                <a:latin typeface="Neo Sans Intel" panose="020B0504020202020204" pitchFamily="34" charset="0"/>
              </a:rPr>
            </a:b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3063579"/>
            <a:ext cx="5029199" cy="348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01596" y="1439134"/>
            <a:ext cx="4242404" cy="366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9364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Manipulating SPI Image Using Bus Pirate as HW SPI Flash Programmer</a:t>
            </a:r>
            <a:r>
              <a:rPr lang="en-US" dirty="0">
                <a:latin typeface="Neo Sans Intel" panose="020B0504020202020204" pitchFamily="34" charset="0"/>
              </a:rPr>
              <a:t/>
            </a:r>
            <a:br>
              <a:rPr lang="en-US" dirty="0">
                <a:latin typeface="Neo Sans Intel" panose="020B0504020202020204" pitchFamily="34" charset="0"/>
              </a:rPr>
            </a:br>
            <a:endParaRPr lang="en-US" dirty="0"/>
          </a:p>
        </p:txBody>
      </p:sp>
      <p:grpSp>
        <p:nvGrpSpPr>
          <p:cNvPr id="7" name="Group 6"/>
          <p:cNvGrpSpPr/>
          <p:nvPr/>
        </p:nvGrpSpPr>
        <p:grpSpPr>
          <a:xfrm>
            <a:off x="1210584" y="1234416"/>
            <a:ext cx="6028416" cy="5318784"/>
            <a:chOff x="1143000" y="1066800"/>
            <a:chExt cx="6028416" cy="5318784"/>
          </a:xfrm>
        </p:grpSpPr>
        <p:sp>
          <p:nvSpPr>
            <p:cNvPr id="3" name="Rectangle 2"/>
            <p:cNvSpPr/>
            <p:nvPr/>
          </p:nvSpPr>
          <p:spPr>
            <a:xfrm>
              <a:off x="1143000" y="1524000"/>
              <a:ext cx="6019800" cy="25146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4831081" y="2970042"/>
              <a:ext cx="920262" cy="457200"/>
              <a:chOff x="4373881" y="3162300"/>
              <a:chExt cx="920262" cy="457200"/>
            </a:xfrm>
          </p:grpSpPr>
          <p:sp>
            <p:nvSpPr>
              <p:cNvPr id="4" name="Rectangle 3"/>
              <p:cNvSpPr/>
              <p:nvPr/>
            </p:nvSpPr>
            <p:spPr>
              <a:xfrm>
                <a:off x="4373881"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02481"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373881"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02481"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36943"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65543"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36943"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65543"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4745326" y="2415775"/>
              <a:ext cx="400110" cy="571888"/>
            </a:xfrm>
            <a:prstGeom prst="rect">
              <a:avLst/>
            </a:prstGeom>
            <a:noFill/>
          </p:spPr>
          <p:txBody>
            <a:bodyPr vert="vert270" wrap="none" rtlCol="0">
              <a:spAutoFit/>
            </a:bodyPr>
            <a:lstStyle/>
            <a:p>
              <a:r>
                <a:rPr lang="en-US" sz="1400" dirty="0">
                  <a:latin typeface="Neo Sans Intel"/>
                  <a:cs typeface="Neo Sans Intel"/>
                </a:rPr>
                <a:t>brown</a:t>
              </a:r>
            </a:p>
          </p:txBody>
        </p:sp>
        <p:sp>
          <p:nvSpPr>
            <p:cNvPr id="17" name="TextBox 16"/>
            <p:cNvSpPr txBox="1"/>
            <p:nvPr/>
          </p:nvSpPr>
          <p:spPr>
            <a:xfrm>
              <a:off x="4945381" y="2398411"/>
              <a:ext cx="400110" cy="571631"/>
            </a:xfrm>
            <a:prstGeom prst="rect">
              <a:avLst/>
            </a:prstGeom>
            <a:noFill/>
          </p:spPr>
          <p:txBody>
            <a:bodyPr vert="vert270" wrap="none" rtlCol="0">
              <a:spAutoFit/>
            </a:bodyPr>
            <a:lstStyle/>
            <a:p>
              <a:r>
                <a:rPr lang="en-US" sz="1400" dirty="0">
                  <a:latin typeface="Neo Sans Intel"/>
                  <a:cs typeface="Neo Sans Intel"/>
                </a:rPr>
                <a:t>purple</a:t>
              </a:r>
            </a:p>
          </p:txBody>
        </p:sp>
        <p:sp>
          <p:nvSpPr>
            <p:cNvPr id="18" name="TextBox 17"/>
            <p:cNvSpPr txBox="1"/>
            <p:nvPr/>
          </p:nvSpPr>
          <p:spPr>
            <a:xfrm>
              <a:off x="5208388" y="2543772"/>
              <a:ext cx="400110" cy="426527"/>
            </a:xfrm>
            <a:prstGeom prst="rect">
              <a:avLst/>
            </a:prstGeom>
            <a:noFill/>
          </p:spPr>
          <p:txBody>
            <a:bodyPr vert="vert270" wrap="none" rtlCol="0">
              <a:spAutoFit/>
            </a:bodyPr>
            <a:lstStyle/>
            <a:p>
              <a:r>
                <a:rPr lang="en-US" sz="1400" dirty="0">
                  <a:latin typeface="Neo Sans Intel"/>
                  <a:cs typeface="Neo Sans Intel"/>
                </a:rPr>
                <a:t>gray</a:t>
              </a:r>
            </a:p>
          </p:txBody>
        </p:sp>
        <p:sp>
          <p:nvSpPr>
            <p:cNvPr id="19" name="TextBox 18"/>
            <p:cNvSpPr txBox="1"/>
            <p:nvPr/>
          </p:nvSpPr>
          <p:spPr>
            <a:xfrm>
              <a:off x="4677333" y="3500758"/>
              <a:ext cx="400110" cy="342017"/>
            </a:xfrm>
            <a:prstGeom prst="rect">
              <a:avLst/>
            </a:prstGeom>
            <a:noFill/>
          </p:spPr>
          <p:txBody>
            <a:bodyPr vert="vert270" wrap="none" rtlCol="0">
              <a:spAutoFit/>
            </a:bodyPr>
            <a:lstStyle/>
            <a:p>
              <a:r>
                <a:rPr lang="en-US" sz="1400" dirty="0">
                  <a:latin typeface="Neo Sans Intel"/>
                  <a:cs typeface="Neo Sans Intel"/>
                </a:rPr>
                <a:t>red</a:t>
              </a:r>
            </a:p>
          </p:txBody>
        </p:sp>
        <p:sp>
          <p:nvSpPr>
            <p:cNvPr id="20" name="TextBox 19"/>
            <p:cNvSpPr txBox="1"/>
            <p:nvPr/>
          </p:nvSpPr>
          <p:spPr>
            <a:xfrm>
              <a:off x="4945381" y="3473598"/>
              <a:ext cx="400110" cy="525144"/>
            </a:xfrm>
            <a:prstGeom prst="rect">
              <a:avLst/>
            </a:prstGeom>
            <a:noFill/>
          </p:spPr>
          <p:txBody>
            <a:bodyPr vert="vert270" wrap="none" rtlCol="0">
              <a:spAutoFit/>
            </a:bodyPr>
            <a:lstStyle/>
            <a:p>
              <a:r>
                <a:rPr lang="en-US" sz="1400" dirty="0">
                  <a:latin typeface="Neo Sans Intel"/>
                  <a:cs typeface="Neo Sans Intel"/>
                </a:rPr>
                <a:t>white</a:t>
              </a:r>
            </a:p>
          </p:txBody>
        </p:sp>
        <p:sp>
          <p:nvSpPr>
            <p:cNvPr id="21" name="TextBox 20"/>
            <p:cNvSpPr txBox="1"/>
            <p:nvPr/>
          </p:nvSpPr>
          <p:spPr>
            <a:xfrm>
              <a:off x="5208388" y="3480656"/>
              <a:ext cx="400110" cy="477054"/>
            </a:xfrm>
            <a:prstGeom prst="rect">
              <a:avLst/>
            </a:prstGeom>
            <a:noFill/>
          </p:spPr>
          <p:txBody>
            <a:bodyPr vert="vert270" wrap="none" rtlCol="0">
              <a:spAutoFit/>
            </a:bodyPr>
            <a:lstStyle/>
            <a:p>
              <a:r>
                <a:rPr lang="en-US" sz="1400" dirty="0">
                  <a:latin typeface="Neo Sans Intel"/>
                  <a:cs typeface="Neo Sans Intel"/>
                </a:rPr>
                <a:t>black</a:t>
              </a:r>
            </a:p>
          </p:txBody>
        </p:sp>
        <p:sp>
          <p:nvSpPr>
            <p:cNvPr id="15" name="Rectangle 14"/>
            <p:cNvSpPr/>
            <p:nvPr/>
          </p:nvSpPr>
          <p:spPr>
            <a:xfrm>
              <a:off x="6172200" y="3238500"/>
              <a:ext cx="457200" cy="47312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48400" y="3324004"/>
              <a:ext cx="304800" cy="302116"/>
            </a:xfrm>
            <a:prstGeom prst="ellipse">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062335" y="2992279"/>
              <a:ext cx="538930" cy="246221"/>
            </a:xfrm>
            <a:prstGeom prst="rect">
              <a:avLst/>
            </a:prstGeom>
            <a:noFill/>
          </p:spPr>
          <p:txBody>
            <a:bodyPr wrap="none" rtlCol="0">
              <a:spAutoFit/>
            </a:bodyPr>
            <a:lstStyle/>
            <a:p>
              <a:r>
                <a:rPr lang="en-US" sz="1000" dirty="0">
                  <a:latin typeface="Neo Sans Intel"/>
                  <a:cs typeface="Neo Sans Intel"/>
                </a:rPr>
                <a:t>Power</a:t>
              </a:r>
            </a:p>
          </p:txBody>
        </p:sp>
        <p:sp>
          <p:nvSpPr>
            <p:cNvPr id="25" name="TextBox 24"/>
            <p:cNvSpPr txBox="1"/>
            <p:nvPr/>
          </p:nvSpPr>
          <p:spPr>
            <a:xfrm>
              <a:off x="6771306" y="3294972"/>
              <a:ext cx="400110" cy="587661"/>
            </a:xfrm>
            <a:prstGeom prst="rect">
              <a:avLst/>
            </a:prstGeom>
            <a:noFill/>
          </p:spPr>
          <p:txBody>
            <a:bodyPr vert="vert270" wrap="none" rtlCol="0">
              <a:spAutoFit/>
            </a:bodyPr>
            <a:lstStyle/>
            <a:p>
              <a:r>
                <a:rPr lang="en-US" sz="1400" dirty="0" err="1">
                  <a:latin typeface="Neo Sans Intel"/>
                  <a:cs typeface="Neo Sans Intel"/>
                </a:rPr>
                <a:t>uHDMI</a:t>
              </a:r>
              <a:endParaRPr lang="en-US" sz="1400" dirty="0">
                <a:latin typeface="Neo Sans Intel"/>
                <a:cs typeface="Neo Sans Intel"/>
              </a:endParaRPr>
            </a:p>
          </p:txBody>
        </p:sp>
        <p:sp>
          <p:nvSpPr>
            <p:cNvPr id="27" name="TextBox 26"/>
            <p:cNvSpPr txBox="1"/>
            <p:nvPr/>
          </p:nvSpPr>
          <p:spPr>
            <a:xfrm>
              <a:off x="6771306" y="2362901"/>
              <a:ext cx="400110" cy="761299"/>
            </a:xfrm>
            <a:prstGeom prst="rect">
              <a:avLst/>
            </a:prstGeom>
            <a:noFill/>
          </p:spPr>
          <p:txBody>
            <a:bodyPr vert="vert270" wrap="none" rtlCol="0">
              <a:spAutoFit/>
            </a:bodyPr>
            <a:lstStyle/>
            <a:p>
              <a:r>
                <a:rPr lang="en-US" sz="1400" dirty="0">
                  <a:latin typeface="Neo Sans Intel"/>
                  <a:cs typeface="Neo Sans Intel"/>
                </a:rPr>
                <a:t>Ethernet</a:t>
              </a:r>
            </a:p>
          </p:txBody>
        </p:sp>
        <p:sp>
          <p:nvSpPr>
            <p:cNvPr id="28" name="TextBox 27"/>
            <p:cNvSpPr txBox="1"/>
            <p:nvPr/>
          </p:nvSpPr>
          <p:spPr>
            <a:xfrm>
              <a:off x="6771306" y="1545947"/>
              <a:ext cx="400110" cy="573298"/>
            </a:xfrm>
            <a:prstGeom prst="rect">
              <a:avLst/>
            </a:prstGeom>
            <a:noFill/>
          </p:spPr>
          <p:txBody>
            <a:bodyPr vert="vert270" wrap="none" rtlCol="0">
              <a:spAutoFit/>
            </a:bodyPr>
            <a:lstStyle/>
            <a:p>
              <a:r>
                <a:rPr lang="en-US" sz="1400" dirty="0">
                  <a:latin typeface="Neo Sans Intel"/>
                  <a:cs typeface="Neo Sans Intel"/>
                </a:rPr>
                <a:t>power</a:t>
              </a:r>
            </a:p>
          </p:txBody>
        </p:sp>
        <p:sp>
          <p:nvSpPr>
            <p:cNvPr id="29" name="TextBox 28"/>
            <p:cNvSpPr txBox="1"/>
            <p:nvPr/>
          </p:nvSpPr>
          <p:spPr>
            <a:xfrm>
              <a:off x="1295400" y="3326152"/>
              <a:ext cx="615553" cy="415050"/>
            </a:xfrm>
            <a:prstGeom prst="rect">
              <a:avLst/>
            </a:prstGeom>
            <a:noFill/>
          </p:spPr>
          <p:txBody>
            <a:bodyPr vert="vert270" wrap="none" rtlCol="0">
              <a:spAutoFit/>
            </a:bodyPr>
            <a:lstStyle/>
            <a:p>
              <a:r>
                <a:rPr lang="en-US" sz="1400" dirty="0">
                  <a:latin typeface="Neo Sans Intel"/>
                  <a:cs typeface="Neo Sans Intel"/>
                </a:rPr>
                <a:t>SD</a:t>
              </a:r>
            </a:p>
            <a:p>
              <a:r>
                <a:rPr lang="en-US" sz="1400" dirty="0">
                  <a:latin typeface="Neo Sans Intel"/>
                  <a:cs typeface="Neo Sans Intel"/>
                </a:rPr>
                <a:t>card</a:t>
              </a:r>
            </a:p>
          </p:txBody>
        </p:sp>
        <p:sp>
          <p:nvSpPr>
            <p:cNvPr id="30" name="TextBox 29"/>
            <p:cNvSpPr txBox="1"/>
            <p:nvPr/>
          </p:nvSpPr>
          <p:spPr>
            <a:xfrm>
              <a:off x="1311869" y="2470938"/>
              <a:ext cx="400110" cy="406522"/>
            </a:xfrm>
            <a:prstGeom prst="rect">
              <a:avLst/>
            </a:prstGeom>
            <a:noFill/>
          </p:spPr>
          <p:txBody>
            <a:bodyPr vert="vert270" wrap="none" rtlCol="0">
              <a:spAutoFit/>
            </a:bodyPr>
            <a:lstStyle/>
            <a:p>
              <a:r>
                <a:rPr lang="en-US" sz="1400" dirty="0">
                  <a:latin typeface="Neo Sans Intel"/>
                  <a:cs typeface="Neo Sans Intel"/>
                </a:rPr>
                <a:t>USB</a:t>
              </a:r>
            </a:p>
          </p:txBody>
        </p:sp>
        <p:sp>
          <p:nvSpPr>
            <p:cNvPr id="31" name="TextBox 30"/>
            <p:cNvSpPr txBox="1"/>
            <p:nvPr/>
          </p:nvSpPr>
          <p:spPr>
            <a:xfrm>
              <a:off x="3733800" y="3177569"/>
              <a:ext cx="579389" cy="307777"/>
            </a:xfrm>
            <a:prstGeom prst="rect">
              <a:avLst/>
            </a:prstGeom>
            <a:noFill/>
          </p:spPr>
          <p:txBody>
            <a:bodyPr vert="horz" wrap="none" rtlCol="0">
              <a:spAutoFit/>
            </a:bodyPr>
            <a:lstStyle/>
            <a:p>
              <a:r>
                <a:rPr lang="en-US" sz="1400" dirty="0">
                  <a:latin typeface="Neo Sans Intel"/>
                  <a:cs typeface="Neo Sans Intel"/>
                </a:rPr>
                <a:t>SATA</a:t>
              </a:r>
            </a:p>
          </p:txBody>
        </p:sp>
        <p:sp>
          <p:nvSpPr>
            <p:cNvPr id="32" name="Rectangle 31"/>
            <p:cNvSpPr/>
            <p:nvPr/>
          </p:nvSpPr>
          <p:spPr>
            <a:xfrm>
              <a:off x="2554457" y="4524241"/>
              <a:ext cx="4455943" cy="1861343"/>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nvGrpSpPr>
          <p:grpSpPr>
            <a:xfrm>
              <a:off x="5084840" y="4675249"/>
              <a:ext cx="1811260" cy="1239794"/>
              <a:chOff x="3854805" y="4946381"/>
              <a:chExt cx="1811260" cy="1239794"/>
            </a:xfrm>
          </p:grpSpPr>
          <p:sp>
            <p:nvSpPr>
              <p:cNvPr id="55" name="TextBox 54"/>
              <p:cNvSpPr txBox="1"/>
              <p:nvPr/>
            </p:nvSpPr>
            <p:spPr>
              <a:xfrm>
                <a:off x="5059681" y="5199180"/>
                <a:ext cx="606384" cy="276999"/>
              </a:xfrm>
              <a:prstGeom prst="rect">
                <a:avLst/>
              </a:prstGeom>
              <a:noFill/>
            </p:spPr>
            <p:txBody>
              <a:bodyPr wrap="none" rtlCol="0">
                <a:spAutoFit/>
              </a:bodyPr>
              <a:lstStyle/>
              <a:p>
                <a:r>
                  <a:rPr lang="en-US" sz="1200" dirty="0">
                    <a:latin typeface="Neo Sans Intel"/>
                    <a:cs typeface="Neo Sans Intel"/>
                  </a:rPr>
                  <a:t>yellow</a:t>
                </a:r>
              </a:p>
            </p:txBody>
          </p:sp>
          <p:grpSp>
            <p:nvGrpSpPr>
              <p:cNvPr id="53" name="Group 52"/>
              <p:cNvGrpSpPr/>
              <p:nvPr/>
            </p:nvGrpSpPr>
            <p:grpSpPr>
              <a:xfrm>
                <a:off x="3854805" y="4946381"/>
                <a:ext cx="1739126" cy="1239794"/>
                <a:chOff x="3854805" y="4946381"/>
                <a:chExt cx="1739126" cy="1239794"/>
              </a:xfrm>
            </p:grpSpPr>
            <p:grpSp>
              <p:nvGrpSpPr>
                <p:cNvPr id="23" name="Group 22"/>
                <p:cNvGrpSpPr/>
                <p:nvPr/>
              </p:nvGrpSpPr>
              <p:grpSpPr>
                <a:xfrm>
                  <a:off x="4544720" y="4994779"/>
                  <a:ext cx="457200" cy="1148864"/>
                  <a:chOff x="4544720" y="4994779"/>
                  <a:chExt cx="457200" cy="1148864"/>
                </a:xfrm>
              </p:grpSpPr>
              <p:grpSp>
                <p:nvGrpSpPr>
                  <p:cNvPr id="42" name="Group 41"/>
                  <p:cNvGrpSpPr/>
                  <p:nvPr/>
                </p:nvGrpSpPr>
                <p:grpSpPr>
                  <a:xfrm rot="16200000">
                    <a:off x="4313189" y="5454912"/>
                    <a:ext cx="920262" cy="457200"/>
                    <a:chOff x="4373881" y="3162300"/>
                    <a:chExt cx="920262" cy="457200"/>
                  </a:xfrm>
                </p:grpSpPr>
                <p:sp>
                  <p:nvSpPr>
                    <p:cNvPr id="43" name="Rectangle 42"/>
                    <p:cNvSpPr/>
                    <p:nvPr/>
                  </p:nvSpPr>
                  <p:spPr>
                    <a:xfrm>
                      <a:off x="4373881"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602481"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373881"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602481"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836943"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065543" y="31623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836943"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065543" y="339090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Rectangle 50"/>
                  <p:cNvSpPr/>
                  <p:nvPr/>
                </p:nvSpPr>
                <p:spPr>
                  <a:xfrm rot="16200000">
                    <a:off x="4544720" y="4994779"/>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rot="16200000">
                    <a:off x="4773320" y="4994780"/>
                    <a:ext cx="228600" cy="2286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5077443" y="4946381"/>
                  <a:ext cx="397994" cy="276999"/>
                </a:xfrm>
                <a:prstGeom prst="rect">
                  <a:avLst/>
                </a:prstGeom>
                <a:noFill/>
              </p:spPr>
              <p:txBody>
                <a:bodyPr wrap="none" rtlCol="0">
                  <a:spAutoFit/>
                </a:bodyPr>
                <a:lstStyle/>
                <a:p>
                  <a:r>
                    <a:rPr lang="en-US" sz="1200" dirty="0">
                      <a:latin typeface="Neo Sans Intel"/>
                      <a:cs typeface="Neo Sans Intel"/>
                    </a:rPr>
                    <a:t>red</a:t>
                  </a:r>
                </a:p>
              </p:txBody>
            </p:sp>
            <p:sp>
              <p:nvSpPr>
                <p:cNvPr id="56" name="TextBox 55"/>
                <p:cNvSpPr txBox="1"/>
                <p:nvPr/>
              </p:nvSpPr>
              <p:spPr>
                <a:xfrm>
                  <a:off x="5076853" y="5427780"/>
                  <a:ext cx="460382" cy="276999"/>
                </a:xfrm>
                <a:prstGeom prst="rect">
                  <a:avLst/>
                </a:prstGeom>
                <a:noFill/>
              </p:spPr>
              <p:txBody>
                <a:bodyPr wrap="none" rtlCol="0">
                  <a:spAutoFit/>
                </a:bodyPr>
                <a:lstStyle/>
                <a:p>
                  <a:r>
                    <a:rPr lang="en-US" sz="1200" dirty="0">
                      <a:latin typeface="Neo Sans Intel"/>
                      <a:cs typeface="Neo Sans Intel"/>
                    </a:rPr>
                    <a:t>blue</a:t>
                  </a:r>
                </a:p>
              </p:txBody>
            </p:sp>
            <p:sp>
              <p:nvSpPr>
                <p:cNvPr id="57" name="TextBox 56"/>
                <p:cNvSpPr txBox="1"/>
                <p:nvPr/>
              </p:nvSpPr>
              <p:spPr>
                <a:xfrm>
                  <a:off x="5076853" y="5638044"/>
                  <a:ext cx="471860" cy="276999"/>
                </a:xfrm>
                <a:prstGeom prst="rect">
                  <a:avLst/>
                </a:prstGeom>
                <a:noFill/>
              </p:spPr>
              <p:txBody>
                <a:bodyPr wrap="none" rtlCol="0">
                  <a:spAutoFit/>
                </a:bodyPr>
                <a:lstStyle/>
                <a:p>
                  <a:r>
                    <a:rPr lang="en-US" sz="1200" dirty="0">
                      <a:latin typeface="Neo Sans Intel"/>
                      <a:cs typeface="Neo Sans Intel"/>
                    </a:rPr>
                    <a:t>gray</a:t>
                  </a:r>
                </a:p>
              </p:txBody>
            </p:sp>
            <p:sp>
              <p:nvSpPr>
                <p:cNvPr id="58" name="TextBox 57"/>
                <p:cNvSpPr txBox="1"/>
                <p:nvPr/>
              </p:nvSpPr>
              <p:spPr>
                <a:xfrm>
                  <a:off x="5077443" y="5890842"/>
                  <a:ext cx="516488" cy="276999"/>
                </a:xfrm>
                <a:prstGeom prst="rect">
                  <a:avLst/>
                </a:prstGeom>
                <a:noFill/>
              </p:spPr>
              <p:txBody>
                <a:bodyPr wrap="none" rtlCol="0">
                  <a:spAutoFit/>
                </a:bodyPr>
                <a:lstStyle/>
                <a:p>
                  <a:r>
                    <a:rPr lang="en-US" sz="1200" dirty="0">
                      <a:latin typeface="Neo Sans Intel"/>
                      <a:cs typeface="Neo Sans Intel"/>
                    </a:rPr>
                    <a:t>black</a:t>
                  </a:r>
                </a:p>
              </p:txBody>
            </p:sp>
            <p:sp>
              <p:nvSpPr>
                <p:cNvPr id="59" name="TextBox 58"/>
                <p:cNvSpPr txBox="1"/>
                <p:nvPr/>
              </p:nvSpPr>
              <p:spPr>
                <a:xfrm>
                  <a:off x="3854805" y="4952905"/>
                  <a:ext cx="596189" cy="276999"/>
                </a:xfrm>
                <a:prstGeom prst="rect">
                  <a:avLst/>
                </a:prstGeom>
                <a:noFill/>
              </p:spPr>
              <p:txBody>
                <a:bodyPr wrap="none" rtlCol="0">
                  <a:spAutoFit/>
                </a:bodyPr>
                <a:lstStyle/>
                <a:p>
                  <a:r>
                    <a:rPr lang="en-US" sz="1200" dirty="0">
                      <a:latin typeface="Neo Sans Intel"/>
                      <a:cs typeface="Neo Sans Intel"/>
                    </a:rPr>
                    <a:t>brown</a:t>
                  </a:r>
                </a:p>
              </p:txBody>
            </p:sp>
            <p:sp>
              <p:nvSpPr>
                <p:cNvPr id="60" name="TextBox 59"/>
                <p:cNvSpPr txBox="1"/>
                <p:nvPr/>
              </p:nvSpPr>
              <p:spPr>
                <a:xfrm>
                  <a:off x="3871802" y="5199179"/>
                  <a:ext cx="636521" cy="276999"/>
                </a:xfrm>
                <a:prstGeom prst="rect">
                  <a:avLst/>
                </a:prstGeom>
                <a:noFill/>
              </p:spPr>
              <p:txBody>
                <a:bodyPr wrap="none" rtlCol="0">
                  <a:spAutoFit/>
                </a:bodyPr>
                <a:lstStyle/>
                <a:p>
                  <a:r>
                    <a:rPr lang="en-US" sz="1200" dirty="0">
                      <a:latin typeface="Neo Sans Intel"/>
                      <a:cs typeface="Neo Sans Intel"/>
                    </a:rPr>
                    <a:t>orange</a:t>
                  </a:r>
                </a:p>
              </p:txBody>
            </p:sp>
            <p:sp>
              <p:nvSpPr>
                <p:cNvPr id="61" name="TextBox 60"/>
                <p:cNvSpPr txBox="1"/>
                <p:nvPr/>
              </p:nvSpPr>
              <p:spPr>
                <a:xfrm>
                  <a:off x="3910113" y="5466209"/>
                  <a:ext cx="559897" cy="276999"/>
                </a:xfrm>
                <a:prstGeom prst="rect">
                  <a:avLst/>
                </a:prstGeom>
                <a:noFill/>
              </p:spPr>
              <p:txBody>
                <a:bodyPr wrap="none" rtlCol="0">
                  <a:spAutoFit/>
                </a:bodyPr>
                <a:lstStyle/>
                <a:p>
                  <a:r>
                    <a:rPr lang="en-US" sz="1200" dirty="0">
                      <a:latin typeface="Neo Sans Intel"/>
                      <a:cs typeface="Neo Sans Intel"/>
                    </a:rPr>
                    <a:t>green</a:t>
                  </a:r>
                </a:p>
              </p:txBody>
            </p:sp>
            <p:sp>
              <p:nvSpPr>
                <p:cNvPr id="62" name="TextBox 61"/>
                <p:cNvSpPr txBox="1"/>
                <p:nvPr/>
              </p:nvSpPr>
              <p:spPr>
                <a:xfrm>
                  <a:off x="3891743" y="5662242"/>
                  <a:ext cx="596638" cy="276999"/>
                </a:xfrm>
                <a:prstGeom prst="rect">
                  <a:avLst/>
                </a:prstGeom>
                <a:noFill/>
              </p:spPr>
              <p:txBody>
                <a:bodyPr wrap="none" rtlCol="0">
                  <a:spAutoFit/>
                </a:bodyPr>
                <a:lstStyle/>
                <a:p>
                  <a:r>
                    <a:rPr lang="en-US" sz="1200" dirty="0">
                      <a:latin typeface="Neo Sans Intel"/>
                      <a:cs typeface="Neo Sans Intel"/>
                    </a:rPr>
                    <a:t>purple</a:t>
                  </a:r>
                </a:p>
              </p:txBody>
            </p:sp>
            <p:sp>
              <p:nvSpPr>
                <p:cNvPr id="63" name="TextBox 62"/>
                <p:cNvSpPr txBox="1"/>
                <p:nvPr/>
              </p:nvSpPr>
              <p:spPr>
                <a:xfrm>
                  <a:off x="3991065" y="5909176"/>
                  <a:ext cx="556563" cy="276999"/>
                </a:xfrm>
                <a:prstGeom prst="rect">
                  <a:avLst/>
                </a:prstGeom>
                <a:noFill/>
              </p:spPr>
              <p:txBody>
                <a:bodyPr wrap="none" rtlCol="0">
                  <a:spAutoFit/>
                </a:bodyPr>
                <a:lstStyle/>
                <a:p>
                  <a:r>
                    <a:rPr lang="en-US" sz="1200" dirty="0">
                      <a:latin typeface="Neo Sans Intel"/>
                      <a:cs typeface="Neo Sans Intel"/>
                    </a:rPr>
                    <a:t>white</a:t>
                  </a:r>
                </a:p>
              </p:txBody>
            </p:sp>
          </p:grpSp>
        </p:grpSp>
        <p:sp>
          <p:nvSpPr>
            <p:cNvPr id="1024" name="Rectangle 1023"/>
            <p:cNvSpPr/>
            <p:nvPr/>
          </p:nvSpPr>
          <p:spPr>
            <a:xfrm>
              <a:off x="4992857" y="6009999"/>
              <a:ext cx="688172" cy="25715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5" name="Rectangle 1024"/>
            <p:cNvSpPr/>
            <p:nvPr/>
          </p:nvSpPr>
          <p:spPr>
            <a:xfrm>
              <a:off x="4154657" y="5102934"/>
              <a:ext cx="457200" cy="8533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3392657" y="5101382"/>
              <a:ext cx="457200" cy="8533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2662178" y="5237389"/>
              <a:ext cx="400110" cy="406522"/>
            </a:xfrm>
            <a:prstGeom prst="rect">
              <a:avLst/>
            </a:prstGeom>
            <a:noFill/>
          </p:spPr>
          <p:txBody>
            <a:bodyPr vert="vert270" wrap="none" rtlCol="0">
              <a:spAutoFit/>
            </a:bodyPr>
            <a:lstStyle/>
            <a:p>
              <a:r>
                <a:rPr lang="en-US" sz="1400" dirty="0">
                  <a:latin typeface="Neo Sans Intel"/>
                  <a:cs typeface="Neo Sans Intel"/>
                </a:rPr>
                <a:t>USB</a:t>
              </a:r>
            </a:p>
          </p:txBody>
        </p:sp>
        <p:sp>
          <p:nvSpPr>
            <p:cNvPr id="1029" name="TextBox 1028"/>
            <p:cNvSpPr txBox="1"/>
            <p:nvPr/>
          </p:nvSpPr>
          <p:spPr>
            <a:xfrm>
              <a:off x="3275861" y="1066800"/>
              <a:ext cx="2949012" cy="523220"/>
            </a:xfrm>
            <a:prstGeom prst="rect">
              <a:avLst/>
            </a:prstGeom>
            <a:noFill/>
          </p:spPr>
          <p:txBody>
            <a:bodyPr wrap="none" rtlCol="0">
              <a:spAutoFit/>
            </a:bodyPr>
            <a:lstStyle/>
            <a:p>
              <a:r>
                <a:rPr lang="en-US" sz="2800" dirty="0" err="1">
                  <a:latin typeface="Neo Sans Intel"/>
                  <a:cs typeface="Neo Sans Intel"/>
                </a:rPr>
                <a:t>Minnowboard</a:t>
              </a:r>
              <a:r>
                <a:rPr lang="en-US" sz="2800" dirty="0">
                  <a:latin typeface="Neo Sans Intel"/>
                  <a:cs typeface="Neo Sans Intel"/>
                </a:rPr>
                <a:t> Max</a:t>
              </a:r>
            </a:p>
          </p:txBody>
        </p:sp>
        <p:sp>
          <p:nvSpPr>
            <p:cNvPr id="72" name="TextBox 71"/>
            <p:cNvSpPr txBox="1"/>
            <p:nvPr/>
          </p:nvSpPr>
          <p:spPr>
            <a:xfrm>
              <a:off x="3369343" y="4038600"/>
              <a:ext cx="1732526" cy="523220"/>
            </a:xfrm>
            <a:prstGeom prst="rect">
              <a:avLst/>
            </a:prstGeom>
            <a:noFill/>
          </p:spPr>
          <p:txBody>
            <a:bodyPr wrap="none" rtlCol="0">
              <a:spAutoFit/>
            </a:bodyPr>
            <a:lstStyle/>
            <a:p>
              <a:r>
                <a:rPr lang="en-US" sz="2800" dirty="0">
                  <a:latin typeface="Neo Sans Intel"/>
                  <a:cs typeface="Neo Sans Intel"/>
                </a:rPr>
                <a:t>Bus Pirate</a:t>
              </a:r>
            </a:p>
          </p:txBody>
        </p:sp>
      </p:grpSp>
    </p:spTree>
    <p:extLst>
      <p:ext uri="{BB962C8B-B14F-4D97-AF65-F5344CB8AC3E}">
        <p14:creationId xmlns:p14="http://schemas.microsoft.com/office/powerpoint/2010/main" val="1065691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SPI Flash Descriptor</a:t>
            </a:r>
          </a:p>
        </p:txBody>
      </p:sp>
      <p:sp>
        <p:nvSpPr>
          <p:cNvPr id="5" name="Content Placeholder 7"/>
          <p:cNvSpPr>
            <a:spLocks noGrp="1"/>
          </p:cNvSpPr>
          <p:nvPr>
            <p:ph idx="1"/>
          </p:nvPr>
        </p:nvSpPr>
        <p:spPr>
          <a:xfrm>
            <a:off x="457200" y="1066800"/>
            <a:ext cx="6248400" cy="5320006"/>
          </a:xfrm>
        </p:spPr>
        <p:txBody>
          <a:bodyPr>
            <a:normAutofit/>
          </a:bodyPr>
          <a:lstStyle/>
          <a:p>
            <a:pPr marL="457200" indent="-457200">
              <a:buFont typeface="+mj-lt"/>
              <a:buAutoNum type="arabicPeriod"/>
            </a:pPr>
            <a:r>
              <a:rPr lang="en-US" sz="2400" dirty="0"/>
              <a:t>Region 0 at FLA </a:t>
            </a:r>
            <a:r>
              <a:rPr lang="en-US" sz="2400" dirty="0">
                <a:latin typeface="Courier New" panose="02070309020205020404" pitchFamily="49" charset="0"/>
                <a:cs typeface="Courier New" panose="02070309020205020404" pitchFamily="49" charset="0"/>
              </a:rPr>
              <a:t>0 – </a:t>
            </a:r>
            <a:r>
              <a:rPr lang="en-US" sz="2400" dirty="0" err="1">
                <a:latin typeface="Courier New" panose="02070309020205020404" pitchFamily="49" charset="0"/>
                <a:cs typeface="Courier New" panose="02070309020205020404" pitchFamily="49" charset="0"/>
              </a:rPr>
              <a:t>FFFh</a:t>
            </a:r>
            <a:r>
              <a:rPr lang="en-US" sz="2400" dirty="0"/>
              <a:t> (4 KB)</a:t>
            </a:r>
          </a:p>
          <a:p>
            <a:pPr marL="457200" indent="-457200">
              <a:buFont typeface="+mj-lt"/>
              <a:buAutoNum type="arabicPeriod"/>
            </a:pPr>
            <a:r>
              <a:rPr lang="en-US" sz="2400" dirty="0"/>
              <a:t>Signature: </a:t>
            </a:r>
            <a:r>
              <a:rPr lang="en-US" sz="2400" b="1" dirty="0">
                <a:latin typeface="Courier New" panose="02070309020205020404" pitchFamily="49" charset="0"/>
                <a:cs typeface="Courier New" panose="02070309020205020404" pitchFamily="49" charset="0"/>
              </a:rPr>
              <a:t>0FF0A55Ah</a:t>
            </a:r>
            <a:r>
              <a:rPr lang="en-US" sz="2400" dirty="0"/>
              <a:t> at </a:t>
            </a:r>
            <a:r>
              <a:rPr lang="en-US" sz="2400" dirty="0">
                <a:latin typeface="Courier New" panose="02070309020205020404" pitchFamily="49" charset="0"/>
                <a:cs typeface="Courier New" panose="02070309020205020404" pitchFamily="49" charset="0"/>
              </a:rPr>
              <a:t>10h</a:t>
            </a:r>
            <a:r>
              <a:rPr lang="en-US" sz="2400" dirty="0"/>
              <a:t> LBA</a:t>
            </a:r>
          </a:p>
          <a:p>
            <a:pPr marL="457200" indent="-457200">
              <a:buFont typeface="+mj-lt"/>
              <a:buAutoNum type="arabicPeriod"/>
            </a:pPr>
            <a:r>
              <a:rPr lang="en-US" sz="2400" dirty="0"/>
              <a:t>Contains the following sections:</a:t>
            </a:r>
          </a:p>
          <a:p>
            <a:pPr marL="1028700" lvl="2" indent="-457200"/>
            <a:r>
              <a:rPr lang="en-US" sz="2000" i="1" dirty="0"/>
              <a:t>Component</a:t>
            </a:r>
            <a:r>
              <a:rPr lang="en-US" sz="2000" dirty="0"/>
              <a:t>: flash device configuration</a:t>
            </a:r>
          </a:p>
          <a:p>
            <a:pPr marL="1028700" lvl="2" indent="-457200"/>
            <a:r>
              <a:rPr lang="en-US" sz="2000" i="1" dirty="0"/>
              <a:t>Region</a:t>
            </a:r>
            <a:r>
              <a:rPr lang="en-US" sz="2000" dirty="0"/>
              <a:t>: describes other regions</a:t>
            </a:r>
          </a:p>
          <a:p>
            <a:pPr marL="1028700" lvl="2" indent="-457200"/>
            <a:r>
              <a:rPr lang="en-US" sz="2000" i="1" dirty="0"/>
              <a:t>Master</a:t>
            </a:r>
            <a:r>
              <a:rPr lang="en-US" sz="2000" dirty="0"/>
              <a:t>: defines Rd/</a:t>
            </a:r>
            <a:r>
              <a:rPr lang="en-US" sz="2000" dirty="0" err="1"/>
              <a:t>Wr</a:t>
            </a:r>
            <a:r>
              <a:rPr lang="en-US" sz="2000" dirty="0"/>
              <a:t> Access Control table</a:t>
            </a:r>
          </a:p>
          <a:p>
            <a:pPr marL="1028700" lvl="2" indent="-457200"/>
            <a:r>
              <a:rPr lang="en-US" sz="2000" i="1" dirty="0"/>
              <a:t>CPU and PCH soft straps</a:t>
            </a:r>
          </a:p>
          <a:p>
            <a:pPr marL="1028700" lvl="2" indent="-457200"/>
            <a:r>
              <a:rPr lang="en-US" sz="2000" i="1" dirty="0"/>
              <a:t>ME VSCC Table</a:t>
            </a:r>
            <a:r>
              <a:rPr lang="en-US" sz="2000" dirty="0"/>
              <a:t>: JEDEC ID &amp; VSCC info</a:t>
            </a:r>
          </a:p>
          <a:p>
            <a:pPr marL="1028700" lvl="2" indent="-457200"/>
            <a:r>
              <a:rPr lang="en-US" sz="2000" i="1" dirty="0"/>
              <a:t>OEM</a:t>
            </a:r>
            <a:r>
              <a:rPr lang="en-US" sz="2000" dirty="0"/>
              <a:t>: reserved for OEM use</a:t>
            </a:r>
          </a:p>
          <a:p>
            <a:pPr marL="457200" indent="-457200">
              <a:buFont typeface="+mj-lt"/>
              <a:buAutoNum type="arabicPeriod"/>
            </a:pPr>
            <a:r>
              <a:rPr lang="en-US" sz="2400" dirty="0"/>
              <a:t>Access Control table defines which masters (CPU, ME, </a:t>
            </a:r>
            <a:r>
              <a:rPr lang="en-US" sz="2400" dirty="0" err="1"/>
              <a:t>GbE</a:t>
            </a:r>
            <a:r>
              <a:rPr lang="en-US" sz="2400" dirty="0"/>
              <a:t>) can access regions (FD has to be write-protected</a:t>
            </a:r>
            <a:r>
              <a:rPr lang="en-US" sz="2000" dirty="0"/>
              <a:t>)</a:t>
            </a:r>
          </a:p>
          <a:p>
            <a:pPr marL="1028700" lvl="2" indent="-457200"/>
            <a:endParaRPr lang="en-US" sz="2000" i="1" dirty="0"/>
          </a:p>
        </p:txBody>
      </p:sp>
      <p:sp>
        <p:nvSpPr>
          <p:cNvPr id="6" name="Rectangle 5"/>
          <p:cNvSpPr/>
          <p:nvPr/>
        </p:nvSpPr>
        <p:spPr>
          <a:xfrm>
            <a:off x="1620210" y="6214646"/>
            <a:ext cx="4628190" cy="338554"/>
          </a:xfrm>
          <a:prstGeom prst="rect">
            <a:avLst/>
          </a:prstGeom>
        </p:spPr>
        <p:txBody>
          <a:bodyPr wrap="none">
            <a:spAutoFit/>
          </a:bodyPr>
          <a:lstStyle/>
          <a:p>
            <a:r>
              <a:rPr lang="en-US" sz="1600" dirty="0"/>
              <a:t>Reference: </a:t>
            </a:r>
            <a:r>
              <a:rPr lang="en-US" sz="1600" dirty="0">
                <a:hlinkClick r:id="rId3"/>
              </a:rPr>
              <a:t>Intel 7 Series Chipset PCH datasheet</a:t>
            </a:r>
            <a:endParaRPr lang="en-US" sz="1600" dirty="0"/>
          </a:p>
        </p:txBody>
      </p:sp>
      <p:sp>
        <p:nvSpPr>
          <p:cNvPr id="8" name="Rectangle 7"/>
          <p:cNvSpPr/>
          <p:nvPr/>
        </p:nvSpPr>
        <p:spPr>
          <a:xfrm>
            <a:off x="7620000" y="6160770"/>
            <a:ext cx="1143000" cy="304800"/>
          </a:xfrm>
          <a:prstGeom prst="rect">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Signature</a:t>
            </a:r>
          </a:p>
        </p:txBody>
      </p:sp>
      <p:sp>
        <p:nvSpPr>
          <p:cNvPr id="9" name="Rectangle 8"/>
          <p:cNvSpPr/>
          <p:nvPr/>
        </p:nvSpPr>
        <p:spPr>
          <a:xfrm>
            <a:off x="7620000" y="5550932"/>
            <a:ext cx="1143000" cy="609600"/>
          </a:xfrm>
          <a:prstGeom prst="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Descriptor MAP</a:t>
            </a:r>
          </a:p>
        </p:txBody>
      </p:sp>
      <p:sp>
        <p:nvSpPr>
          <p:cNvPr id="10" name="Rectangle 9"/>
          <p:cNvSpPr/>
          <p:nvPr/>
        </p:nvSpPr>
        <p:spPr>
          <a:xfrm>
            <a:off x="7620000" y="5029200"/>
            <a:ext cx="1143000" cy="521732"/>
          </a:xfrm>
          <a:prstGeom prst="rect">
            <a:avLst/>
          </a:prstGeom>
          <a:solidFill>
            <a:schemeClr val="accent5">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Component</a:t>
            </a:r>
          </a:p>
        </p:txBody>
      </p:sp>
      <p:sp>
        <p:nvSpPr>
          <p:cNvPr id="11" name="Rectangle 10"/>
          <p:cNvSpPr/>
          <p:nvPr/>
        </p:nvSpPr>
        <p:spPr>
          <a:xfrm>
            <a:off x="7620000" y="4419600"/>
            <a:ext cx="1143000" cy="609600"/>
          </a:xfrm>
          <a:prstGeom prst="rect">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Region</a:t>
            </a:r>
          </a:p>
        </p:txBody>
      </p:sp>
      <p:sp>
        <p:nvSpPr>
          <p:cNvPr id="12" name="Rectangle 11"/>
          <p:cNvSpPr/>
          <p:nvPr/>
        </p:nvSpPr>
        <p:spPr>
          <a:xfrm>
            <a:off x="7620000" y="3886200"/>
            <a:ext cx="1143000" cy="533400"/>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Master</a:t>
            </a:r>
          </a:p>
        </p:txBody>
      </p:sp>
      <p:sp>
        <p:nvSpPr>
          <p:cNvPr id="13" name="Rectangle 12"/>
          <p:cNvSpPr/>
          <p:nvPr/>
        </p:nvSpPr>
        <p:spPr>
          <a:xfrm>
            <a:off x="7620000" y="3276600"/>
            <a:ext cx="1143000" cy="600075"/>
          </a:xfrm>
          <a:prstGeom prst="rect">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PCH Soft Straps</a:t>
            </a:r>
          </a:p>
        </p:txBody>
      </p:sp>
      <p:sp>
        <p:nvSpPr>
          <p:cNvPr id="14" name="Rectangle 13"/>
          <p:cNvSpPr/>
          <p:nvPr/>
        </p:nvSpPr>
        <p:spPr>
          <a:xfrm>
            <a:off x="7620000" y="2415002"/>
            <a:ext cx="1143000" cy="879397"/>
          </a:xfrm>
          <a:prstGeom prst="rect">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Reserved</a:t>
            </a:r>
          </a:p>
        </p:txBody>
      </p:sp>
      <p:sp>
        <p:nvSpPr>
          <p:cNvPr id="15" name="Rectangle 14"/>
          <p:cNvSpPr/>
          <p:nvPr/>
        </p:nvSpPr>
        <p:spPr>
          <a:xfrm>
            <a:off x="7620000" y="1527511"/>
            <a:ext cx="1143000" cy="887489"/>
          </a:xfrm>
          <a:prstGeom prst="rect">
            <a:avLst/>
          </a:prstGeom>
          <a:solidFill>
            <a:schemeClr val="accent5">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Management Engine VSCC Table</a:t>
            </a:r>
          </a:p>
        </p:txBody>
      </p:sp>
      <p:sp>
        <p:nvSpPr>
          <p:cNvPr id="16" name="Rectangle 15"/>
          <p:cNvSpPr/>
          <p:nvPr/>
        </p:nvSpPr>
        <p:spPr>
          <a:xfrm>
            <a:off x="7620000" y="945237"/>
            <a:ext cx="1143000" cy="591686"/>
          </a:xfrm>
          <a:prstGeom prst="rect">
            <a:avLst/>
          </a:prstGeom>
          <a:solidFill>
            <a:schemeClr val="accent5">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Descriptor Upper MAP</a:t>
            </a:r>
          </a:p>
        </p:txBody>
      </p:sp>
      <p:sp>
        <p:nvSpPr>
          <p:cNvPr id="17" name="Rectangle 16"/>
          <p:cNvSpPr/>
          <p:nvPr/>
        </p:nvSpPr>
        <p:spPr>
          <a:xfrm>
            <a:off x="7620000" y="366082"/>
            <a:ext cx="1143000" cy="591686"/>
          </a:xfrm>
          <a:prstGeom prst="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OEM Section</a:t>
            </a:r>
          </a:p>
        </p:txBody>
      </p:sp>
      <p:cxnSp>
        <p:nvCxnSpPr>
          <p:cNvPr id="18" name="Straight Arrow Connector 17"/>
          <p:cNvCxnSpPr/>
          <p:nvPr/>
        </p:nvCxnSpPr>
        <p:spPr>
          <a:xfrm>
            <a:off x="6853652" y="366082"/>
            <a:ext cx="7620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853652" y="6477000"/>
            <a:ext cx="7620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839110" y="2415000"/>
            <a:ext cx="7620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010400" y="3275340"/>
            <a:ext cx="569659" cy="1095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075234" y="3856364"/>
            <a:ext cx="544766" cy="2031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199059" y="4419025"/>
            <a:ext cx="381000" cy="746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322884" y="5008696"/>
            <a:ext cx="297116" cy="680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423816" y="5545847"/>
            <a:ext cx="191836" cy="174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6818059" y="1224834"/>
            <a:ext cx="0" cy="119016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010400" y="3273034"/>
            <a:ext cx="0" cy="260406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7075234" y="3886200"/>
            <a:ext cx="0" cy="199089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7199059" y="4419026"/>
            <a:ext cx="0" cy="145807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307676" y="5008696"/>
            <a:ext cx="7524" cy="86840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7423816" y="5545847"/>
            <a:ext cx="1" cy="33125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010400" y="5877098"/>
            <a:ext cx="605252"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818059" y="1233194"/>
            <a:ext cx="7874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891752" y="6129094"/>
            <a:ext cx="2111653" cy="338554"/>
          </a:xfrm>
          <a:prstGeom prst="rect">
            <a:avLst/>
          </a:prstGeom>
        </p:spPr>
        <p:txBody>
          <a:bodyPr wrap="square">
            <a:spAutoFit/>
          </a:bodyPr>
          <a:lstStyle/>
          <a:p>
            <a:r>
              <a:rPr lang="en-US" sz="1600" dirty="0"/>
              <a:t>10h</a:t>
            </a:r>
          </a:p>
        </p:txBody>
      </p:sp>
      <p:sp>
        <p:nvSpPr>
          <p:cNvPr id="35" name="Rectangle 34"/>
          <p:cNvSpPr/>
          <p:nvPr/>
        </p:nvSpPr>
        <p:spPr>
          <a:xfrm>
            <a:off x="6839110" y="33043"/>
            <a:ext cx="2111653" cy="338554"/>
          </a:xfrm>
          <a:prstGeom prst="rect">
            <a:avLst/>
          </a:prstGeom>
        </p:spPr>
        <p:txBody>
          <a:bodyPr wrap="square">
            <a:spAutoFit/>
          </a:bodyPr>
          <a:lstStyle/>
          <a:p>
            <a:r>
              <a:rPr lang="en-US" sz="1600" dirty="0"/>
              <a:t>4KB</a:t>
            </a:r>
          </a:p>
        </p:txBody>
      </p:sp>
    </p:spTree>
    <p:extLst>
      <p:ext uri="{BB962C8B-B14F-4D97-AF65-F5344CB8AC3E}">
        <p14:creationId xmlns:p14="http://schemas.microsoft.com/office/powerpoint/2010/main" val="26720655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a:t>
            </a:r>
            <a:r>
              <a:rPr lang="en-US" dirty="0">
                <a:solidFill>
                  <a:schemeClr val="tx1"/>
                </a:solidFill>
                <a:latin typeface="Neo Sans Intel" panose="020B0504020202020204" pitchFamily="34" charset="0"/>
              </a:rPr>
              <a:t>.3 EDK II Debug</a:t>
            </a:r>
          </a:p>
        </p:txBody>
      </p:sp>
    </p:spTree>
    <p:extLst>
      <p:ext uri="{BB962C8B-B14F-4D97-AF65-F5344CB8AC3E}">
        <p14:creationId xmlns:p14="http://schemas.microsoft.com/office/powerpoint/2010/main" val="164671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EFI Debug</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a:t>
            </a:r>
            <a:r>
              <a:rPr lang="en-US" dirty="0">
                <a:latin typeface="Neo Sans Intel" panose="020B0504020202020204" pitchFamily="34" charset="0"/>
              </a:rPr>
              <a:t>5.3</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13080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Outline</a:t>
            </a:r>
          </a:p>
        </p:txBody>
      </p:sp>
      <p:sp>
        <p:nvSpPr>
          <p:cNvPr id="3" name="Content Placeholder 2"/>
          <p:cNvSpPr>
            <a:spLocks noGrp="1"/>
          </p:cNvSpPr>
          <p:nvPr>
            <p:ph idx="1"/>
          </p:nvPr>
        </p:nvSpPr>
        <p:spPr/>
        <p:txBody>
          <a:bodyPr/>
          <a:lstStyle/>
          <a:p>
            <a:pPr marL="457200" indent="-457200">
              <a:buAutoNum type="arabicPeriod"/>
            </a:pPr>
            <a:r>
              <a:rPr lang="en-US" dirty="0"/>
              <a:t>Serial connection setup</a:t>
            </a:r>
          </a:p>
          <a:p>
            <a:pPr marL="457200" indent="-457200">
              <a:buAutoNum type="arabicPeriod"/>
            </a:pPr>
            <a:r>
              <a:rPr lang="en-US" dirty="0"/>
              <a:t>Configure host system for debugging</a:t>
            </a:r>
          </a:p>
          <a:p>
            <a:pPr marL="457200" indent="-457200">
              <a:buAutoNum type="arabicPeriod"/>
            </a:pPr>
            <a:r>
              <a:rPr lang="en-US" dirty="0"/>
              <a:t>Debug example with GDB</a:t>
            </a:r>
          </a:p>
        </p:txBody>
      </p:sp>
    </p:spTree>
    <p:extLst>
      <p:ext uri="{BB962C8B-B14F-4D97-AF65-F5344CB8AC3E}">
        <p14:creationId xmlns:p14="http://schemas.microsoft.com/office/powerpoint/2010/main" val="33955329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solidFill>
                  <a:srgbClr val="000000"/>
                </a:solidFill>
                <a:latin typeface="Neo Sans Intel Medium"/>
              </a:rPr>
              <a:t>Debug &amp; Release Differences</a:t>
            </a:r>
            <a:endParaRPr lang="en-US" dirty="0"/>
          </a:p>
        </p:txBody>
      </p:sp>
      <p:sp>
        <p:nvSpPr>
          <p:cNvPr id="3" name="Content Placeholder 2"/>
          <p:cNvSpPr>
            <a:spLocks noGrp="1"/>
          </p:cNvSpPr>
          <p:nvPr>
            <p:ph idx="1"/>
          </p:nvPr>
        </p:nvSpPr>
        <p:spPr/>
        <p:txBody>
          <a:bodyPr/>
          <a:lstStyle/>
          <a:p>
            <a:pPr marL="342900" marR="56320" indent="-342900">
              <a:buFont typeface="Arial" panose="020B0604020202020204" pitchFamily="34" charset="0"/>
              <a:buChar char="•"/>
            </a:pPr>
            <a:r>
              <a:rPr lang="en-US" sz="2400" dirty="0">
                <a:solidFill>
                  <a:srgbClr val="000000"/>
                </a:solidFill>
                <a:latin typeface="Neo Sans Intel Medium"/>
              </a:rPr>
              <a:t>DEBUG has a slower boot than RELEASE because of time it takes to display debug info</a:t>
            </a:r>
          </a:p>
          <a:p>
            <a:pPr marL="342900" marR="55150" indent="-342900">
              <a:buFont typeface="Arial" panose="020B0604020202020204" pitchFamily="34" charset="0"/>
              <a:buChar char="•"/>
            </a:pPr>
            <a:r>
              <a:rPr lang="en-US" sz="2400" dirty="0">
                <a:solidFill>
                  <a:srgbClr val="000000"/>
                </a:solidFill>
                <a:latin typeface="Neo Sans Intel Medium"/>
              </a:rPr>
              <a:t>DEBUG has a larger image than RELEASE because the embedded debug info</a:t>
            </a:r>
          </a:p>
          <a:p>
            <a:pPr marL="342900" marR="55150" indent="-342900">
              <a:buFont typeface="Arial" panose="020B0604020202020204" pitchFamily="34" charset="0"/>
              <a:buChar char="•"/>
            </a:pPr>
            <a:r>
              <a:rPr lang="en-US" dirty="0"/>
              <a:t>DEBUG uses the serial port for debug string output</a:t>
            </a:r>
          </a:p>
          <a:p>
            <a:pPr marL="342900" marR="55150" indent="-342900">
              <a:buFont typeface="Arial" panose="020B0604020202020204" pitchFamily="34" charset="0"/>
              <a:buChar char="•"/>
            </a:pPr>
            <a:r>
              <a:rPr lang="en-US" dirty="0"/>
              <a:t>DEBUG contains the debug strings</a:t>
            </a:r>
          </a:p>
          <a:p>
            <a:pPr marL="342900" indent="-342900">
              <a:buFont typeface="Arial" panose="020B0604020202020204" pitchFamily="34" charset="0"/>
              <a:buChar char="•"/>
            </a:pPr>
            <a:r>
              <a:rPr lang="en-US" dirty="0"/>
              <a:t>DEBUG contains detailed debug strings that show the boot process and various ASSERT/TRACE errors</a:t>
            </a:r>
          </a:p>
        </p:txBody>
      </p:sp>
    </p:spTree>
    <p:extLst>
      <p:ext uri="{BB962C8B-B14F-4D97-AF65-F5344CB8AC3E}">
        <p14:creationId xmlns:p14="http://schemas.microsoft.com/office/powerpoint/2010/main" val="17643050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79"/>
            <a:ext cx="8229600" cy="988746"/>
          </a:xfrm>
        </p:spPr>
        <p:txBody>
          <a:bodyPr/>
          <a:lstStyle/>
          <a:p>
            <a:r>
              <a:rPr lang="en-US" dirty="0"/>
              <a:t>Connect to UART port</a:t>
            </a:r>
          </a:p>
        </p:txBody>
      </p:sp>
      <p:sp>
        <p:nvSpPr>
          <p:cNvPr id="3" name="Content Placeholder 2"/>
          <p:cNvSpPr>
            <a:spLocks noGrp="1"/>
          </p:cNvSpPr>
          <p:nvPr>
            <p:ph idx="1"/>
          </p:nvPr>
        </p:nvSpPr>
        <p:spPr>
          <a:xfrm>
            <a:off x="523702" y="5608637"/>
            <a:ext cx="8229600" cy="944563"/>
          </a:xfrm>
        </p:spPr>
        <p:txBody>
          <a:bodyPr/>
          <a:lstStyle/>
          <a:p>
            <a:r>
              <a:rPr lang="en-US" dirty="0"/>
              <a:t>To read UART output run </a:t>
            </a:r>
            <a:r>
              <a:rPr lang="en-US" dirty="0" err="1"/>
              <a:t>minicom</a:t>
            </a:r>
            <a:r>
              <a:rPr lang="en-US" dirty="0"/>
              <a:t>:</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minicom</a:t>
            </a:r>
            <a:r>
              <a:rPr lang="en-US" dirty="0">
                <a:latin typeface="Courier New" panose="02070309020205020404" pitchFamily="49" charset="0"/>
                <a:cs typeface="Courier New" panose="02070309020205020404" pitchFamily="49" charset="0"/>
              </a:rPr>
              <a:t> -D /</a:t>
            </a:r>
            <a:r>
              <a:rPr lang="en-US" dirty="0" err="1">
                <a:latin typeface="Courier New" panose="02070309020205020404" pitchFamily="49" charset="0"/>
                <a:cs typeface="Courier New" panose="02070309020205020404" pitchFamily="49" charset="0"/>
              </a:rPr>
              <a:t>dev</a:t>
            </a:r>
            <a:r>
              <a:rPr lang="en-US" dirty="0">
                <a:latin typeface="Courier New" panose="02070309020205020404" pitchFamily="49" charset="0"/>
                <a:cs typeface="Courier New" panose="02070309020205020404" pitchFamily="49" charset="0"/>
              </a:rPr>
              <a:t>/ttyUSB0</a:t>
            </a:r>
          </a:p>
          <a:p>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88967" y="771365"/>
            <a:ext cx="7099069" cy="4701981"/>
          </a:xfrm>
          <a:prstGeom prst="rect">
            <a:avLst/>
          </a:prstGeom>
        </p:spPr>
      </p:pic>
    </p:spTree>
    <p:extLst>
      <p:ext uri="{BB962C8B-B14F-4D97-AF65-F5344CB8AC3E}">
        <p14:creationId xmlns:p14="http://schemas.microsoft.com/office/powerpoint/2010/main" val="365783301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Configuring the Debug Host (Done)</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UDK debugger configuration:</a:t>
            </a:r>
          </a:p>
          <a:p>
            <a:pPr marL="342900" indent="-342900">
              <a:buFont typeface="Arial" panose="020B0604020202020204" pitchFamily="34" charset="0"/>
              <a:buChar char="•"/>
            </a:pPr>
            <a:r>
              <a:rPr lang="en-US" dirty="0"/>
              <a:t>Download </a:t>
            </a:r>
            <a:r>
              <a:rPr lang="en-US" sz="1800" dirty="0">
                <a:latin typeface="Courier New" panose="02070309020205020404" pitchFamily="49" charset="0"/>
                <a:cs typeface="Courier New" panose="02070309020205020404" pitchFamily="49" charset="0"/>
              </a:rPr>
              <a:t>2013-WW52-UDK.Debugger.Tool-1.4-Linux.zip</a:t>
            </a:r>
            <a:r>
              <a:rPr lang="en-US" dirty="0"/>
              <a:t> from:</a:t>
            </a:r>
          </a:p>
          <a:p>
            <a:r>
              <a:rPr lang="en-US" dirty="0">
                <a:hlinkClick r:id="rId2"/>
              </a:rPr>
              <a:t>http://firmware.intel.com/develop/intel-uefi-tools-and-utilities/intel-uefi-development-kit-debugger-tool</a:t>
            </a:r>
            <a:endParaRPr lang="en-US" dirty="0"/>
          </a:p>
          <a:p>
            <a:pPr marL="342900" indent="-342900">
              <a:buFont typeface="Arial" panose="020B0604020202020204" pitchFamily="34" charset="0"/>
              <a:buChar char="•"/>
            </a:pPr>
            <a:r>
              <a:rPr lang="en-US" dirty="0"/>
              <a:t>Install UDK debugger tool:</a:t>
            </a:r>
          </a:p>
          <a:p>
            <a:r>
              <a:rPr lang="en-US" dirty="0"/>
              <a:t>	</a:t>
            </a:r>
            <a:r>
              <a:rPr lang="en-US" dirty="0">
                <a:latin typeface="Courier New" panose="02070309020205020404" pitchFamily="49" charset="0"/>
                <a:cs typeface="Courier New" panose="02070309020205020404" pitchFamily="49" charset="0"/>
              </a:rPr>
              <a:t>$./UDK_Debugger_Tool_v1_4_x86_64.bin</a:t>
            </a:r>
          </a:p>
          <a:p>
            <a:pPr marL="342900" indent="-342900">
              <a:buFont typeface="Arial" panose="020B0604020202020204" pitchFamily="34" charset="0"/>
              <a:buChar char="•"/>
            </a:pPr>
            <a:r>
              <a:rPr lang="en-US" dirty="0"/>
              <a:t>Check/change configuration file: /</a:t>
            </a:r>
            <a:r>
              <a:rPr lang="en-US" dirty="0" err="1"/>
              <a:t>etc</a:t>
            </a:r>
            <a:r>
              <a:rPr lang="en-US" dirty="0"/>
              <a:t>/</a:t>
            </a:r>
            <a:r>
              <a:rPr lang="en-US" dirty="0" err="1"/>
              <a:t>udkdebugger.conf</a:t>
            </a:r>
            <a:r>
              <a:rPr lang="en-US" dirty="0"/>
              <a:t> </a:t>
            </a:r>
          </a:p>
          <a:p>
            <a:r>
              <a:rPr lang="en-US" sz="1800" dirty="0">
                <a:latin typeface="Courier New" panose="02070309020205020404" pitchFamily="49" charset="0"/>
                <a:cs typeface="Courier New" panose="02070309020205020404" pitchFamily="49" charset="0"/>
              </a:rPr>
              <a:t>	$ cat /</a:t>
            </a:r>
            <a:r>
              <a:rPr lang="en-US" sz="1800" dirty="0" err="1">
                <a:latin typeface="Courier New" panose="02070309020205020404" pitchFamily="49" charset="0"/>
                <a:cs typeface="Courier New" panose="02070309020205020404" pitchFamily="49" charset="0"/>
              </a:rPr>
              <a:t>etc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udkdebugger.conf</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[Debug Port]</a:t>
            </a:r>
          </a:p>
          <a:p>
            <a:r>
              <a:rPr lang="en-US" sz="1800" dirty="0">
                <a:latin typeface="Courier New" panose="02070309020205020404" pitchFamily="49" charset="0"/>
                <a:cs typeface="Courier New" panose="02070309020205020404" pitchFamily="49" charset="0"/>
              </a:rPr>
              <a:t>Channel = Serial</a:t>
            </a:r>
          </a:p>
          <a:p>
            <a:r>
              <a:rPr lang="en-US" sz="1800" dirty="0">
                <a:latin typeface="Courier New" panose="02070309020205020404" pitchFamily="49" charset="0"/>
                <a:cs typeface="Courier New" panose="02070309020205020404" pitchFamily="49" charset="0"/>
              </a:rPr>
              <a:t>Port = /</a:t>
            </a:r>
            <a:r>
              <a:rPr lang="en-US" sz="1800" dirty="0" err="1">
                <a:latin typeface="Courier New" panose="02070309020205020404" pitchFamily="49" charset="0"/>
                <a:cs typeface="Courier New" panose="02070309020205020404" pitchFamily="49" charset="0"/>
              </a:rPr>
              <a:t>dev</a:t>
            </a:r>
            <a:r>
              <a:rPr lang="en-US" sz="1800" dirty="0">
                <a:latin typeface="Courier New" panose="02070309020205020404" pitchFamily="49" charset="0"/>
                <a:cs typeface="Courier New" panose="02070309020205020404" pitchFamily="49" charset="0"/>
              </a:rPr>
              <a:t>/ttyUSB0</a:t>
            </a:r>
          </a:p>
          <a:p>
            <a:r>
              <a:rPr lang="en-US" sz="1800" dirty="0" err="1">
                <a:latin typeface="Courier New" panose="02070309020205020404" pitchFamily="49" charset="0"/>
                <a:cs typeface="Courier New" panose="02070309020205020404" pitchFamily="49" charset="0"/>
              </a:rPr>
              <a:t>FlowControl</a:t>
            </a:r>
            <a:r>
              <a:rPr lang="en-US" sz="1800" dirty="0">
                <a:latin typeface="Courier New" panose="02070309020205020404" pitchFamily="49" charset="0"/>
                <a:cs typeface="Courier New" panose="02070309020205020404" pitchFamily="49" charset="0"/>
              </a:rPr>
              <a:t> = 0</a:t>
            </a:r>
          </a:p>
          <a:p>
            <a:r>
              <a:rPr lang="en-US" sz="1800" dirty="0" err="1">
                <a:latin typeface="Courier New" panose="02070309020205020404" pitchFamily="49" charset="0"/>
                <a:cs typeface="Courier New" panose="02070309020205020404" pitchFamily="49" charset="0"/>
              </a:rPr>
              <a:t>BaudRate</a:t>
            </a:r>
            <a:r>
              <a:rPr lang="en-US" sz="1800" dirty="0">
                <a:latin typeface="Courier New" panose="02070309020205020404" pitchFamily="49" charset="0"/>
                <a:cs typeface="Courier New" panose="02070309020205020404" pitchFamily="49" charset="0"/>
              </a:rPr>
              <a:t> = 115200</a:t>
            </a:r>
          </a:p>
          <a:p>
            <a:endParaRPr lang="en-US" dirty="0"/>
          </a:p>
          <a:p>
            <a:endParaRPr lang="en-US" dirty="0"/>
          </a:p>
        </p:txBody>
      </p:sp>
    </p:spTree>
    <p:extLst>
      <p:ext uri="{BB962C8B-B14F-4D97-AF65-F5344CB8AC3E}">
        <p14:creationId xmlns:p14="http://schemas.microsoft.com/office/powerpoint/2010/main" val="21499666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GDB on Debug Host System (Done)</a:t>
            </a:r>
          </a:p>
        </p:txBody>
      </p:sp>
      <p:sp>
        <p:nvSpPr>
          <p:cNvPr id="3" name="Content Placeholder 2"/>
          <p:cNvSpPr>
            <a:spLocks noGrp="1"/>
          </p:cNvSpPr>
          <p:nvPr>
            <p:ph idx="1"/>
          </p:nvPr>
        </p:nvSpPr>
        <p:spPr>
          <a:xfrm>
            <a:off x="457200" y="1524000"/>
            <a:ext cx="8229600" cy="4525963"/>
          </a:xfrm>
        </p:spPr>
        <p:txBody>
          <a:bodyPr>
            <a:normAutofit fontScale="92500" lnSpcReduction="10000"/>
          </a:bodyPr>
          <a:lstStyle/>
          <a:p>
            <a:r>
              <a:rPr lang="en-US" dirty="0"/>
              <a:t>Rebuild GDB on HOST:</a:t>
            </a:r>
          </a:p>
          <a:p>
            <a:pPr marL="342900" indent="-342900">
              <a:buFont typeface="Arial" panose="020B0604020202020204" pitchFamily="34" charset="0"/>
              <a:buChar char="•"/>
            </a:pPr>
            <a:r>
              <a:rPr lang="en-US" dirty="0"/>
              <a:t>Download </a:t>
            </a:r>
            <a:r>
              <a:rPr lang="en-US" dirty="0" err="1"/>
              <a:t>gdb</a:t>
            </a:r>
            <a:r>
              <a:rPr lang="en-US" dirty="0"/>
              <a:t> source code:</a:t>
            </a:r>
          </a:p>
          <a:p>
            <a:r>
              <a:rPr lang="en-US" sz="2000" dirty="0">
                <a:latin typeface="Courier New" panose="02070309020205020404" pitchFamily="49" charset="0"/>
                <a:cs typeface="Courier New" panose="02070309020205020404" pitchFamily="49" charset="0"/>
              </a:rPr>
              <a:t>	$ apt-get install </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-source</a:t>
            </a:r>
          </a:p>
          <a:p>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cp</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src</a:t>
            </a:r>
            <a:r>
              <a:rPr lang="en-US" sz="2000" dirty="0">
                <a:latin typeface="Courier New" panose="02070309020205020404" pitchFamily="49" charset="0"/>
                <a:cs typeface="Courier New" panose="02070309020205020404" pitchFamily="49" charset="0"/>
              </a:rPr>
              <a:t>/gdb.tar.bz2 ~/Desktop/</a:t>
            </a:r>
            <a:r>
              <a:rPr lang="en-US" sz="2000" dirty="0" err="1">
                <a:latin typeface="Courier New" panose="02070309020205020404" pitchFamily="49" charset="0"/>
                <a:cs typeface="Courier New" panose="02070309020205020404" pitchFamily="49" charset="0"/>
              </a:rPr>
              <a:t>udk</a:t>
            </a:r>
            <a:r>
              <a:rPr lang="en-US" sz="2000" dirty="0">
                <a:latin typeface="Courier New" panose="02070309020205020404" pitchFamily="49" charset="0"/>
                <a:cs typeface="Courier New" panose="02070309020205020404" pitchFamily="49" charset="0"/>
              </a:rPr>
              <a:t>-debugger/</a:t>
            </a:r>
          </a:p>
          <a:p>
            <a:r>
              <a:rPr lang="en-US" sz="2000" dirty="0">
                <a:latin typeface="Courier New" panose="02070309020205020404" pitchFamily="49" charset="0"/>
                <a:cs typeface="Courier New" panose="02070309020205020404" pitchFamily="49" charset="0"/>
              </a:rPr>
              <a:t>	$ cd ~/Desktop/</a:t>
            </a:r>
            <a:r>
              <a:rPr lang="en-US" sz="2000" dirty="0" err="1">
                <a:latin typeface="Courier New" panose="02070309020205020404" pitchFamily="49" charset="0"/>
                <a:cs typeface="Courier New" panose="02070309020205020404" pitchFamily="49" charset="0"/>
              </a:rPr>
              <a:t>udk</a:t>
            </a:r>
            <a:r>
              <a:rPr lang="en-US" sz="2000" dirty="0">
                <a:latin typeface="Courier New" panose="02070309020205020404" pitchFamily="49" charset="0"/>
                <a:cs typeface="Courier New" panose="02070309020205020404" pitchFamily="49" charset="0"/>
              </a:rPr>
              <a:t>-debugger/</a:t>
            </a:r>
          </a:p>
          <a:p>
            <a:r>
              <a:rPr lang="en-US" sz="2000" dirty="0">
                <a:latin typeface="Courier New" panose="02070309020205020404" pitchFamily="49" charset="0"/>
                <a:cs typeface="Courier New" panose="02070309020205020404" pitchFamily="49" charset="0"/>
              </a:rPr>
              <a:t>	$ bzip2 -dc gdb.tar.bz2| tar -</a:t>
            </a:r>
            <a:r>
              <a:rPr lang="en-US" sz="2000" dirty="0" err="1">
                <a:latin typeface="Courier New" panose="02070309020205020404" pitchFamily="49" charset="0"/>
                <a:cs typeface="Courier New" panose="02070309020205020404" pitchFamily="49" charset="0"/>
              </a:rPr>
              <a:t>xf</a:t>
            </a:r>
            <a:r>
              <a:rPr lang="en-US" sz="2000" dirty="0">
                <a:latin typeface="Courier New" panose="02070309020205020404" pitchFamily="49" charset="0"/>
                <a:cs typeface="Courier New" panose="02070309020205020404" pitchFamily="49" charset="0"/>
              </a:rPr>
              <a:t> – </a:t>
            </a:r>
          </a:p>
          <a:p>
            <a:r>
              <a:rPr lang="en-US" sz="2000" dirty="0">
                <a:latin typeface="Courier New" panose="02070309020205020404" pitchFamily="49" charset="0"/>
                <a:cs typeface="Courier New" panose="02070309020205020404" pitchFamily="49" charset="0"/>
              </a:rPr>
              <a:t>	$ cd </a:t>
            </a:r>
            <a:r>
              <a:rPr lang="en-US" sz="2000" dirty="0" err="1">
                <a:latin typeface="Courier New" panose="02070309020205020404" pitchFamily="49" charset="0"/>
                <a:cs typeface="Courier New" panose="02070309020205020404" pitchFamily="49" charset="0"/>
              </a:rPr>
              <a:t>gdb</a:t>
            </a:r>
            <a:endParaRPr lang="en-US" sz="20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dirty="0"/>
              <a:t>Download (from </a:t>
            </a:r>
            <a:r>
              <a:rPr lang="en-US" dirty="0">
                <a:hlinkClick r:id="rId2"/>
              </a:rPr>
              <a:t>http://expat.sourceforge.net</a:t>
            </a:r>
            <a:r>
              <a:rPr lang="en-US" dirty="0"/>
              <a:t> ) and install expat </a:t>
            </a:r>
          </a:p>
          <a:p>
            <a:pPr marL="342900" indent="-342900">
              <a:buFont typeface="Arial" panose="020B0604020202020204" pitchFamily="34" charset="0"/>
              <a:buChar char="•"/>
            </a:pPr>
            <a:r>
              <a:rPr lang="en-US" dirty="0"/>
              <a:t>Configure and build </a:t>
            </a:r>
            <a:r>
              <a:rPr lang="en-US" dirty="0" err="1"/>
              <a:t>gdb</a:t>
            </a:r>
            <a:r>
              <a:rPr lang="en-US" dirty="0"/>
              <a:t> with expat:</a:t>
            </a:r>
          </a:p>
          <a:p>
            <a:r>
              <a:rPr lang="en-US" sz="2000" dirty="0">
                <a:latin typeface="Courier New" panose="02070309020205020404" pitchFamily="49" charset="0"/>
                <a:cs typeface="Courier New" panose="02070309020205020404" pitchFamily="49" charset="0"/>
              </a:rPr>
              <a:t>	$./configure --with-expat --with-python</a:t>
            </a:r>
          </a:p>
          <a:p>
            <a:r>
              <a:rPr lang="en-US" sz="2000" dirty="0">
                <a:latin typeface="Courier New" panose="02070309020205020404" pitchFamily="49" charset="0"/>
                <a:cs typeface="Courier New" panose="02070309020205020404" pitchFamily="49" charset="0"/>
              </a:rPr>
              <a:t>	$ make &amp;&amp; make install </a:t>
            </a:r>
          </a:p>
        </p:txBody>
      </p:sp>
    </p:spTree>
    <p:extLst>
      <p:ext uri="{BB962C8B-B14F-4D97-AF65-F5344CB8AC3E}">
        <p14:creationId xmlns:p14="http://schemas.microsoft.com/office/powerpoint/2010/main" val="208954499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Firmware Debugging</a:t>
            </a:r>
          </a:p>
        </p:txBody>
      </p:sp>
      <p:sp>
        <p:nvSpPr>
          <p:cNvPr id="3" name="Content Placeholder 2"/>
          <p:cNvSpPr>
            <a:spLocks noGrp="1"/>
          </p:cNvSpPr>
          <p:nvPr>
            <p:ph idx="1"/>
          </p:nvPr>
        </p:nvSpPr>
        <p:spPr>
          <a:xfrm>
            <a:off x="457200" y="1600200"/>
            <a:ext cx="8321040" cy="4918987"/>
          </a:xfrm>
        </p:spPr>
        <p:txBody>
          <a:bodyPr>
            <a:normAutofit/>
          </a:bodyPr>
          <a:lstStyle/>
          <a:p>
            <a:pPr marL="342900" indent="-342900">
              <a:buFont typeface="Arial" panose="020B0604020202020204" pitchFamily="34" charset="0"/>
              <a:buChar char="•"/>
            </a:pPr>
            <a:r>
              <a:rPr lang="en-US" dirty="0"/>
              <a:t>Run UDK-GDB-SERVER</a:t>
            </a:r>
          </a:p>
          <a:p>
            <a:r>
              <a:rPr lang="en-US" sz="1800" dirty="0">
                <a:latin typeface="Courier New" panose="02070309020205020404" pitchFamily="49" charset="0"/>
                <a:cs typeface="Courier New" panose="02070309020205020404" pitchFamily="49" charset="0"/>
              </a:rPr>
              <a:t>$/opt/intel/</a:t>
            </a:r>
            <a:r>
              <a:rPr lang="en-US" sz="1800" dirty="0" err="1">
                <a:latin typeface="Courier New" panose="02070309020205020404" pitchFamily="49" charset="0"/>
                <a:cs typeface="Courier New" panose="02070309020205020404" pitchFamily="49" charset="0"/>
              </a:rPr>
              <a:t>udkdebugger</a:t>
            </a:r>
            <a:r>
              <a:rPr lang="en-US" sz="1800" dirty="0">
                <a:latin typeface="Courier New" panose="02070309020205020404" pitchFamily="49" charset="0"/>
                <a:cs typeface="Courier New" panose="02070309020205020404" pitchFamily="49" charset="0"/>
              </a:rPr>
              <a:t>/bin/</a:t>
            </a:r>
            <a:r>
              <a:rPr lang="en-US" sz="1800" dirty="0" err="1">
                <a:latin typeface="Courier New" panose="02070309020205020404" pitchFamily="49" charset="0"/>
                <a:cs typeface="Courier New" panose="02070309020205020404" pitchFamily="49" charset="0"/>
              </a:rPr>
              <a:t>udk</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-server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Reboot Debug Target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Run GDB on Debug Host</a:t>
            </a:r>
          </a:p>
          <a:p>
            <a:r>
              <a:rPr lang="en-US" sz="1800" dirty="0">
                <a:latin typeface="Courier New" panose="02070309020205020404" pitchFamily="49" charset="0"/>
                <a:cs typeface="Courier New" panose="02070309020205020404" pitchFamily="49" charset="0"/>
              </a:rPr>
              <a:t>$/home/user/Desktop/</a:t>
            </a:r>
            <a:r>
              <a:rPr lang="en-US" sz="1800" dirty="0" err="1">
                <a:latin typeface="Courier New" panose="02070309020205020404" pitchFamily="49" charset="0"/>
                <a:cs typeface="Courier New" panose="02070309020205020404" pitchFamily="49" charset="0"/>
              </a:rPr>
              <a:t>udk</a:t>
            </a:r>
            <a:r>
              <a:rPr lang="en-US" sz="1800" dirty="0">
                <a:latin typeface="Courier New" panose="02070309020205020404" pitchFamily="49" charset="0"/>
                <a:cs typeface="Courier New" panose="02070309020205020404" pitchFamily="49" charset="0"/>
              </a:rPr>
              <a:t>-debugger/</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endParaRPr lang="en-US" sz="1800" dirty="0">
              <a:latin typeface="Courier New" panose="02070309020205020404" pitchFamily="49" charset="0"/>
              <a:cs typeface="Courier New" panose="02070309020205020404" pitchFamily="49" charset="0"/>
            </a:endParaRPr>
          </a:p>
          <a:p>
            <a:pPr>
              <a:spcBef>
                <a:spcPts val="60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target remote :1234</a:t>
            </a:r>
          </a:p>
          <a:p>
            <a:pPr>
              <a:spcBef>
                <a:spcPts val="600"/>
              </a:spcBef>
            </a:pPr>
            <a:r>
              <a:rPr lang="en-US" sz="1800" dirty="0">
                <a:latin typeface="Courier New" panose="02070309020205020404" pitchFamily="49" charset="0"/>
                <a:cs typeface="Courier New" panose="02070309020205020404" pitchFamily="49" charset="0"/>
              </a:rPr>
              <a:t>Remote debugging using :1234</a:t>
            </a:r>
          </a:p>
        </p:txBody>
      </p:sp>
    </p:spTree>
    <p:extLst>
      <p:ext uri="{BB962C8B-B14F-4D97-AF65-F5344CB8AC3E}">
        <p14:creationId xmlns:p14="http://schemas.microsoft.com/office/powerpoint/2010/main" val="9762325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Level Debug</a:t>
            </a:r>
          </a:p>
        </p:txBody>
      </p:sp>
      <p:sp>
        <p:nvSpPr>
          <p:cNvPr id="3" name="Content Placeholder 2"/>
          <p:cNvSpPr>
            <a:spLocks noGrp="1"/>
          </p:cNvSpPr>
          <p:nvPr>
            <p:ph idx="1"/>
          </p:nvPr>
        </p:nvSpPr>
        <p:spPr>
          <a:xfrm>
            <a:off x="457200" y="1191007"/>
            <a:ext cx="8534400" cy="5285993"/>
          </a:xfrm>
        </p:spPr>
        <p:txBody>
          <a:bodyPr>
            <a:noAutofit/>
          </a:bodyPr>
          <a:lstStyle/>
          <a:p>
            <a:pPr>
              <a:spcBef>
                <a:spcPts val="60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source /opt/intel/</a:t>
            </a:r>
            <a:r>
              <a:rPr lang="en-US" sz="1800" b="1" dirty="0" err="1">
                <a:latin typeface="Courier New" panose="02070309020205020404" pitchFamily="49" charset="0"/>
                <a:cs typeface="Courier New" panose="02070309020205020404" pitchFamily="49" charset="0"/>
              </a:rPr>
              <a:t>udkdebugger</a:t>
            </a:r>
            <a:r>
              <a:rPr lang="en-US" sz="1800" b="1" dirty="0">
                <a:latin typeface="Courier New" panose="02070309020205020404" pitchFamily="49" charset="0"/>
                <a:cs typeface="Courier New" panose="02070309020205020404" pitchFamily="49" charset="0"/>
              </a:rPr>
              <a:t>/script/</a:t>
            </a:r>
            <a:r>
              <a:rPr lang="en-US" sz="1800" b="1" dirty="0" err="1">
                <a:latin typeface="Courier New" panose="02070309020205020404" pitchFamily="49" charset="0"/>
                <a:cs typeface="Courier New" panose="02070309020205020404" pitchFamily="49" charset="0"/>
              </a:rPr>
              <a:t>udk</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gdb</a:t>
            </a:r>
            <a:r>
              <a:rPr lang="en-US" sz="1800" b="1" dirty="0">
                <a:latin typeface="Courier New" panose="02070309020205020404" pitchFamily="49" charset="0"/>
                <a:cs typeface="Courier New" panose="02070309020205020404" pitchFamily="49" charset="0"/>
              </a:rPr>
              <a:t>-script</a:t>
            </a:r>
          </a:p>
          <a:p>
            <a:pPr>
              <a:spcBef>
                <a:spcPts val="600"/>
              </a:spcBef>
            </a:pPr>
            <a:r>
              <a:rPr lang="en-US" sz="1800" dirty="0">
                <a:latin typeface="Courier New" panose="02070309020205020404" pitchFamily="49" charset="0"/>
                <a:cs typeface="Courier New" panose="02070309020205020404" pitchFamily="49" charset="0"/>
              </a:rPr>
              <a:t>##############################################################</a:t>
            </a:r>
          </a:p>
          <a:p>
            <a:pPr>
              <a:spcBef>
                <a:spcPts val="600"/>
              </a:spcBef>
            </a:pPr>
            <a:r>
              <a:rPr lang="en-US" sz="1800" dirty="0">
                <a:latin typeface="Courier New" panose="02070309020205020404" pitchFamily="49" charset="0"/>
                <a:cs typeface="Courier New" panose="02070309020205020404" pitchFamily="49" charset="0"/>
              </a:rPr>
              <a:t># This </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configuration file contains settings and scripts</a:t>
            </a:r>
          </a:p>
          <a:p>
            <a:pPr>
              <a:spcBef>
                <a:spcPts val="600"/>
              </a:spcBef>
            </a:pPr>
            <a:r>
              <a:rPr lang="en-US" sz="1800" dirty="0">
                <a:latin typeface="Courier New" panose="02070309020205020404" pitchFamily="49" charset="0"/>
                <a:cs typeface="Courier New" panose="02070309020205020404" pitchFamily="49" charset="0"/>
              </a:rPr>
              <a:t># for debugging UDK firmware.</a:t>
            </a:r>
          </a:p>
          <a:p>
            <a:pPr>
              <a:spcBef>
                <a:spcPts val="600"/>
              </a:spcBef>
            </a:pPr>
            <a:r>
              <a:rPr lang="en-US" sz="1800" dirty="0">
                <a:latin typeface="Courier New" panose="02070309020205020404" pitchFamily="49" charset="0"/>
                <a:cs typeface="Courier New" panose="02070309020205020404" pitchFamily="49" charset="0"/>
              </a:rPr>
              <a:t># WARNING: Setting pending breakpoints is NOT supported!</a:t>
            </a:r>
          </a:p>
          <a:p>
            <a:pPr>
              <a:spcBef>
                <a:spcPts val="600"/>
              </a:spcBef>
            </a:pPr>
            <a:r>
              <a:rPr lang="en-US" sz="1800" dirty="0">
                <a:latin typeface="Courier New" panose="02070309020205020404" pitchFamily="49" charset="0"/>
                <a:cs typeface="Courier New" panose="02070309020205020404" pitchFamily="49" charset="0"/>
              </a:rPr>
              <a:t># Additional commands for source level debugging will be added!</a:t>
            </a:r>
          </a:p>
          <a:p>
            <a:pPr>
              <a:spcBef>
                <a:spcPts val="600"/>
              </a:spcBef>
            </a:pPr>
            <a:r>
              <a:rPr lang="en-US" sz="1800" dirty="0">
                <a:latin typeface="Courier New" panose="02070309020205020404" pitchFamily="49" charset="0"/>
                <a:cs typeface="Courier New" panose="02070309020205020404" pitchFamily="49" charset="0"/>
              </a:rPr>
              <a:t>##############################################################</a:t>
            </a:r>
          </a:p>
          <a:p>
            <a:pPr>
              <a:spcBef>
                <a:spcPts val="600"/>
              </a:spcBef>
            </a:pPr>
            <a:r>
              <a:rPr lang="en-US" sz="1800" dirty="0">
                <a:latin typeface="Courier New" panose="02070309020205020404" pitchFamily="49" charset="0"/>
                <a:cs typeface="Courier New" panose="02070309020205020404" pitchFamily="49" charset="0"/>
              </a:rPr>
              <a:t>Loading symbol for address: 0x78e1472c</a:t>
            </a:r>
          </a:p>
          <a:p>
            <a:pPr>
              <a:spcBef>
                <a:spcPts val="600"/>
              </a:spcBef>
            </a:pPr>
            <a:r>
              <a:rPr lang="en-US" sz="1800" dirty="0">
                <a:latin typeface="Courier New" panose="02070309020205020404" pitchFamily="49" charset="0"/>
                <a:cs typeface="Courier New" panose="02070309020205020404" pitchFamily="49" charset="0"/>
              </a:rPr>
              <a:t>add symbol table from file "/home/user/Desktop/bios/Build/Vlv2TbltDevicePkg/DEBUG_GCC48/X64/</a:t>
            </a:r>
            <a:r>
              <a:rPr lang="en-US" sz="1800" dirty="0" err="1">
                <a:latin typeface="Courier New" panose="02070309020205020404" pitchFamily="49" charset="0"/>
                <a:cs typeface="Courier New" panose="02070309020205020404" pitchFamily="49" charset="0"/>
              </a:rPr>
              <a:t>MdeModulePkg</a:t>
            </a:r>
            <a:r>
              <a:rPr lang="en-US" sz="1800" dirty="0">
                <a:latin typeface="Courier New" panose="02070309020205020404" pitchFamily="49" charset="0"/>
                <a:cs typeface="Courier New" panose="02070309020205020404" pitchFamily="49" charset="0"/>
              </a:rPr>
              <a:t>/Core/</a:t>
            </a:r>
            <a:r>
              <a:rPr lang="en-US" sz="1800" dirty="0" err="1">
                <a:latin typeface="Courier New" panose="02070309020205020404" pitchFamily="49" charset="0"/>
                <a:cs typeface="Courier New" panose="02070309020205020404" pitchFamily="49" charset="0"/>
              </a:rPr>
              <a:t>Dxe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DxeMain</a:t>
            </a:r>
            <a:r>
              <a:rPr lang="en-US" sz="1800" dirty="0">
                <a:latin typeface="Courier New" panose="02070309020205020404" pitchFamily="49" charset="0"/>
                <a:cs typeface="Courier New" panose="02070309020205020404" pitchFamily="49" charset="0"/>
              </a:rPr>
              <a:t>/DEBUG/</a:t>
            </a:r>
            <a:r>
              <a:rPr lang="en-US" sz="1800" dirty="0" err="1">
                <a:latin typeface="Courier New" panose="02070309020205020404" pitchFamily="49" charset="0"/>
                <a:cs typeface="Courier New" panose="02070309020205020404" pitchFamily="49" charset="0"/>
              </a:rPr>
              <a:t>DxeCore.debug</a:t>
            </a:r>
            <a:r>
              <a:rPr lang="en-US" sz="1800" dirty="0">
                <a:latin typeface="Courier New" panose="02070309020205020404" pitchFamily="49" charset="0"/>
                <a:cs typeface="Courier New" panose="02070309020205020404" pitchFamily="49" charset="0"/>
              </a:rPr>
              <a:t>" at</a:t>
            </a:r>
          </a:p>
          <a:p>
            <a:pPr>
              <a:spcBef>
                <a:spcPts val="60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text_addr</a:t>
            </a:r>
            <a:r>
              <a:rPr lang="en-US" sz="1800" dirty="0">
                <a:latin typeface="Courier New" panose="02070309020205020404" pitchFamily="49" charset="0"/>
                <a:cs typeface="Courier New" panose="02070309020205020404" pitchFamily="49" charset="0"/>
              </a:rPr>
              <a:t> = 0x78dde260</a:t>
            </a:r>
          </a:p>
          <a:p>
            <a:pPr>
              <a:spcBef>
                <a:spcPts val="60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data_addr</a:t>
            </a:r>
            <a:r>
              <a:rPr lang="en-US" sz="1800" dirty="0">
                <a:latin typeface="Courier New" panose="02070309020205020404" pitchFamily="49" charset="0"/>
                <a:cs typeface="Courier New" panose="02070309020205020404" pitchFamily="49" charset="0"/>
              </a:rPr>
              <a:t> = 0x78e180e0</a:t>
            </a:r>
          </a:p>
          <a:p>
            <a:pPr>
              <a:spcBef>
                <a:spcPts val="60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udb</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where</a:t>
            </a:r>
          </a:p>
        </p:txBody>
      </p:sp>
    </p:spTree>
    <p:extLst>
      <p:ext uri="{BB962C8B-B14F-4D97-AF65-F5344CB8AC3E}">
        <p14:creationId xmlns:p14="http://schemas.microsoft.com/office/powerpoint/2010/main" val="1393894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Setting Breakpoints</a:t>
            </a:r>
          </a:p>
        </p:txBody>
      </p:sp>
      <p:sp>
        <p:nvSpPr>
          <p:cNvPr id="3" name="Content Placeholder 2"/>
          <p:cNvSpPr>
            <a:spLocks noGrp="1"/>
          </p:cNvSpPr>
          <p:nvPr>
            <p:ph idx="1"/>
          </p:nvPr>
        </p:nvSpPr>
        <p:spPr>
          <a:xfrm>
            <a:off x="457200" y="1080794"/>
            <a:ext cx="8229600" cy="5472406"/>
          </a:xfrm>
        </p:spPr>
        <p:txBody>
          <a:bodyPr>
            <a:normAutofit fontScale="77500" lnSpcReduction="20000"/>
          </a:bodyPr>
          <a:lstStyle/>
          <a:p>
            <a:r>
              <a:rPr lang="en-US" sz="2600" dirty="0"/>
              <a:t>Set breakpoint on </a:t>
            </a:r>
            <a:r>
              <a:rPr lang="en-US" sz="2600" b="1" dirty="0" err="1">
                <a:latin typeface="Courier New" panose="02070309020205020404" pitchFamily="49" charset="0"/>
                <a:cs typeface="Courier New" panose="02070309020205020404" pitchFamily="49" charset="0"/>
              </a:rPr>
              <a:t>CoreLoadPeImage</a:t>
            </a:r>
            <a:r>
              <a:rPr lang="en-US" sz="2600" dirty="0"/>
              <a:t>/</a:t>
            </a:r>
            <a:r>
              <a:rPr lang="en-US" sz="2600" b="1" dirty="0" err="1">
                <a:latin typeface="Courier New" panose="02070309020205020404" pitchFamily="49" charset="0"/>
                <a:cs typeface="Courier New" panose="02070309020205020404" pitchFamily="49" charset="0"/>
              </a:rPr>
              <a:t>CoreLoadImage</a:t>
            </a:r>
            <a:r>
              <a:rPr lang="en-US" sz="2600" dirty="0"/>
              <a:t> functions</a:t>
            </a:r>
          </a:p>
          <a:p>
            <a:endParaRPr lang="en-US" dirty="0"/>
          </a:p>
          <a:p>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udb</a:t>
            </a:r>
            <a:r>
              <a:rPr lang="en-US" sz="2300" dirty="0">
                <a:latin typeface="Courier New" panose="02070309020205020404" pitchFamily="49" charset="0"/>
                <a:cs typeface="Courier New" panose="02070309020205020404" pitchFamily="49" charset="0"/>
              </a:rPr>
              <a:t>) </a:t>
            </a:r>
            <a:r>
              <a:rPr lang="en-US" sz="2300" b="1" dirty="0">
                <a:latin typeface="Courier New" panose="02070309020205020404" pitchFamily="49" charset="0"/>
                <a:cs typeface="Courier New" panose="02070309020205020404" pitchFamily="49" charset="0"/>
              </a:rPr>
              <a:t>b </a:t>
            </a:r>
            <a:r>
              <a:rPr lang="en-US" sz="2300" b="1" dirty="0" err="1">
                <a:latin typeface="Courier New" panose="02070309020205020404" pitchFamily="49" charset="0"/>
                <a:cs typeface="Courier New" panose="02070309020205020404" pitchFamily="49" charset="0"/>
              </a:rPr>
              <a:t>CoreLoadPeImage</a:t>
            </a:r>
            <a:endParaRPr lang="en-US" sz="2300" b="1" dirty="0">
              <a:latin typeface="Courier New" panose="02070309020205020404" pitchFamily="49" charset="0"/>
              <a:cs typeface="Courier New" panose="02070309020205020404" pitchFamily="49" charset="0"/>
            </a:endParaRPr>
          </a:p>
          <a:p>
            <a:pPr>
              <a:spcBef>
                <a:spcPts val="0"/>
              </a:spcBef>
            </a:pPr>
            <a:r>
              <a:rPr lang="en-US" sz="2300" dirty="0">
                <a:latin typeface="Courier New" panose="02070309020205020404" pitchFamily="49" charset="0"/>
                <a:cs typeface="Courier New" panose="02070309020205020404" pitchFamily="49" charset="0"/>
              </a:rPr>
              <a:t>Breakpoint 1 at 0x78de2b22: file /home/user/Desktop/bios/</a:t>
            </a:r>
            <a:r>
              <a:rPr lang="en-US" sz="2300" dirty="0" err="1">
                <a:latin typeface="Courier New" panose="02070309020205020404" pitchFamily="49" charset="0"/>
                <a:cs typeface="Courier New" panose="02070309020205020404" pitchFamily="49" charset="0"/>
              </a:rPr>
              <a:t>MdeModulePkg</a:t>
            </a:r>
            <a:r>
              <a:rPr lang="en-US" sz="2300" dirty="0">
                <a:latin typeface="Courier New" panose="02070309020205020404" pitchFamily="49" charset="0"/>
                <a:cs typeface="Courier New" panose="02070309020205020404" pitchFamily="49" charset="0"/>
              </a:rPr>
              <a:t>/Core/</a:t>
            </a:r>
            <a:r>
              <a:rPr lang="en-US" sz="2300" dirty="0" err="1">
                <a:latin typeface="Courier New" panose="02070309020205020404" pitchFamily="49" charset="0"/>
                <a:cs typeface="Courier New" panose="02070309020205020404" pitchFamily="49" charset="0"/>
              </a:rPr>
              <a:t>Dxe</a:t>
            </a:r>
            <a:r>
              <a:rPr lang="en-US" sz="2300" dirty="0">
                <a:latin typeface="Courier New" panose="02070309020205020404" pitchFamily="49" charset="0"/>
                <a:cs typeface="Courier New" panose="02070309020205020404" pitchFamily="49" charset="0"/>
              </a:rPr>
              <a:t>/Image/</a:t>
            </a:r>
            <a:r>
              <a:rPr lang="en-US" sz="2300" dirty="0" err="1">
                <a:latin typeface="Courier New" panose="02070309020205020404" pitchFamily="49" charset="0"/>
                <a:cs typeface="Courier New" panose="02070309020205020404" pitchFamily="49" charset="0"/>
              </a:rPr>
              <a:t>Image.c</a:t>
            </a:r>
            <a:r>
              <a:rPr lang="en-US" sz="2300" dirty="0">
                <a:latin typeface="Courier New" panose="02070309020205020404" pitchFamily="49" charset="0"/>
                <a:cs typeface="Courier New" panose="02070309020205020404" pitchFamily="49" charset="0"/>
              </a:rPr>
              <a:t>, line 462.</a:t>
            </a:r>
          </a:p>
          <a:p>
            <a:pPr>
              <a:spcBef>
                <a:spcPts val="0"/>
              </a:spcBef>
            </a:pPr>
            <a:endParaRPr lang="en-US" sz="2300" dirty="0">
              <a:latin typeface="Courier New" panose="02070309020205020404" pitchFamily="49" charset="0"/>
              <a:cs typeface="Courier New" panose="02070309020205020404" pitchFamily="49" charset="0"/>
            </a:endParaRPr>
          </a:p>
          <a:p>
            <a:pPr>
              <a:spcBef>
                <a:spcPts val="0"/>
              </a:spcBef>
            </a:pP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udb</a:t>
            </a:r>
            <a:r>
              <a:rPr lang="en-US" sz="2300" dirty="0">
                <a:latin typeface="Courier New" panose="02070309020205020404" pitchFamily="49" charset="0"/>
                <a:cs typeface="Courier New" panose="02070309020205020404" pitchFamily="49" charset="0"/>
              </a:rPr>
              <a:t>) </a:t>
            </a:r>
            <a:r>
              <a:rPr lang="en-US" sz="2300" b="1" dirty="0">
                <a:latin typeface="Courier New" panose="02070309020205020404" pitchFamily="49" charset="0"/>
                <a:cs typeface="Courier New" panose="02070309020205020404" pitchFamily="49" charset="0"/>
              </a:rPr>
              <a:t>b </a:t>
            </a:r>
            <a:r>
              <a:rPr lang="en-US" sz="2300" b="1" dirty="0" err="1">
                <a:latin typeface="Courier New" panose="02070309020205020404" pitchFamily="49" charset="0"/>
                <a:cs typeface="Courier New" panose="02070309020205020404" pitchFamily="49" charset="0"/>
              </a:rPr>
              <a:t>CoreLoadImage</a:t>
            </a:r>
            <a:endParaRPr lang="en-US" sz="2300" b="1" dirty="0">
              <a:latin typeface="Courier New" panose="02070309020205020404" pitchFamily="49" charset="0"/>
              <a:cs typeface="Courier New" panose="02070309020205020404" pitchFamily="49" charset="0"/>
            </a:endParaRPr>
          </a:p>
          <a:p>
            <a:pPr>
              <a:spcBef>
                <a:spcPts val="0"/>
              </a:spcBef>
            </a:pPr>
            <a:r>
              <a:rPr lang="en-US" sz="2300" dirty="0">
                <a:latin typeface="Courier New" panose="02070309020205020404" pitchFamily="49" charset="0"/>
                <a:cs typeface="Courier New" panose="02070309020205020404" pitchFamily="49" charset="0"/>
              </a:rPr>
              <a:t>Breakpoint 2 at 0x78de477c: file /home/user/Desktop/bios/</a:t>
            </a:r>
            <a:r>
              <a:rPr lang="en-US" sz="2300" dirty="0" err="1">
                <a:latin typeface="Courier New" panose="02070309020205020404" pitchFamily="49" charset="0"/>
                <a:cs typeface="Courier New" panose="02070309020205020404" pitchFamily="49" charset="0"/>
              </a:rPr>
              <a:t>MdeModulePkg</a:t>
            </a:r>
            <a:r>
              <a:rPr lang="en-US" sz="2300" dirty="0">
                <a:latin typeface="Courier New" panose="02070309020205020404" pitchFamily="49" charset="0"/>
                <a:cs typeface="Courier New" panose="02070309020205020404" pitchFamily="49" charset="0"/>
              </a:rPr>
              <a:t>/Core/</a:t>
            </a:r>
            <a:r>
              <a:rPr lang="en-US" sz="2300" dirty="0" err="1">
                <a:latin typeface="Courier New" panose="02070309020205020404" pitchFamily="49" charset="0"/>
                <a:cs typeface="Courier New" panose="02070309020205020404" pitchFamily="49" charset="0"/>
              </a:rPr>
              <a:t>Dxe</a:t>
            </a:r>
            <a:r>
              <a:rPr lang="en-US" sz="2300" dirty="0">
                <a:latin typeface="Courier New" panose="02070309020205020404" pitchFamily="49" charset="0"/>
                <a:cs typeface="Courier New" panose="02070309020205020404" pitchFamily="49" charset="0"/>
              </a:rPr>
              <a:t>/Image/</a:t>
            </a:r>
            <a:r>
              <a:rPr lang="en-US" sz="2300" dirty="0" err="1">
                <a:latin typeface="Courier New" panose="02070309020205020404" pitchFamily="49" charset="0"/>
                <a:cs typeface="Courier New" panose="02070309020205020404" pitchFamily="49" charset="0"/>
              </a:rPr>
              <a:t>Image.c</a:t>
            </a:r>
            <a:r>
              <a:rPr lang="en-US" sz="2300" dirty="0">
                <a:latin typeface="Courier New" panose="02070309020205020404" pitchFamily="49" charset="0"/>
                <a:cs typeface="Courier New" panose="02070309020205020404" pitchFamily="49" charset="0"/>
              </a:rPr>
              <a:t>, line 1409.</a:t>
            </a:r>
          </a:p>
          <a:p>
            <a:pPr>
              <a:spcBef>
                <a:spcPts val="0"/>
              </a:spcBef>
            </a:pPr>
            <a:endParaRPr lang="en-US" sz="2300" dirty="0">
              <a:latin typeface="Courier New" panose="02070309020205020404" pitchFamily="49" charset="0"/>
              <a:cs typeface="Courier New" panose="02070309020205020404" pitchFamily="49" charset="0"/>
            </a:endParaRPr>
          </a:p>
          <a:p>
            <a:pPr>
              <a:spcBef>
                <a:spcPts val="0"/>
              </a:spcBef>
            </a:pP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udb</a:t>
            </a:r>
            <a:r>
              <a:rPr lang="en-US" sz="2300" dirty="0">
                <a:latin typeface="Courier New" panose="02070309020205020404" pitchFamily="49" charset="0"/>
                <a:cs typeface="Courier New" panose="02070309020205020404" pitchFamily="49" charset="0"/>
              </a:rPr>
              <a:t>) </a:t>
            </a:r>
            <a:r>
              <a:rPr lang="en-US" sz="2300" b="1" dirty="0">
                <a:latin typeface="Courier New" panose="02070309020205020404" pitchFamily="49" charset="0"/>
                <a:cs typeface="Courier New" panose="02070309020205020404" pitchFamily="49" charset="0"/>
              </a:rPr>
              <a:t>c</a:t>
            </a:r>
          </a:p>
          <a:p>
            <a:pPr>
              <a:spcBef>
                <a:spcPts val="0"/>
              </a:spcBef>
            </a:pPr>
            <a:r>
              <a:rPr lang="en-US" sz="2300" dirty="0">
                <a:latin typeface="Courier New" panose="02070309020205020404" pitchFamily="49" charset="0"/>
                <a:cs typeface="Courier New" panose="02070309020205020404" pitchFamily="49" charset="0"/>
              </a:rPr>
              <a:t>Continuing.</a:t>
            </a:r>
          </a:p>
          <a:p>
            <a:pPr>
              <a:spcBef>
                <a:spcPts val="0"/>
              </a:spcBef>
            </a:pPr>
            <a:r>
              <a:rPr lang="en-US" sz="2300" dirty="0">
                <a:latin typeface="Courier New" panose="02070309020205020404" pitchFamily="49" charset="0"/>
                <a:cs typeface="Courier New" panose="02070309020205020404" pitchFamily="49" charset="0"/>
              </a:rPr>
              <a:t>Loading symbol for address: 0x78de477c</a:t>
            </a:r>
          </a:p>
          <a:p>
            <a:pPr>
              <a:spcBef>
                <a:spcPts val="0"/>
              </a:spcBef>
            </a:pPr>
            <a:endParaRPr lang="en-US" sz="2300" dirty="0">
              <a:latin typeface="Courier New" panose="02070309020205020404" pitchFamily="49" charset="0"/>
              <a:cs typeface="Courier New" panose="02070309020205020404" pitchFamily="49" charset="0"/>
            </a:endParaRPr>
          </a:p>
          <a:p>
            <a:pPr>
              <a:spcBef>
                <a:spcPts val="0"/>
              </a:spcBef>
            </a:pPr>
            <a:r>
              <a:rPr lang="en-US" sz="2300" dirty="0">
                <a:latin typeface="Courier New" panose="02070309020205020404" pitchFamily="49" charset="0"/>
                <a:cs typeface="Courier New" panose="02070309020205020404" pitchFamily="49" charset="0"/>
              </a:rPr>
              <a:t>Breakpoint 2, </a:t>
            </a:r>
            <a:r>
              <a:rPr lang="en-US" sz="2300" dirty="0" err="1">
                <a:latin typeface="Courier New" panose="02070309020205020404" pitchFamily="49" charset="0"/>
                <a:cs typeface="Courier New" panose="02070309020205020404" pitchFamily="49" charset="0"/>
              </a:rPr>
              <a:t>CoreLoadImage</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BootPolicy</a:t>
            </a:r>
            <a:r>
              <a:rPr lang="en-US" sz="2300" dirty="0">
                <a:latin typeface="Courier New" panose="02070309020205020404" pitchFamily="49" charset="0"/>
                <a:cs typeface="Courier New" panose="02070309020205020404" pitchFamily="49" charset="0"/>
              </a:rPr>
              <a:t>=0 '\000', </a:t>
            </a:r>
            <a:r>
              <a:rPr lang="en-US" sz="2300" dirty="0" err="1">
                <a:latin typeface="Courier New" panose="02070309020205020404" pitchFamily="49" charset="0"/>
                <a:cs typeface="Courier New" panose="02070309020205020404" pitchFamily="49" charset="0"/>
              </a:rPr>
              <a:t>ParentImageHandle</a:t>
            </a:r>
            <a:r>
              <a:rPr lang="en-US" sz="2300" dirty="0">
                <a:latin typeface="Courier New" panose="02070309020205020404" pitchFamily="49" charset="0"/>
                <a:cs typeface="Courier New" panose="02070309020205020404" pitchFamily="49" charset="0"/>
              </a:rPr>
              <a:t>=0x78d78f18, </a:t>
            </a:r>
            <a:r>
              <a:rPr lang="en-US" sz="2300" dirty="0" err="1">
                <a:latin typeface="Courier New" panose="02070309020205020404" pitchFamily="49" charset="0"/>
                <a:cs typeface="Courier New" panose="02070309020205020404" pitchFamily="49" charset="0"/>
              </a:rPr>
              <a:t>FilePath</a:t>
            </a:r>
            <a:r>
              <a:rPr lang="en-US" sz="2300" dirty="0">
                <a:latin typeface="Courier New" panose="02070309020205020404" pitchFamily="49" charset="0"/>
                <a:cs typeface="Courier New" panose="02070309020205020404" pitchFamily="49" charset="0"/>
              </a:rPr>
              <a:t>=0x78d5f018, </a:t>
            </a:r>
            <a:r>
              <a:rPr lang="en-US" sz="2300" dirty="0" err="1">
                <a:latin typeface="Courier New" panose="02070309020205020404" pitchFamily="49" charset="0"/>
                <a:cs typeface="Courier New" panose="02070309020205020404" pitchFamily="49" charset="0"/>
              </a:rPr>
              <a:t>SourceBuffer</a:t>
            </a:r>
            <a:r>
              <a:rPr lang="en-US" sz="2300" dirty="0">
                <a:latin typeface="Courier New" panose="02070309020205020404" pitchFamily="49" charset="0"/>
                <a:cs typeface="Courier New" panose="02070309020205020404" pitchFamily="49" charset="0"/>
              </a:rPr>
              <a:t>=0x0, </a:t>
            </a:r>
            <a:r>
              <a:rPr lang="en-US" sz="2300" dirty="0" err="1">
                <a:latin typeface="Courier New" panose="02070309020205020404" pitchFamily="49" charset="0"/>
                <a:cs typeface="Courier New" panose="02070309020205020404" pitchFamily="49" charset="0"/>
              </a:rPr>
              <a:t>SourceSize</a:t>
            </a:r>
            <a:r>
              <a:rPr lang="en-US" sz="2300" dirty="0">
                <a:latin typeface="Courier New" panose="02070309020205020404" pitchFamily="49" charset="0"/>
                <a:cs typeface="Courier New" panose="02070309020205020404" pitchFamily="49" charset="0"/>
              </a:rPr>
              <a:t>=0, </a:t>
            </a:r>
            <a:r>
              <a:rPr lang="en-US" sz="2300" dirty="0" err="1">
                <a:latin typeface="Courier New" panose="02070309020205020404" pitchFamily="49" charset="0"/>
                <a:cs typeface="Courier New" panose="02070309020205020404" pitchFamily="49" charset="0"/>
              </a:rPr>
              <a:t>ImageHandle</a:t>
            </a:r>
            <a:r>
              <a:rPr lang="en-US" sz="2300" dirty="0">
                <a:latin typeface="Courier New" panose="02070309020205020404" pitchFamily="49" charset="0"/>
                <a:cs typeface="Courier New" panose="02070309020205020404" pitchFamily="49" charset="0"/>
              </a:rPr>
              <a:t>=0x78d5ee98)</a:t>
            </a:r>
          </a:p>
          <a:p>
            <a:pPr>
              <a:spcBef>
                <a:spcPts val="0"/>
              </a:spcBef>
            </a:pPr>
            <a:r>
              <a:rPr lang="en-US" sz="2300" dirty="0">
                <a:latin typeface="Courier New" panose="02070309020205020404" pitchFamily="49" charset="0"/>
                <a:cs typeface="Courier New" panose="02070309020205020404" pitchFamily="49" charset="0"/>
              </a:rPr>
              <a:t>    at /home/user/Desktop/bios/</a:t>
            </a:r>
            <a:r>
              <a:rPr lang="en-US" sz="2300" dirty="0" err="1">
                <a:latin typeface="Courier New" panose="02070309020205020404" pitchFamily="49" charset="0"/>
                <a:cs typeface="Courier New" panose="02070309020205020404" pitchFamily="49" charset="0"/>
              </a:rPr>
              <a:t>MdeModulePkg</a:t>
            </a:r>
            <a:r>
              <a:rPr lang="en-US" sz="2300" dirty="0">
                <a:latin typeface="Courier New" panose="02070309020205020404" pitchFamily="49" charset="0"/>
                <a:cs typeface="Courier New" panose="02070309020205020404" pitchFamily="49" charset="0"/>
              </a:rPr>
              <a:t>/Core/</a:t>
            </a:r>
            <a:r>
              <a:rPr lang="en-US" sz="2300" dirty="0" err="1">
                <a:latin typeface="Courier New" panose="02070309020205020404" pitchFamily="49" charset="0"/>
                <a:cs typeface="Courier New" panose="02070309020205020404" pitchFamily="49" charset="0"/>
              </a:rPr>
              <a:t>Dxe</a:t>
            </a:r>
            <a:r>
              <a:rPr lang="en-US" sz="2300" dirty="0">
                <a:latin typeface="Courier New" panose="02070309020205020404" pitchFamily="49" charset="0"/>
                <a:cs typeface="Courier New" panose="02070309020205020404" pitchFamily="49" charset="0"/>
              </a:rPr>
              <a:t>/Image/Image.c:1409</a:t>
            </a:r>
          </a:p>
          <a:p>
            <a:pPr>
              <a:spcBef>
                <a:spcPts val="0"/>
              </a:spcBef>
            </a:pPr>
            <a:r>
              <a:rPr lang="en-US" sz="2300" dirty="0">
                <a:latin typeface="Courier New" panose="02070309020205020404" pitchFamily="49" charset="0"/>
                <a:cs typeface="Courier New" panose="02070309020205020404" pitchFamily="49" charset="0"/>
              </a:rPr>
              <a:t>1409      Tick = 0;</a:t>
            </a:r>
          </a:p>
        </p:txBody>
      </p:sp>
    </p:spTree>
    <p:extLst>
      <p:ext uri="{BB962C8B-B14F-4D97-AF65-F5344CB8AC3E}">
        <p14:creationId xmlns:p14="http://schemas.microsoft.com/office/powerpoint/2010/main" val="3236163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System Flash Security</a:t>
            </a:r>
          </a:p>
        </p:txBody>
      </p:sp>
      <p:sp>
        <p:nvSpPr>
          <p:cNvPr id="5" name="Content Placeholder 7"/>
          <p:cNvSpPr>
            <a:spLocks noGrp="1"/>
          </p:cNvSpPr>
          <p:nvPr>
            <p:ph idx="1"/>
          </p:nvPr>
        </p:nvSpPr>
        <p:spPr>
          <a:xfrm>
            <a:off x="457200" y="1447800"/>
            <a:ext cx="8229600" cy="4939006"/>
          </a:xfrm>
        </p:spPr>
        <p:txBody>
          <a:bodyPr>
            <a:normAutofit/>
          </a:bodyPr>
          <a:lstStyle/>
          <a:p>
            <a:pPr marL="342900" indent="-342900">
              <a:buFont typeface="Arial" panose="020B0604020202020204" pitchFamily="34" charset="0"/>
              <a:buChar char="•"/>
            </a:pPr>
            <a:r>
              <a:rPr lang="en-US" sz="2400" dirty="0">
                <a:sym typeface="Wingdings" panose="05000000000000000000" pitchFamily="2" charset="2"/>
              </a:rPr>
              <a:t>Chipset (SPI controller) based protections</a:t>
            </a:r>
            <a:endParaRPr lang="en-US" sz="2400" dirty="0"/>
          </a:p>
          <a:p>
            <a:pPr marL="682625" lvl="1" indent="-457200">
              <a:buFont typeface="+mj-lt"/>
              <a:buAutoNum type="arabicPeriod"/>
            </a:pPr>
            <a:r>
              <a:rPr lang="en-US" sz="2400" dirty="0">
                <a:sym typeface="Wingdings" panose="05000000000000000000" pitchFamily="2" charset="2"/>
              </a:rPr>
              <a:t>SMM based BIOS Write Protection: write-protects entire BIOS region from software other than SMI handler firmware executing in SMM</a:t>
            </a:r>
            <a:endParaRPr lang="en-US" sz="2000" dirty="0">
              <a:sym typeface="Wingdings" panose="05000000000000000000" pitchFamily="2" charset="2"/>
            </a:endParaRPr>
          </a:p>
          <a:p>
            <a:pPr marL="682625" lvl="1" indent="-457200">
              <a:buFont typeface="+mj-lt"/>
              <a:buAutoNum type="arabicPeriod"/>
            </a:pPr>
            <a:r>
              <a:rPr lang="en-US" sz="2400" dirty="0">
                <a:sym typeface="Wingdings" panose="05000000000000000000" pitchFamily="2" charset="2"/>
              </a:rPr>
              <a:t>SPI Protected Range registers (PR0-PR4): read/write protection of SPI flash regions based on FLA for program register access</a:t>
            </a:r>
          </a:p>
          <a:p>
            <a:pPr marL="682625" lvl="1" indent="-457200">
              <a:buFont typeface="+mj-lt"/>
              <a:buAutoNum type="arabicPeriod"/>
            </a:pPr>
            <a:r>
              <a:rPr lang="en-US" sz="2400" dirty="0">
                <a:sym typeface="Wingdings" panose="05000000000000000000" pitchFamily="2" charset="2"/>
              </a:rPr>
              <a:t>Flash Descriptor based access control: defines read/write access to each flash region by each master</a:t>
            </a:r>
            <a:endParaRPr lang="en-US" sz="2000" dirty="0">
              <a:sym typeface="Wingdings" panose="05000000000000000000" pitchFamily="2" charset="2"/>
            </a:endParaRPr>
          </a:p>
          <a:p>
            <a:pPr marL="457200" indent="-457200">
              <a:buFont typeface="Arial" panose="020B0604020202020204" pitchFamily="34" charset="0"/>
              <a:buChar char="•"/>
            </a:pPr>
            <a:r>
              <a:rPr lang="en-US" sz="2400" dirty="0"/>
              <a:t>Firmware may use SPI flash chips write protection (WP#)</a:t>
            </a:r>
          </a:p>
          <a:p>
            <a:pPr marL="457200" indent="-457200">
              <a:buFont typeface="+mj-lt"/>
              <a:buAutoNum type="arabicPeriod"/>
            </a:pPr>
            <a:endParaRPr lang="en-US" sz="2400" dirty="0"/>
          </a:p>
        </p:txBody>
      </p:sp>
    </p:spTree>
    <p:extLst>
      <p:ext uri="{BB962C8B-B14F-4D97-AF65-F5344CB8AC3E}">
        <p14:creationId xmlns:p14="http://schemas.microsoft.com/office/powerpoint/2010/main" val="212764872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Setting Breakpoints</a:t>
            </a:r>
          </a:p>
        </p:txBody>
      </p:sp>
      <p:sp>
        <p:nvSpPr>
          <p:cNvPr id="3" name="Content Placeholder 2"/>
          <p:cNvSpPr>
            <a:spLocks noGrp="1"/>
          </p:cNvSpPr>
          <p:nvPr>
            <p:ph idx="1"/>
          </p:nvPr>
        </p:nvSpPr>
        <p:spPr/>
        <p:txBody>
          <a:bodyPr>
            <a:normAutofit lnSpcReduction="10000"/>
          </a:bodyPr>
          <a:lstStyle/>
          <a:p>
            <a:r>
              <a:rPr lang="en-US" dirty="0"/>
              <a:t>Set breakpoint to </a:t>
            </a:r>
            <a:r>
              <a:rPr lang="en-US" b="1" dirty="0" err="1">
                <a:latin typeface="Courier New" panose="02070309020205020404" pitchFamily="49" charset="0"/>
                <a:cs typeface="Courier New" panose="02070309020205020404" pitchFamily="49" charset="0"/>
              </a:rPr>
              <a:t>CoreExitBootServices</a:t>
            </a:r>
            <a:r>
              <a:rPr lang="en-US" dirty="0"/>
              <a:t>:</a:t>
            </a:r>
          </a:p>
          <a:p>
            <a:endParaRPr lang="en-US" dirty="0"/>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udb</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break </a:t>
            </a:r>
            <a:r>
              <a:rPr lang="en-US" sz="1800" b="1" dirty="0" err="1">
                <a:latin typeface="Courier New" panose="02070309020205020404" pitchFamily="49" charset="0"/>
                <a:cs typeface="Courier New" panose="02070309020205020404" pitchFamily="49" charset="0"/>
              </a:rPr>
              <a:t>CoreExitBootServices</a:t>
            </a:r>
            <a:endParaRPr lang="en-US" sz="1800" b="1"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Breakpoint 1 at 0x78ddfdac: file /home/user/Desktop/bios/</a:t>
            </a:r>
            <a:r>
              <a:rPr lang="en-US" sz="1800" dirty="0" err="1">
                <a:latin typeface="Courier New" panose="02070309020205020404" pitchFamily="49" charset="0"/>
                <a:cs typeface="Courier New" panose="02070309020205020404" pitchFamily="49" charset="0"/>
              </a:rPr>
              <a:t>MdeModulePkg</a:t>
            </a:r>
            <a:r>
              <a:rPr lang="en-US" sz="1800" dirty="0">
                <a:latin typeface="Courier New" panose="02070309020205020404" pitchFamily="49" charset="0"/>
                <a:cs typeface="Courier New" panose="02070309020205020404" pitchFamily="49" charset="0"/>
              </a:rPr>
              <a:t>/Core/</a:t>
            </a:r>
            <a:r>
              <a:rPr lang="en-US" sz="1800" dirty="0" err="1">
                <a:latin typeface="Courier New" panose="02070309020205020404" pitchFamily="49" charset="0"/>
                <a:cs typeface="Courier New" panose="02070309020205020404" pitchFamily="49" charset="0"/>
              </a:rPr>
              <a:t>Dxe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DxeMain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DxeMain.c</a:t>
            </a:r>
            <a:r>
              <a:rPr lang="en-US" sz="1800" dirty="0">
                <a:latin typeface="Courier New" panose="02070309020205020404" pitchFamily="49" charset="0"/>
                <a:cs typeface="Courier New" panose="02070309020205020404" pitchFamily="49" charset="0"/>
              </a:rPr>
              <a:t>, line 731.</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udb</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c</a:t>
            </a:r>
          </a:p>
          <a:p>
            <a:pPr>
              <a:spcBef>
                <a:spcPts val="0"/>
              </a:spcBef>
            </a:pPr>
            <a:r>
              <a:rPr lang="en-US" sz="1800" dirty="0">
                <a:latin typeface="Courier New" panose="02070309020205020404" pitchFamily="49" charset="0"/>
                <a:cs typeface="Courier New" panose="02070309020205020404" pitchFamily="49" charset="0"/>
              </a:rPr>
              <a:t>Continuing.</a:t>
            </a:r>
          </a:p>
          <a:p>
            <a:pPr>
              <a:spcBef>
                <a:spcPts val="0"/>
              </a:spcBef>
            </a:pPr>
            <a:r>
              <a:rPr lang="en-US" sz="1800" dirty="0">
                <a:latin typeface="Courier New" panose="02070309020205020404" pitchFamily="49" charset="0"/>
                <a:cs typeface="Courier New" panose="02070309020205020404" pitchFamily="49" charset="0"/>
              </a:rPr>
              <a:t>Loading symbol for address: 0x78ddfdac</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Breakpoint 1, </a:t>
            </a:r>
            <a:r>
              <a:rPr lang="en-US" sz="1800" dirty="0" err="1">
                <a:latin typeface="Courier New" panose="02070309020205020404" pitchFamily="49" charset="0"/>
                <a:cs typeface="Courier New" panose="02070309020205020404" pitchFamily="49" charset="0"/>
              </a:rPr>
              <a:t>CoreExitBootServices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ImageHandle</a:t>
            </a:r>
            <a:r>
              <a:rPr lang="en-US" sz="1800" dirty="0">
                <a:latin typeface="Courier New" panose="02070309020205020404" pitchFamily="49" charset="0"/>
                <a:cs typeface="Courier New" panose="02070309020205020404" pitchFamily="49" charset="0"/>
              </a:rPr>
              <a:t>=0x768d8798, </a:t>
            </a:r>
            <a:r>
              <a:rPr lang="en-US" sz="1800" dirty="0" err="1">
                <a:latin typeface="Courier New" panose="02070309020205020404" pitchFamily="49" charset="0"/>
                <a:cs typeface="Courier New" panose="02070309020205020404" pitchFamily="49" charset="0"/>
              </a:rPr>
              <a:t>MapKey</a:t>
            </a:r>
            <a:r>
              <a:rPr lang="en-US" sz="1800" dirty="0">
                <a:latin typeface="Courier New" panose="02070309020205020404" pitchFamily="49" charset="0"/>
                <a:cs typeface="Courier New" panose="02070309020205020404" pitchFamily="49" charset="0"/>
              </a:rPr>
              <a:t>=3615) at /home/user/Desktop/bios/</a:t>
            </a:r>
            <a:r>
              <a:rPr lang="en-US" sz="1800" dirty="0" err="1">
                <a:latin typeface="Courier New" panose="02070309020205020404" pitchFamily="49" charset="0"/>
                <a:cs typeface="Courier New" panose="02070309020205020404" pitchFamily="49" charset="0"/>
              </a:rPr>
              <a:t>MdeModulePkg</a:t>
            </a:r>
            <a:r>
              <a:rPr lang="en-US" sz="1800" dirty="0">
                <a:latin typeface="Courier New" panose="02070309020205020404" pitchFamily="49" charset="0"/>
                <a:cs typeface="Courier New" panose="02070309020205020404" pitchFamily="49" charset="0"/>
              </a:rPr>
              <a:t>/Core/</a:t>
            </a:r>
            <a:r>
              <a:rPr lang="en-US" sz="1800" dirty="0" err="1">
                <a:latin typeface="Courier New" panose="02070309020205020404" pitchFamily="49" charset="0"/>
                <a:cs typeface="Courier New" panose="02070309020205020404" pitchFamily="49" charset="0"/>
              </a:rPr>
              <a:t>Dxe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DxeMain</a:t>
            </a:r>
            <a:r>
              <a:rPr lang="en-US" sz="1800" dirty="0">
                <a:latin typeface="Courier New" panose="02070309020205020404" pitchFamily="49" charset="0"/>
                <a:cs typeface="Courier New" panose="02070309020205020404" pitchFamily="49" charset="0"/>
              </a:rPr>
              <a:t>/DxeMain.c:731</a:t>
            </a:r>
          </a:p>
          <a:p>
            <a:pPr>
              <a:spcBef>
                <a:spcPts val="0"/>
              </a:spcBef>
            </a:pPr>
            <a:r>
              <a:rPr lang="en-US" sz="1800" dirty="0">
                <a:latin typeface="Courier New" panose="02070309020205020404" pitchFamily="49" charset="0"/>
                <a:cs typeface="Courier New" panose="02070309020205020404" pitchFamily="49" charset="0"/>
              </a:rPr>
              <a:t>731       </a:t>
            </a:r>
            <a:r>
              <a:rPr lang="en-US" sz="1800" dirty="0" err="1">
                <a:latin typeface="Courier New" panose="02070309020205020404" pitchFamily="49" charset="0"/>
                <a:cs typeface="Courier New" panose="02070309020205020404" pitchFamily="49" charset="0"/>
              </a:rPr>
              <a:t>gTimer</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SetTimerPeriod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gTimer</a:t>
            </a:r>
            <a:r>
              <a:rPr lang="en-US" sz="1800" dirty="0">
                <a:latin typeface="Courier New" panose="02070309020205020404" pitchFamily="49" charset="0"/>
                <a:cs typeface="Courier New" panose="02070309020205020404" pitchFamily="49" charset="0"/>
              </a:rPr>
              <a:t>, 0);</a:t>
            </a:r>
          </a:p>
          <a:p>
            <a:endParaRPr lang="en-US" dirty="0"/>
          </a:p>
        </p:txBody>
      </p:sp>
    </p:spTree>
    <p:extLst>
      <p:ext uri="{BB962C8B-B14F-4D97-AF65-F5344CB8AC3E}">
        <p14:creationId xmlns:p14="http://schemas.microsoft.com/office/powerpoint/2010/main" val="2995062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Setting Breakpoints</a:t>
            </a:r>
          </a:p>
        </p:txBody>
      </p:sp>
      <p:sp>
        <p:nvSpPr>
          <p:cNvPr id="3" name="Content Placeholder 2"/>
          <p:cNvSpPr>
            <a:spLocks noGrp="1"/>
          </p:cNvSpPr>
          <p:nvPr>
            <p:ph idx="1"/>
          </p:nvPr>
        </p:nvSpPr>
        <p:spPr/>
        <p:txBody>
          <a:bodyPr>
            <a:normAutofit/>
          </a:bodyPr>
          <a:lstStyle/>
          <a:p>
            <a:r>
              <a:rPr lang="en-US" dirty="0"/>
              <a:t>Set breakpoint to </a:t>
            </a:r>
            <a:r>
              <a:rPr lang="en-US" dirty="0" err="1">
                <a:latin typeface="Courier New" panose="02070309020205020404" pitchFamily="49" charset="0"/>
                <a:cs typeface="Courier New" panose="02070309020205020404" pitchFamily="49" charset="0"/>
              </a:rPr>
              <a:t>DxeImageVerificationHandler</a:t>
            </a:r>
            <a:r>
              <a:rPr lang="en-US" dirty="0">
                <a:cs typeface="Courier New" panose="02070309020205020404" pitchFamily="49" charset="0"/>
              </a:rPr>
              <a:t> which </a:t>
            </a:r>
            <a:r>
              <a:rPr lang="en-US" dirty="0"/>
              <a:t>contains </a:t>
            </a:r>
            <a:r>
              <a:rPr lang="en-US" i="1" dirty="0"/>
              <a:t>PE/TE header confusion</a:t>
            </a:r>
            <a:r>
              <a:rPr lang="en-US" dirty="0"/>
              <a:t> vulnerability in Secure </a:t>
            </a:r>
            <a:r>
              <a:rPr lang="en-US"/>
              <a:t>Boot implementation</a:t>
            </a:r>
            <a:endParaRPr lang="en-US" dirty="0"/>
          </a:p>
          <a:p>
            <a:endParaRPr lang="en-US" dirty="0"/>
          </a:p>
          <a:p>
            <a:pPr>
              <a:spcBef>
                <a:spcPts val="0"/>
              </a:spcBef>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udb</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break </a:t>
            </a:r>
            <a:r>
              <a:rPr lang="en-US" dirty="0" err="1">
                <a:latin typeface="Courier New" panose="02070309020205020404" pitchFamily="49" charset="0"/>
                <a:cs typeface="Courier New" panose="02070309020205020404" pitchFamily="49" charset="0"/>
              </a:rPr>
              <a:t>DxeImageVerificationHandler</a:t>
            </a:r>
            <a:endParaRPr lang="en-US" dirty="0">
              <a:latin typeface="Courier New" panose="02070309020205020404" pitchFamily="49" charset="0"/>
              <a:cs typeface="Courier New" panose="02070309020205020404" pitchFamily="49" charset="0"/>
            </a:endParaRPr>
          </a:p>
          <a:p>
            <a:pPr>
              <a:spcBef>
                <a:spcPts val="0"/>
              </a:spcBef>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udb</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t>
            </a:r>
          </a:p>
          <a:p>
            <a:pPr>
              <a:spcBef>
                <a:spcPts val="0"/>
              </a:spcBef>
            </a:pPr>
            <a:r>
              <a:rPr lang="en-US" dirty="0">
                <a:latin typeface="Courier New" panose="02070309020205020404" pitchFamily="49" charset="0"/>
                <a:cs typeface="Courier New" panose="02070309020205020404" pitchFamily="49" charset="0"/>
              </a:rPr>
              <a:t>Continuing.</a:t>
            </a:r>
          </a:p>
          <a:p>
            <a:pPr>
              <a:spcBef>
                <a:spcPts val="0"/>
              </a:spcBef>
            </a:pPr>
            <a:endParaRPr lang="en-US" dirty="0">
              <a:latin typeface="Courier New" panose="02070309020205020404" pitchFamily="49" charset="0"/>
              <a:cs typeface="Courier New" panose="02070309020205020404" pitchFamily="49" charset="0"/>
            </a:endParaRPr>
          </a:p>
          <a:p>
            <a:pPr>
              <a:spcBef>
                <a:spcPts val="0"/>
              </a:spcBef>
            </a:pPr>
            <a:r>
              <a:rPr lang="en-US" dirty="0"/>
              <a:t>Debug function </a:t>
            </a:r>
            <a:r>
              <a:rPr lang="en-US" dirty="0" err="1">
                <a:latin typeface="Courier New" panose="02070309020205020404" pitchFamily="49" charset="0"/>
                <a:cs typeface="Courier New" panose="02070309020205020404" pitchFamily="49" charset="0"/>
              </a:rPr>
              <a:t>DxeImageVerificationHandler</a:t>
            </a:r>
            <a:r>
              <a:rPr lang="en-US" b="1" dirty="0">
                <a:latin typeface="Courier New" panose="02070309020205020404" pitchFamily="49" charset="0"/>
                <a:cs typeface="Courier New" panose="02070309020205020404" pitchFamily="49" charset="0"/>
              </a:rPr>
              <a:t> </a:t>
            </a:r>
            <a:r>
              <a:rPr lang="en-US" dirty="0"/>
              <a:t>using step: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udb</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step</a:t>
            </a:r>
          </a:p>
          <a:p>
            <a:endParaRPr lang="en-US" dirty="0"/>
          </a:p>
          <a:p>
            <a:endParaRPr lang="en-US" dirty="0"/>
          </a:p>
        </p:txBody>
      </p:sp>
    </p:spTree>
    <p:extLst>
      <p:ext uri="{BB962C8B-B14F-4D97-AF65-F5344CB8AC3E}">
        <p14:creationId xmlns:p14="http://schemas.microsoft.com/office/powerpoint/2010/main" val="369036366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GDB commands</a:t>
            </a:r>
          </a:p>
        </p:txBody>
      </p:sp>
      <p:sp>
        <p:nvSpPr>
          <p:cNvPr id="3" name="Content Placeholder 2"/>
          <p:cNvSpPr>
            <a:spLocks noGrp="1"/>
          </p:cNvSpPr>
          <p:nvPr>
            <p:ph idx="1"/>
          </p:nvPr>
        </p:nvSpPr>
        <p:spPr/>
        <p:txBody>
          <a:bodyPr>
            <a:normAutofit/>
          </a:bodyPr>
          <a:lstStyle/>
          <a:p>
            <a:r>
              <a:rPr lang="en-US" dirty="0"/>
              <a:t>Disassembly:</a:t>
            </a:r>
          </a:p>
          <a:p>
            <a:pPr>
              <a:spcBef>
                <a:spcPts val="0"/>
              </a:spcBef>
            </a:pPr>
            <a:endParaRPr lang="en-US" sz="1800" dirty="0">
              <a:latin typeface="Courier New" panose="02070309020205020404" pitchFamily="49" charset="0"/>
              <a:cs typeface="Courier New" panose="02070309020205020404" pitchFamily="49" charset="0"/>
            </a:endParaRPr>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display/</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$pc</a:t>
            </a:r>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set  disassemble-next-line on</a:t>
            </a:r>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show disassemble-next-line</a:t>
            </a:r>
          </a:p>
          <a:p>
            <a:pPr>
              <a:spcBef>
                <a:spcPts val="0"/>
              </a:spcBef>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gdb</a:t>
            </a:r>
            <a:r>
              <a:rPr lang="en-US" sz="1800" dirty="0">
                <a:latin typeface="Courier New" panose="02070309020205020404" pitchFamily="49" charset="0"/>
                <a:cs typeface="Courier New" panose="02070309020205020404" pitchFamily="49" charset="0"/>
              </a:rPr>
              <a:t>) layout </a:t>
            </a:r>
            <a:r>
              <a:rPr lang="en-US" sz="1800" dirty="0" err="1">
                <a:latin typeface="Courier New" panose="02070309020205020404" pitchFamily="49" charset="0"/>
                <a:cs typeface="Courier New" panose="02070309020205020404" pitchFamily="49" charset="0"/>
              </a:rPr>
              <a:t>asm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udb</a:t>
            </a:r>
            <a:r>
              <a:rPr lang="en-US" sz="1800" dirty="0">
                <a:latin typeface="Courier New" panose="02070309020205020404" pitchFamily="49" charset="0"/>
                <a:cs typeface="Courier New" panose="02070309020205020404" pitchFamily="49" charset="0"/>
              </a:rPr>
              <a:t>)</a:t>
            </a:r>
            <a:endParaRPr lang="en-US" sz="1800" b="1" dirty="0">
              <a:latin typeface="Courier New" panose="02070309020205020404" pitchFamily="49" charset="0"/>
              <a:cs typeface="Courier New" panose="02070309020205020404" pitchFamily="49" charset="0"/>
            </a:endParaRPr>
          </a:p>
          <a:p>
            <a:endParaRPr lang="en-US" sz="1800" dirty="0"/>
          </a:p>
          <a:p>
            <a:r>
              <a:rPr lang="en-US" sz="1800" dirty="0"/>
              <a:t>Other:</a:t>
            </a:r>
            <a:endParaRPr lang="en-US" sz="2000" dirty="0">
              <a:latin typeface="Courier New" panose="02070309020205020404" pitchFamily="49" charset="0"/>
              <a:cs typeface="Courier New" panose="02070309020205020404" pitchFamily="49" charset="0"/>
            </a:endParaRPr>
          </a:p>
          <a:p>
            <a:pPr>
              <a:spcBef>
                <a:spcPts val="0"/>
              </a:spcBef>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 info breakpoints</a:t>
            </a:r>
          </a:p>
          <a:p>
            <a:pPr>
              <a:spcBef>
                <a:spcPts val="0"/>
              </a:spcBef>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 info </a:t>
            </a:r>
            <a:r>
              <a:rPr lang="en-US" sz="2000" dirty="0" err="1">
                <a:latin typeface="Courier New" panose="02070309020205020404" pitchFamily="49" charset="0"/>
                <a:cs typeface="Courier New" panose="02070309020205020404" pitchFamily="49" charset="0"/>
              </a:rPr>
              <a:t>args</a:t>
            </a:r>
            <a:r>
              <a:rPr lang="en-US" sz="2000" dirty="0">
                <a:latin typeface="Courier New" panose="02070309020205020404" pitchFamily="49" charset="0"/>
                <a:cs typeface="Courier New" panose="02070309020205020404" pitchFamily="49" charset="0"/>
              </a:rPr>
              <a:t>		</a:t>
            </a:r>
            <a:r>
              <a:rPr lang="en-US" sz="1600" dirty="0">
                <a:latin typeface="+mj-lt"/>
                <a:cs typeface="Courier New" panose="02070309020205020404" pitchFamily="49" charset="0"/>
              </a:rPr>
              <a:t># Print </a:t>
            </a:r>
            <a:r>
              <a:rPr lang="en-US" sz="1600" dirty="0" err="1">
                <a:latin typeface="+mj-lt"/>
                <a:cs typeface="Courier New" panose="02070309020205020404" pitchFamily="49" charset="0"/>
              </a:rPr>
              <a:t>args</a:t>
            </a:r>
            <a:r>
              <a:rPr lang="en-US" sz="1600" dirty="0">
                <a:latin typeface="+mj-lt"/>
                <a:cs typeface="Courier New" panose="02070309020205020404" pitchFamily="49" charset="0"/>
              </a:rPr>
              <a:t> to the function of the current stack frame</a:t>
            </a:r>
            <a:endParaRPr lang="en-US" sz="2000" dirty="0">
              <a:latin typeface="+mj-lt"/>
              <a:cs typeface="Courier New" panose="02070309020205020404" pitchFamily="49" charset="0"/>
            </a:endParaRPr>
          </a:p>
          <a:p>
            <a:pPr>
              <a:spcBef>
                <a:spcPts val="0"/>
              </a:spcBef>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 list 		 		</a:t>
            </a:r>
            <a:r>
              <a:rPr lang="en-US" sz="1600" dirty="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a:t>Shows the current or given source context.</a:t>
            </a:r>
            <a:endParaRPr lang="en-US" sz="2000" dirty="0">
              <a:latin typeface="Courier New" panose="02070309020205020404" pitchFamily="49" charset="0"/>
              <a:cs typeface="Courier New" panose="02070309020205020404" pitchFamily="49" charset="0"/>
            </a:endParaRPr>
          </a:p>
          <a:p>
            <a:pPr>
              <a:spcBef>
                <a:spcPts val="0"/>
              </a:spcBef>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 info registers </a:t>
            </a:r>
            <a:r>
              <a:rPr lang="en-US" sz="1600" dirty="0">
                <a:cs typeface="Courier New" panose="02070309020205020404" pitchFamily="49" charset="0"/>
              </a:rPr>
              <a:t>#  </a:t>
            </a:r>
            <a:r>
              <a:rPr lang="en-US" sz="1600" dirty="0">
                <a:latin typeface="+mj-lt"/>
                <a:cs typeface="Courier New" panose="02070309020205020404" pitchFamily="49" charset="0"/>
              </a:rPr>
              <a:t>Show registers</a:t>
            </a:r>
            <a:endParaRPr lang="en-US" sz="2000" dirty="0">
              <a:latin typeface="+mj-lt"/>
              <a:cs typeface="Courier New" panose="02070309020205020404" pitchFamily="49" charset="0"/>
            </a:endParaRPr>
          </a:p>
          <a:p>
            <a:pPr>
              <a:spcBef>
                <a:spcPts val="0"/>
              </a:spcBef>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gdb</a:t>
            </a:r>
            <a:r>
              <a:rPr lang="en-US" sz="2000" dirty="0">
                <a:latin typeface="Courier New" panose="02070309020205020404" pitchFamily="49" charset="0"/>
                <a:cs typeface="Courier New" panose="02070309020205020404" pitchFamily="49" charset="0"/>
              </a:rPr>
              <a:t>) info frame  	</a:t>
            </a:r>
            <a:r>
              <a:rPr lang="en-US" sz="1600" dirty="0">
                <a:latin typeface="+mn-lt"/>
                <a:cs typeface="Courier New" panose="02070309020205020404" pitchFamily="49" charset="0"/>
              </a:rPr>
              <a:t>#  Show the stack frame info</a:t>
            </a:r>
            <a:endParaRPr lang="en-US" sz="2000" dirty="0">
              <a:latin typeface="+mn-lt"/>
              <a:cs typeface="Courier New" panose="02070309020205020404" pitchFamily="49" charset="0"/>
            </a:endParaRPr>
          </a:p>
          <a:p>
            <a:pPr>
              <a:spcBef>
                <a:spcPts val="0"/>
              </a:spcBef>
            </a:pPr>
            <a:endParaRPr lang="en-US" sz="2000" b="1" dirty="0">
              <a:latin typeface="Courier New" panose="02070309020205020404" pitchFamily="49" charset="0"/>
              <a:cs typeface="Courier New" panose="02070309020205020404" pitchFamily="49" charset="0"/>
            </a:endParaRPr>
          </a:p>
          <a:p>
            <a:pPr>
              <a:spcBef>
                <a:spcPts val="0"/>
              </a:spcBef>
            </a:pPr>
            <a:endParaRPr lang="en-US" sz="2000" b="1" dirty="0">
              <a:latin typeface="Courier New" panose="02070309020205020404" pitchFamily="49" charset="0"/>
              <a:cs typeface="Courier New" panose="02070309020205020404" pitchFamily="49" charset="0"/>
            </a:endParaRPr>
          </a:p>
          <a:p>
            <a:endParaRPr lang="en-US" dirty="0"/>
          </a:p>
          <a:p>
            <a:endParaRPr lang="en-US" dirty="0"/>
          </a:p>
        </p:txBody>
      </p:sp>
    </p:spTree>
    <p:extLst>
      <p:ext uri="{BB962C8B-B14F-4D97-AF65-F5344CB8AC3E}">
        <p14:creationId xmlns:p14="http://schemas.microsoft.com/office/powerpoint/2010/main" val="100889337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a:t>
            </a:r>
            <a:r>
              <a:rPr lang="en-US" dirty="0">
                <a:solidFill>
                  <a:schemeClr val="tx1"/>
                </a:solidFill>
                <a:latin typeface="Neo Sans Intel" panose="020B0504020202020204" pitchFamily="34" charset="0"/>
              </a:rPr>
              <a:t>.4 EDK II Overview</a:t>
            </a:r>
          </a:p>
        </p:txBody>
      </p:sp>
    </p:spTree>
    <p:extLst>
      <p:ext uri="{BB962C8B-B14F-4D97-AF65-F5344CB8AC3E}">
        <p14:creationId xmlns:p14="http://schemas.microsoft.com/office/powerpoint/2010/main" val="1063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EDK II	</a:t>
            </a:r>
          </a:p>
        </p:txBody>
      </p:sp>
      <p:sp>
        <p:nvSpPr>
          <p:cNvPr id="3" name="Content Placeholder 2"/>
          <p:cNvSpPr>
            <a:spLocks noGrp="1"/>
          </p:cNvSpPr>
          <p:nvPr>
            <p:ph idx="1"/>
          </p:nvPr>
        </p:nvSpPr>
        <p:spPr>
          <a:xfrm>
            <a:off x="457200" y="1524000"/>
            <a:ext cx="8229600" cy="4876800"/>
          </a:xfrm>
        </p:spPr>
        <p:txBody>
          <a:bodyPr>
            <a:normAutofit/>
          </a:bodyPr>
          <a:lstStyle/>
          <a:p>
            <a:pPr marL="342900" indent="-342900">
              <a:buFont typeface="Arial" panose="020B0604020202020204" pitchFamily="34" charset="0"/>
              <a:buChar char="•"/>
            </a:pPr>
            <a:r>
              <a:rPr lang="en-US" sz="2400" dirty="0"/>
              <a:t>Most of the source code written in C</a:t>
            </a:r>
          </a:p>
          <a:p>
            <a:pPr marL="342900" indent="-342900">
              <a:buFont typeface="Arial" panose="020B0604020202020204" pitchFamily="34" charset="0"/>
              <a:buChar char="•"/>
            </a:pPr>
            <a:r>
              <a:rPr lang="en-US" sz="2400" dirty="0"/>
              <a:t>Provides Flash Mapping Tool generating Firmware Volumes and the resulting SPI flash image</a:t>
            </a:r>
          </a:p>
          <a:p>
            <a:pPr marL="342900" indent="-342900">
              <a:buFont typeface="Arial" panose="020B0604020202020204" pitchFamily="34" charset="0"/>
              <a:buChar char="•"/>
            </a:pPr>
            <a:r>
              <a:rPr lang="en-US" sz="2400" dirty="0"/>
              <a:t>Build Existing EDK Modules</a:t>
            </a:r>
          </a:p>
          <a:p>
            <a:pPr marL="342900" indent="-342900">
              <a:buFont typeface="Arial" panose="020B0604020202020204" pitchFamily="34" charset="0"/>
              <a:buChar char="•"/>
            </a:pPr>
            <a:r>
              <a:rPr lang="en-US" sz="2400" dirty="0"/>
              <a:t>EDKII projects are made up of packages (DEC files)</a:t>
            </a:r>
          </a:p>
          <a:p>
            <a:pPr marL="342900" indent="-342900">
              <a:buFont typeface="Arial" panose="020B0604020202020204" pitchFamily="34" charset="0"/>
              <a:buChar char="•"/>
            </a:pPr>
            <a:r>
              <a:rPr lang="en-US" sz="2400" dirty="0"/>
              <a:t>Compiles to .EFI files: UEFI/DXE Driver, PEIM, UEFI Application, DXE Library</a:t>
            </a:r>
          </a:p>
        </p:txBody>
      </p:sp>
    </p:spTree>
    <p:extLst>
      <p:ext uri="{BB962C8B-B14F-4D97-AF65-F5344CB8AC3E}">
        <p14:creationId xmlns:p14="http://schemas.microsoft.com/office/powerpoint/2010/main" val="2756650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MinnowBoard</a:t>
            </a:r>
            <a:r>
              <a:rPr lang="en-US" dirty="0"/>
              <a:t> Max EDKII Source Tree</a:t>
            </a:r>
          </a:p>
        </p:txBody>
      </p:sp>
      <p:sp>
        <p:nvSpPr>
          <p:cNvPr id="3" name="Content Placeholder 2"/>
          <p:cNvSpPr>
            <a:spLocks noGrp="1"/>
          </p:cNvSpPr>
          <p:nvPr>
            <p:ph idx="1"/>
          </p:nvPr>
        </p:nvSpPr>
        <p:spPr>
          <a:xfrm>
            <a:off x="438665" y="1570037"/>
            <a:ext cx="3523735" cy="4525963"/>
          </a:xfrm>
        </p:spPr>
        <p:txBody>
          <a:bodyPr>
            <a:normAutofit lnSpcReduction="10000"/>
          </a:bodyPr>
          <a:lstStyle/>
          <a:p>
            <a:pPr>
              <a:spcBef>
                <a:spcPts val="600"/>
              </a:spcBef>
            </a:pPr>
            <a:r>
              <a:rPr lang="en-US" dirty="0"/>
              <a:t>Package concept for each EDK II sub-directory</a:t>
            </a:r>
          </a:p>
          <a:p>
            <a:pPr>
              <a:spcBef>
                <a:spcPts val="600"/>
              </a:spcBef>
            </a:pPr>
            <a:endParaRPr lang="en-US" dirty="0"/>
          </a:p>
          <a:p>
            <a:pPr>
              <a:spcBef>
                <a:spcPts val="600"/>
              </a:spcBef>
            </a:pPr>
            <a:r>
              <a:rPr lang="en-US" dirty="0"/>
              <a:t>Platform specific packages (</a:t>
            </a:r>
            <a:r>
              <a:rPr lang="en-US" b="1" dirty="0">
                <a:latin typeface="Courier New" panose="02070309020205020404" pitchFamily="49" charset="0"/>
                <a:cs typeface="Courier New" panose="02070309020205020404" pitchFamily="49" charset="0"/>
              </a:rPr>
              <a:t>Vlv2..Pkg</a:t>
            </a:r>
            <a:r>
              <a:rPr lang="en-US" dirty="0"/>
              <a:t>) are also there</a:t>
            </a:r>
          </a:p>
          <a:p>
            <a:pPr>
              <a:spcBef>
                <a:spcPts val="600"/>
              </a:spcBef>
            </a:pPr>
            <a:endParaRPr lang="en-US" dirty="0"/>
          </a:p>
          <a:p>
            <a:pPr>
              <a:spcBef>
                <a:spcPts val="600"/>
              </a:spcBef>
            </a:pPr>
            <a:r>
              <a:rPr lang="en-US" dirty="0"/>
              <a:t>EDK II build process reflects the package</a:t>
            </a:r>
          </a:p>
          <a:p>
            <a:pPr>
              <a:spcBef>
                <a:spcPts val="600"/>
              </a:spcBef>
            </a:pPr>
            <a:endParaRPr lang="en-US" dirty="0"/>
          </a:p>
          <a:p>
            <a:pPr>
              <a:spcBef>
                <a:spcPts val="600"/>
              </a:spcBef>
            </a:pPr>
            <a:r>
              <a:rPr lang="en-US" dirty="0">
                <a:latin typeface="Courier" pitchFamily="49" charset="0"/>
              </a:rPr>
              <a:t># </a:t>
            </a:r>
            <a:r>
              <a:rPr lang="en-US" dirty="0" err="1">
                <a:latin typeface="Courier" pitchFamily="49" charset="0"/>
              </a:rPr>
              <a:t>edksetup</a:t>
            </a:r>
            <a:endParaRPr lang="en-US" dirty="0">
              <a:latin typeface="Courier" pitchFamily="49" charset="0"/>
            </a:endParaRPr>
          </a:p>
          <a:p>
            <a:pPr>
              <a:spcBef>
                <a:spcPts val="600"/>
              </a:spcBef>
            </a:pPr>
            <a:r>
              <a:rPr lang="en-US" dirty="0">
                <a:latin typeface="Courier" pitchFamily="49" charset="0"/>
              </a:rPr>
              <a:t># build -p Nt32Pkg\Nt32Pkg.dsc -a IA32</a:t>
            </a:r>
          </a:p>
        </p:txBody>
      </p:sp>
      <p:pic>
        <p:nvPicPr>
          <p:cNvPr id="5" name="Picture 4"/>
          <p:cNvPicPr>
            <a:picLocks noChangeAspect="1"/>
          </p:cNvPicPr>
          <p:nvPr/>
        </p:nvPicPr>
        <p:blipFill>
          <a:blip r:embed="rId2" cstate="print"/>
          <a:stretch>
            <a:fillRect/>
          </a:stretch>
        </p:blipFill>
        <p:spPr>
          <a:xfrm>
            <a:off x="4057110" y="838200"/>
            <a:ext cx="5077365" cy="6019800"/>
          </a:xfrm>
          <a:prstGeom prst="rect">
            <a:avLst/>
          </a:prstGeom>
        </p:spPr>
      </p:pic>
    </p:spTree>
    <p:extLst>
      <p:ext uri="{BB962C8B-B14F-4D97-AF65-F5344CB8AC3E}">
        <p14:creationId xmlns:p14="http://schemas.microsoft.com/office/powerpoint/2010/main" val="272610915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EDK II Packages</a:t>
            </a:r>
          </a:p>
        </p:txBody>
      </p:sp>
      <p:sp>
        <p:nvSpPr>
          <p:cNvPr id="3" name="Content Placeholder 2"/>
          <p:cNvSpPr>
            <a:spLocks noGrp="1"/>
          </p:cNvSpPr>
          <p:nvPr>
            <p:ph idx="1"/>
          </p:nvPr>
        </p:nvSpPr>
        <p:spPr>
          <a:xfrm>
            <a:off x="457200" y="1143000"/>
            <a:ext cx="8229600" cy="5334000"/>
          </a:xfrm>
        </p:spPr>
        <p:txBody>
          <a:bodyPr>
            <a:normAutofit fontScale="92500"/>
          </a:bodyPr>
          <a:lstStyle/>
          <a:p>
            <a:r>
              <a:rPr lang="en-US" b="1" dirty="0" err="1">
                <a:latin typeface="Courier New" panose="02070309020205020404" pitchFamily="49" charset="0"/>
                <a:cs typeface="Courier New" panose="02070309020205020404" pitchFamily="49" charset="0"/>
              </a:rPr>
              <a:t>MdePkg</a:t>
            </a:r>
            <a:r>
              <a:rPr lang="en-US" dirty="0"/>
              <a:t> - Include files and libraries for Industry Standard Specifications</a:t>
            </a:r>
          </a:p>
          <a:p>
            <a:r>
              <a:rPr lang="en-US" b="1" dirty="0" err="1">
                <a:latin typeface="Courier New" panose="02070309020205020404" pitchFamily="49" charset="0"/>
                <a:cs typeface="Courier New" panose="02070309020205020404" pitchFamily="49" charset="0"/>
              </a:rPr>
              <a:t>MdeModulePkg</a:t>
            </a:r>
            <a:r>
              <a:rPr lang="en-US" dirty="0"/>
              <a:t> - Modules only definitions from the Industry Standard Specification are defined in the </a:t>
            </a:r>
            <a:r>
              <a:rPr lang="en-US" b="1" dirty="0" err="1">
                <a:latin typeface="Courier New" panose="02070309020205020404" pitchFamily="49" charset="0"/>
                <a:cs typeface="Courier New" panose="02070309020205020404" pitchFamily="49" charset="0"/>
              </a:rPr>
              <a:t>MdePkg</a:t>
            </a:r>
            <a:endParaRPr lang="en-US" b="1" dirty="0">
              <a:latin typeface="Courier New" panose="02070309020205020404" pitchFamily="49" charset="0"/>
              <a:cs typeface="Courier New" panose="02070309020205020404" pitchFamily="49" charset="0"/>
            </a:endParaRPr>
          </a:p>
          <a:p>
            <a:r>
              <a:rPr lang="en-US" b="1" dirty="0" err="1">
                <a:latin typeface="Courier New" panose="02070309020205020404" pitchFamily="49" charset="0"/>
                <a:cs typeface="Courier New" panose="02070309020205020404" pitchFamily="49" charset="0"/>
              </a:rPr>
              <a:t>SecurityPkg</a:t>
            </a:r>
            <a:r>
              <a:rPr lang="en-US" dirty="0"/>
              <a:t> – Implements security related functionality (Secure Boot, Authenticated Variables, etc.)</a:t>
            </a:r>
          </a:p>
          <a:p>
            <a:r>
              <a:rPr lang="en-US" b="1" dirty="0" err="1">
                <a:latin typeface="Courier New" panose="02070309020205020404" pitchFamily="49" charset="0"/>
                <a:cs typeface="Courier New" panose="02070309020205020404" pitchFamily="49" charset="0"/>
              </a:rPr>
              <a:t>CryptoPkg</a:t>
            </a:r>
            <a:r>
              <a:rPr lang="en-US" dirty="0"/>
              <a:t> – Provides crypto functionality</a:t>
            </a:r>
          </a:p>
          <a:p>
            <a:r>
              <a:rPr lang="en-US" b="1" dirty="0" err="1">
                <a:latin typeface="Courier New" panose="02070309020205020404" pitchFamily="49" charset="0"/>
                <a:cs typeface="Courier New" panose="02070309020205020404" pitchFamily="49" charset="0"/>
              </a:rPr>
              <a:t>ShellPkg</a:t>
            </a:r>
            <a:r>
              <a:rPr lang="en-US" b="1" dirty="0">
                <a:latin typeface="Courier New" panose="02070309020205020404" pitchFamily="49" charset="0"/>
                <a:cs typeface="Courier New" panose="02070309020205020404" pitchFamily="49" charset="0"/>
              </a:rPr>
              <a:t> &amp; </a:t>
            </a:r>
            <a:r>
              <a:rPr lang="en-US" b="1" dirty="0" err="1">
                <a:latin typeface="Courier New" panose="02070309020205020404" pitchFamily="49" charset="0"/>
                <a:cs typeface="Courier New" panose="02070309020205020404" pitchFamily="49" charset="0"/>
              </a:rPr>
              <a:t>NetworkPkg</a:t>
            </a:r>
            <a:r>
              <a:rPr lang="en-US" dirty="0"/>
              <a:t> - Functionality of shell &amp; network stack</a:t>
            </a:r>
          </a:p>
          <a:p>
            <a:r>
              <a:rPr lang="en-US" b="1" dirty="0">
                <a:latin typeface="Courier New" panose="02070309020205020404" pitchFamily="49" charset="0"/>
                <a:cs typeface="Courier New" panose="02070309020205020404" pitchFamily="49" charset="0"/>
              </a:rPr>
              <a:t>IA32FamilyCpuPkg</a:t>
            </a:r>
            <a:r>
              <a:rPr lang="en-US" dirty="0"/>
              <a:t> – Package supporting IA32 family processors</a:t>
            </a:r>
          </a:p>
          <a:p>
            <a:r>
              <a:rPr lang="en-US" b="1" dirty="0" err="1">
                <a:latin typeface="Courier New" panose="02070309020205020404" pitchFamily="49" charset="0"/>
                <a:cs typeface="Courier New" panose="02070309020205020404" pitchFamily="49" charset="0"/>
              </a:rPr>
              <a:t>IntelFrameworkPkg</a:t>
            </a:r>
            <a:r>
              <a:rPr lang="en-US" dirty="0"/>
              <a:t> - Include files and libraries for those parts of the Intel Platform Innovation Framework for EFI specifications not adopted “as is” by the UEFI or PI specifications</a:t>
            </a:r>
          </a:p>
          <a:p>
            <a:r>
              <a:rPr lang="en-US" b="1" dirty="0">
                <a:latin typeface="Courier New" panose="02070309020205020404" pitchFamily="49" charset="0"/>
                <a:cs typeface="Courier New" panose="02070309020205020404" pitchFamily="49" charset="0"/>
              </a:rPr>
              <a:t>Nt32Pkg</a:t>
            </a:r>
            <a:r>
              <a:rPr lang="en-US" dirty="0"/>
              <a:t> – Windows UEFI emulator</a:t>
            </a:r>
          </a:p>
        </p:txBody>
      </p:sp>
    </p:spTree>
    <p:extLst>
      <p:ext uri="{BB962C8B-B14F-4D97-AF65-F5344CB8AC3E}">
        <p14:creationId xmlns:p14="http://schemas.microsoft.com/office/powerpoint/2010/main" val="42693716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2854"/>
            <a:ext cx="8229600" cy="988746"/>
          </a:xfrm>
        </p:spPr>
        <p:txBody>
          <a:bodyPr/>
          <a:lstStyle/>
          <a:p>
            <a:r>
              <a:rPr lang="en-US" b="0" dirty="0"/>
              <a:t>EDKII File Extensions</a:t>
            </a:r>
            <a:endParaRPr lang="en-US" dirty="0"/>
          </a:p>
        </p:txBody>
      </p:sp>
      <p:sp>
        <p:nvSpPr>
          <p:cNvPr id="3" name="Content Placeholder 2"/>
          <p:cNvSpPr>
            <a:spLocks noGrp="1"/>
          </p:cNvSpPr>
          <p:nvPr>
            <p:ph idx="1"/>
          </p:nvPr>
        </p:nvSpPr>
        <p:spPr/>
        <p:txBody>
          <a:bodyPr/>
          <a:lstStyle/>
          <a:p>
            <a:r>
              <a:rPr lang="en-US" b="1" dirty="0">
                <a:latin typeface="Courier New" panose="02070309020205020404" pitchFamily="49" charset="0"/>
                <a:cs typeface="Courier New" panose="02070309020205020404" pitchFamily="49" charset="0"/>
              </a:rPr>
              <a:t>.DSC</a:t>
            </a:r>
            <a:r>
              <a:rPr lang="en-US" dirty="0"/>
              <a:t> - Platform Description file (recipe for creating a package, contains definitions to build the package)</a:t>
            </a:r>
          </a:p>
          <a:p>
            <a:r>
              <a:rPr lang="en-US" b="1" dirty="0">
                <a:latin typeface="Courier New" panose="02070309020205020404" pitchFamily="49" charset="0"/>
                <a:cs typeface="Courier New" panose="02070309020205020404" pitchFamily="49" charset="0"/>
              </a:rPr>
              <a:t>.DEC</a:t>
            </a:r>
            <a:r>
              <a:rPr lang="en-US" dirty="0"/>
              <a:t> - Package Declaration file</a:t>
            </a:r>
          </a:p>
          <a:p>
            <a:r>
              <a:rPr lang="it-IT" b="1" dirty="0">
                <a:latin typeface="Courier New" panose="02070309020205020404" pitchFamily="49" charset="0"/>
                <a:cs typeface="Courier New" panose="02070309020205020404" pitchFamily="49" charset="0"/>
              </a:rPr>
              <a:t>.INF</a:t>
            </a:r>
            <a:r>
              <a:rPr lang="it-IT" dirty="0"/>
              <a:t> - Module Definition (defines a component) </a:t>
            </a:r>
          </a:p>
          <a:p>
            <a:r>
              <a:rPr lang="en-US" b="1" dirty="0">
                <a:latin typeface="Courier New" panose="02070309020205020404" pitchFamily="49" charset="0"/>
                <a:cs typeface="Courier New" panose="02070309020205020404" pitchFamily="49" charset="0"/>
              </a:rPr>
              <a:t>.FDF</a:t>
            </a:r>
            <a:r>
              <a:rPr lang="en-US" dirty="0"/>
              <a:t> - Flash Description File (describes information about flash parts)</a:t>
            </a:r>
          </a:p>
          <a:p>
            <a:r>
              <a:rPr lang="en-US" b="1" dirty="0">
                <a:latin typeface="Courier New" panose="02070309020205020404" pitchFamily="49" charset="0"/>
                <a:cs typeface="Courier New" panose="02070309020205020404" pitchFamily="49" charset="0"/>
              </a:rPr>
              <a:t>.FV</a:t>
            </a:r>
            <a:r>
              <a:rPr lang="en-US" dirty="0"/>
              <a:t> - Firmware volume (FV) binary file </a:t>
            </a:r>
          </a:p>
        </p:txBody>
      </p:sp>
    </p:spTree>
    <p:extLst>
      <p:ext uri="{BB962C8B-B14F-4D97-AF65-F5344CB8AC3E}">
        <p14:creationId xmlns:p14="http://schemas.microsoft.com/office/powerpoint/2010/main" val="22165978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Platform Configuration Database (PCD)</a:t>
            </a:r>
          </a:p>
        </p:txBody>
      </p:sp>
      <p:sp>
        <p:nvSpPr>
          <p:cNvPr id="3" name="Content Placeholder 2"/>
          <p:cNvSpPr>
            <a:spLocks noGrp="1"/>
          </p:cNvSpPr>
          <p:nvPr>
            <p:ph idx="1"/>
          </p:nvPr>
        </p:nvSpPr>
        <p:spPr>
          <a:xfrm>
            <a:off x="457200" y="1371600"/>
            <a:ext cx="8229600" cy="4525963"/>
          </a:xfrm>
        </p:spPr>
        <p:txBody>
          <a:bodyPr>
            <a:normAutofit/>
          </a:bodyPr>
          <a:lstStyle/>
          <a:p>
            <a:pPr marL="171450" indent="-171450">
              <a:buFont typeface="Arial" panose="020B0604020202020204" pitchFamily="34" charset="0"/>
              <a:buChar char="•"/>
            </a:pPr>
            <a:endParaRPr lang="en-US" sz="1100" dirty="0">
              <a:solidFill>
                <a:srgbClr val="000000"/>
              </a:solidFill>
              <a:latin typeface="Neo Sans Intel Medium"/>
            </a:endParaRPr>
          </a:p>
          <a:p>
            <a:pPr marL="342900" indent="-342900">
              <a:buFont typeface="Arial" panose="020B0604020202020204" pitchFamily="34" charset="0"/>
              <a:buChar char="•"/>
            </a:pPr>
            <a:r>
              <a:rPr lang="en-US" sz="2400" dirty="0">
                <a:solidFill>
                  <a:srgbClr val="000000"/>
                </a:solidFill>
                <a:latin typeface="Neo Sans Intel Medium"/>
              </a:rPr>
              <a:t>PCD options define parameters which allow modules to define firmware configuration without recompile/rebuild or source code change</a:t>
            </a:r>
          </a:p>
          <a:p>
            <a:pPr marL="342900" indent="-342900">
              <a:buFont typeface="Arial" panose="020B0604020202020204" pitchFamily="34" charset="0"/>
              <a:buChar char="•"/>
            </a:pPr>
            <a:r>
              <a:rPr lang="en-US" sz="2400" dirty="0">
                <a:solidFill>
                  <a:srgbClr val="000000"/>
                </a:solidFill>
                <a:latin typeface="Neo Sans Intel Medium"/>
              </a:rPr>
              <a:t>There’s an API to access to PCD options</a:t>
            </a:r>
          </a:p>
          <a:p>
            <a:pPr marL="342900" indent="-342900">
              <a:buFont typeface="Arial" panose="020B0604020202020204" pitchFamily="34" charset="0"/>
              <a:buChar char="•"/>
            </a:pPr>
            <a:r>
              <a:rPr lang="en-US" sz="2400" dirty="0">
                <a:solidFill>
                  <a:srgbClr val="000000"/>
                </a:solidFill>
                <a:latin typeface="Neo Sans Intel Medium"/>
              </a:rPr>
              <a:t>PCD options can store platform or feature configuration settings</a:t>
            </a:r>
          </a:p>
          <a:p>
            <a:endParaRPr lang="en-US" sz="2400" dirty="0">
              <a:solidFill>
                <a:srgbClr val="000000"/>
              </a:solidFill>
              <a:latin typeface="Neo Sans Intel Medium"/>
            </a:endParaRPr>
          </a:p>
          <a:p>
            <a:endParaRPr lang="en-US" sz="2400" dirty="0">
              <a:solidFill>
                <a:srgbClr val="000000"/>
              </a:solidFill>
              <a:latin typeface="Neo Sans Intel Medium"/>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03163916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PCD Example</a:t>
            </a:r>
          </a:p>
        </p:txBody>
      </p:sp>
      <p:sp>
        <p:nvSpPr>
          <p:cNvPr id="3" name="Content Placeholder 2"/>
          <p:cNvSpPr>
            <a:spLocks noGrp="1"/>
          </p:cNvSpPr>
          <p:nvPr>
            <p:ph idx="1"/>
          </p:nvPr>
        </p:nvSpPr>
        <p:spPr>
          <a:xfrm>
            <a:off x="228600" y="1447800"/>
            <a:ext cx="8763000" cy="5105400"/>
          </a:xfrm>
        </p:spPr>
        <p:txBody>
          <a:bodyPr>
            <a:normAutofit/>
          </a:bodyPr>
          <a:lstStyle/>
          <a:p>
            <a:pPr marL="342900" indent="-342900">
              <a:buFont typeface="Arial" panose="020B0604020202020204" pitchFamily="34" charset="0"/>
              <a:buChar char="•"/>
            </a:pPr>
            <a:r>
              <a:rPr lang="en-US" dirty="0"/>
              <a:t>PCD options are defined in the DEC files in any package</a:t>
            </a:r>
          </a:p>
          <a:p>
            <a:pPr marL="342900" lvl="2" indent="0">
              <a:spcBef>
                <a:spcPts val="600"/>
              </a:spcBef>
              <a:buNone/>
            </a:pPr>
            <a:endParaRPr lang="en-US" sz="1600" b="1" dirty="0">
              <a:latin typeface="Courier" pitchFamily="49" charset="0"/>
            </a:endParaRPr>
          </a:p>
          <a:p>
            <a:pPr marL="342900" lvl="2" indent="0">
              <a:spcBef>
                <a:spcPts val="0"/>
              </a:spcBef>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SecurityPkg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SecurityPkg.dec</a:t>
            </a:r>
            <a:r>
              <a:rPr lang="en-US" dirty="0">
                <a:latin typeface="Courier New" panose="02070309020205020404" pitchFamily="49" charset="0"/>
                <a:cs typeface="Courier New" panose="02070309020205020404" pitchFamily="49" charset="0"/>
              </a:rPr>
              <a:t>:</a:t>
            </a:r>
          </a:p>
          <a:p>
            <a:pPr marL="342900" lvl="2" indent="0">
              <a:spcBef>
                <a:spcPts val="0"/>
              </a:spcBef>
              <a:buNone/>
            </a:pPr>
            <a:endParaRPr lang="en-US" b="1" dirty="0">
              <a:latin typeface="Courier New" panose="02070309020205020404" pitchFamily="49" charset="0"/>
              <a:cs typeface="Courier New" panose="02070309020205020404" pitchFamily="49" charset="0"/>
            </a:endParaRPr>
          </a:p>
          <a:p>
            <a:pPr marL="342900" lvl="2" indent="0">
              <a:spcBef>
                <a:spcPts val="0"/>
              </a:spcBef>
              <a:buNone/>
            </a:pPr>
            <a:r>
              <a:rPr lang="en-US" sz="1600" b="1" dirty="0">
                <a:latin typeface="Courier New" panose="02070309020205020404" pitchFamily="49" charset="0"/>
                <a:cs typeface="Courier New" panose="02070309020205020404" pitchFamily="49" charset="0"/>
              </a:rPr>
              <a:t>gEfiSecurityPkgTokenSpaceGuid.PcdOptionRomImageVerificationPolicy</a:t>
            </a:r>
          </a:p>
          <a:p>
            <a:pPr marL="342900" lvl="2" indent="0">
              <a:spcBef>
                <a:spcPts val="0"/>
              </a:spcBef>
              <a:buNone/>
            </a:pPr>
            <a:r>
              <a:rPr lang="en-US" sz="1600" b="1" dirty="0">
                <a:latin typeface="Courier New" panose="02070309020205020404" pitchFamily="49" charset="0"/>
                <a:cs typeface="Courier New" panose="02070309020205020404" pitchFamily="49" charset="0"/>
              </a:rPr>
              <a:t>|0x04|UINT32|0x00000001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Values of PCD options are set in DSC files</a:t>
            </a:r>
          </a:p>
          <a:p>
            <a:pPr marL="342900" lvl="2" indent="0">
              <a:buNone/>
            </a:pPr>
            <a:endParaRPr lang="en-US" b="1" dirty="0">
              <a:latin typeface="Courier" pitchFamily="49" charset="0"/>
            </a:endParaRPr>
          </a:p>
          <a:p>
            <a:pPr marL="342900" lvl="2" indent="0">
              <a:buNone/>
            </a:pPr>
            <a:r>
              <a:rPr lang="en-US" b="1" dirty="0">
                <a:latin typeface="Courier" pitchFamily="49" charset="0"/>
              </a:rPr>
              <a:t>[PcdsFixedAtBuild.IA32]</a:t>
            </a:r>
          </a:p>
          <a:p>
            <a:pPr marL="342900" lvl="2" indent="0">
              <a:buNone/>
            </a:pPr>
            <a:r>
              <a:rPr lang="en-US" b="1" dirty="0">
                <a:latin typeface="Courier" pitchFamily="49" charset="0"/>
              </a:rPr>
              <a:t>...</a:t>
            </a:r>
          </a:p>
          <a:p>
            <a:pPr marL="342900" lvl="2" indent="0">
              <a:buNone/>
            </a:pPr>
            <a:r>
              <a:rPr lang="en-US" b="1" dirty="0">
                <a:latin typeface="Courier" pitchFamily="49" charset="0"/>
              </a:rPr>
              <a:t>gEfiIchTokenSpaceGuid.PcdIchAcpiIoPortBaseAddress|0x400</a:t>
            </a:r>
            <a:endParaRPr lang="en-US" sz="2000" dirty="0">
              <a:latin typeface="Courier" pitchFamily="49" charset="0"/>
            </a:endParaRPr>
          </a:p>
        </p:txBody>
      </p:sp>
    </p:spTree>
    <p:extLst>
      <p:ext uri="{BB962C8B-B14F-4D97-AF65-F5344CB8AC3E}">
        <p14:creationId xmlns:p14="http://schemas.microsoft.com/office/powerpoint/2010/main" val="2663153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System Management Bus (SMBus)</a:t>
            </a:r>
          </a:p>
        </p:txBody>
      </p:sp>
      <p:sp>
        <p:nvSpPr>
          <p:cNvPr id="5" name="Content Placeholder 7"/>
          <p:cNvSpPr>
            <a:spLocks noGrp="1"/>
          </p:cNvSpPr>
          <p:nvPr>
            <p:ph idx="1"/>
          </p:nvPr>
        </p:nvSpPr>
        <p:spPr>
          <a:xfrm>
            <a:off x="457200" y="1066800"/>
            <a:ext cx="8229600" cy="5320006"/>
          </a:xfrm>
        </p:spPr>
        <p:txBody>
          <a:bodyPr>
            <a:normAutofit lnSpcReduction="10000"/>
          </a:bodyPr>
          <a:lstStyle/>
          <a:p>
            <a:pPr marL="457200" indent="-457200">
              <a:buFont typeface="+mj-lt"/>
              <a:buAutoNum type="arabicPeriod"/>
            </a:pPr>
            <a:r>
              <a:rPr lang="en-US" sz="2400" dirty="0">
                <a:hlinkClick r:id="rId3"/>
              </a:rPr>
              <a:t>SMBus 2.0 specification</a:t>
            </a:r>
            <a:endParaRPr lang="en-US" sz="2400" dirty="0"/>
          </a:p>
          <a:p>
            <a:pPr marL="457200" indent="-457200">
              <a:buFont typeface="+mj-lt"/>
              <a:buAutoNum type="arabicPeriod"/>
            </a:pPr>
            <a:r>
              <a:rPr lang="en-US" sz="2400" dirty="0"/>
              <a:t>2-pin interface (SMBDATA, SMBCLK), opt. SMBALERT#</a:t>
            </a:r>
          </a:p>
          <a:p>
            <a:pPr marL="457200" indent="-457200">
              <a:buFont typeface="+mj-lt"/>
              <a:buAutoNum type="arabicPeriod"/>
            </a:pPr>
            <a:r>
              <a:rPr lang="en-US" sz="2400" dirty="0"/>
              <a:t>SMBus host controller to communicate over SMBus:</a:t>
            </a:r>
          </a:p>
          <a:p>
            <a:pPr marL="1028700" lvl="2" indent="-457200"/>
            <a:r>
              <a:rPr lang="en-US" sz="1800" dirty="0"/>
              <a:t>DIMM Serial Presence Detect (SPD) EEPROM</a:t>
            </a:r>
          </a:p>
          <a:p>
            <a:pPr marL="1028700" lvl="2" indent="-457200"/>
            <a:r>
              <a:rPr lang="en-US" sz="1800" dirty="0"/>
              <a:t>DIMM Thermal Sensors</a:t>
            </a:r>
          </a:p>
          <a:p>
            <a:pPr marL="1028700" lvl="2" indent="-457200"/>
            <a:r>
              <a:rPr lang="en-US" sz="1800" dirty="0"/>
              <a:t>EC or BMC (host-to-</a:t>
            </a:r>
            <a:r>
              <a:rPr lang="en-US" sz="1800" dirty="0" err="1"/>
              <a:t>uC</a:t>
            </a:r>
            <a:r>
              <a:rPr lang="en-US" sz="1800" dirty="0"/>
              <a:t>, </a:t>
            </a:r>
            <a:r>
              <a:rPr lang="en-US" sz="1800" dirty="0" err="1"/>
              <a:t>uC</a:t>
            </a:r>
            <a:r>
              <a:rPr lang="en-US" sz="1800" dirty="0"/>
              <a:t>-to-sensors, BMC-to-NIC)</a:t>
            </a:r>
          </a:p>
          <a:p>
            <a:pPr marL="1028700" lvl="2" indent="-457200"/>
            <a:r>
              <a:rPr lang="en-US" sz="1800" dirty="0"/>
              <a:t>Commands: Read/Write Byte/Word, Send/Receive Byte, Process Call..</a:t>
            </a:r>
          </a:p>
          <a:p>
            <a:pPr marL="1028700" lvl="2" indent="-457200"/>
            <a:r>
              <a:rPr lang="en-US" sz="1800" dirty="0"/>
              <a:t>Can operate in I</a:t>
            </a:r>
            <a:r>
              <a:rPr lang="en-US" sz="1800" baseline="30000" dirty="0"/>
              <a:t>2</a:t>
            </a:r>
            <a:r>
              <a:rPr lang="en-US" sz="1800" dirty="0"/>
              <a:t>C mode</a:t>
            </a:r>
          </a:p>
          <a:p>
            <a:pPr marL="457200" indent="-457200">
              <a:buFont typeface="+mj-lt"/>
              <a:buAutoNum type="arabicPeriod"/>
            </a:pPr>
            <a:r>
              <a:rPr lang="en-US" sz="2400" dirty="0"/>
              <a:t>Intel ME has SMBus controller(s)</a:t>
            </a:r>
          </a:p>
          <a:p>
            <a:pPr marL="457200" indent="-457200">
              <a:buFont typeface="+mj-lt"/>
              <a:buAutoNum type="arabicPeriod"/>
            </a:pPr>
            <a:r>
              <a:rPr lang="en-US" sz="2400" dirty="0" err="1"/>
              <a:t>PCIe</a:t>
            </a:r>
            <a:r>
              <a:rPr lang="en-US" sz="2400" dirty="0"/>
              <a:t> connectors include SMBus pins for side band management</a:t>
            </a:r>
          </a:p>
          <a:p>
            <a:pPr marL="457200" indent="-457200">
              <a:buFont typeface="+mj-lt"/>
              <a:buAutoNum type="arabicPeriod"/>
            </a:pPr>
            <a:r>
              <a:rPr lang="en-US" sz="2400" dirty="0"/>
              <a:t>DMTF Alert Standard Format (ASF) sensors</a:t>
            </a:r>
          </a:p>
          <a:p>
            <a:pPr marL="457200" indent="-457200">
              <a:buFont typeface="+mj-lt"/>
              <a:buAutoNum type="arabicPeriod"/>
            </a:pPr>
            <a:r>
              <a:rPr lang="en-US" sz="2400" dirty="0" err="1"/>
              <a:t>PMBus</a:t>
            </a:r>
            <a:r>
              <a:rPr lang="en-US" sz="2400" dirty="0"/>
              <a:t> for power supplies</a:t>
            </a:r>
          </a:p>
          <a:p>
            <a:pPr marL="457200" indent="-457200">
              <a:buFont typeface="+mj-lt"/>
              <a:buAutoNum type="arabicPeriod"/>
            </a:pPr>
            <a:endParaRPr lang="en-US" sz="2400" dirty="0"/>
          </a:p>
        </p:txBody>
      </p:sp>
    </p:spTree>
    <p:extLst>
      <p:ext uri="{BB962C8B-B14F-4D97-AF65-F5344CB8AC3E}">
        <p14:creationId xmlns:p14="http://schemas.microsoft.com/office/powerpoint/2010/main" val="16367728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a:t>
            </a:r>
            <a:r>
              <a:rPr lang="en-US" dirty="0">
                <a:solidFill>
                  <a:schemeClr val="tx1"/>
                </a:solidFill>
                <a:latin typeface="Neo Sans Intel" panose="020B0504020202020204" pitchFamily="34" charset="0"/>
              </a:rPr>
              <a:t>.5 Building UEFI Applications/Drivers</a:t>
            </a:r>
          </a:p>
        </p:txBody>
      </p:sp>
    </p:spTree>
    <p:extLst>
      <p:ext uri="{BB962C8B-B14F-4D97-AF65-F5344CB8AC3E}">
        <p14:creationId xmlns:p14="http://schemas.microsoft.com/office/powerpoint/2010/main" val="126708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UEFI Application</a:t>
            </a:r>
          </a:p>
        </p:txBody>
      </p:sp>
      <p:sp>
        <p:nvSpPr>
          <p:cNvPr id="3" name="Content Placeholder 2"/>
          <p:cNvSpPr>
            <a:spLocks noGrp="1"/>
          </p:cNvSpPr>
          <p:nvPr>
            <p:ph idx="1"/>
          </p:nvPr>
        </p:nvSpPr>
        <p:spPr>
          <a:xfrm>
            <a:off x="457200" y="1828800"/>
            <a:ext cx="8229600" cy="4396532"/>
          </a:xfrm>
        </p:spPr>
        <p:txBody>
          <a:bodyPr>
            <a:normAutofit/>
          </a:bodyPr>
          <a:lstStyle/>
          <a:p>
            <a:r>
              <a:rPr lang="en-US" sz="2400" b="1" dirty="0"/>
              <a:t>UDKII User Manual</a:t>
            </a:r>
            <a:r>
              <a:rPr lang="en-US" sz="2400" dirty="0"/>
              <a:t> describes a module building process in Chapter 3.4. You need to create a new package containing the module or add the module to existing package</a:t>
            </a:r>
          </a:p>
          <a:p>
            <a:r>
              <a:rPr lang="en-US" sz="2000" dirty="0">
                <a:hlinkClick r:id="rId2"/>
              </a:rPr>
              <a:t>http://tianocore.sourceforge.net/wiki/EDK_II_User_Documentation</a:t>
            </a:r>
            <a:endParaRPr lang="en-US" sz="2400" dirty="0"/>
          </a:p>
          <a:p>
            <a:pPr marL="457200" indent="-457200">
              <a:buFont typeface="Arial" panose="020B0604020202020204" pitchFamily="34" charset="0"/>
              <a:buChar char="•"/>
            </a:pPr>
            <a:endParaRPr lang="en-US" sz="2400" dirty="0"/>
          </a:p>
          <a:p>
            <a:r>
              <a:rPr lang="en-US" sz="2400" b="1" dirty="0"/>
              <a:t>UEFI Driver Wizard</a:t>
            </a:r>
            <a:r>
              <a:rPr lang="en-US" sz="2400" dirty="0"/>
              <a:t> is of great help for module creation</a:t>
            </a:r>
          </a:p>
          <a:p>
            <a:r>
              <a:rPr lang="en-US" sz="2000" dirty="0">
                <a:hlinkClick r:id="rId3"/>
              </a:rPr>
              <a:t>http://tianocore.sourceforge.net/wiki/UEFI_Driver_Wizard</a:t>
            </a:r>
            <a:endParaRPr lang="en-US" sz="2400" dirty="0"/>
          </a:p>
        </p:txBody>
      </p:sp>
    </p:spTree>
    <p:extLst>
      <p:ext uri="{BB962C8B-B14F-4D97-AF65-F5344CB8AC3E}">
        <p14:creationId xmlns:p14="http://schemas.microsoft.com/office/powerpoint/2010/main" val="15218117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UEFI Application</a:t>
            </a:r>
          </a:p>
        </p:txBody>
      </p:sp>
      <p:sp>
        <p:nvSpPr>
          <p:cNvPr id="3" name="Content Placeholder 2"/>
          <p:cNvSpPr>
            <a:spLocks noGrp="1"/>
          </p:cNvSpPr>
          <p:nvPr>
            <p:ph idx="1"/>
          </p:nvPr>
        </p:nvSpPr>
        <p:spPr>
          <a:xfrm>
            <a:off x="457200" y="1420722"/>
            <a:ext cx="8229600" cy="4804610"/>
          </a:xfrm>
        </p:spPr>
        <p:txBody>
          <a:bodyPr>
            <a:normAutofit fontScale="92500"/>
          </a:bodyPr>
          <a:lstStyle/>
          <a:p>
            <a:r>
              <a:rPr lang="en-US" sz="3100" dirty="0"/>
              <a:t>For this exercise, there’s a </a:t>
            </a:r>
            <a:r>
              <a:rPr lang="en-US" sz="3100" dirty="0" err="1">
                <a:latin typeface="Courier New" panose="02070309020205020404" pitchFamily="49" charset="0"/>
                <a:cs typeface="Courier New" panose="02070309020205020404" pitchFamily="49" charset="0"/>
              </a:rPr>
              <a:t>myapp</a:t>
            </a:r>
            <a:r>
              <a:rPr lang="en-US" sz="3100" dirty="0">
                <a:latin typeface="Courier New" panose="02070309020205020404" pitchFamily="49" charset="0"/>
                <a:cs typeface="Courier New" panose="02070309020205020404" pitchFamily="49" charset="0"/>
              </a:rPr>
              <a:t> </a:t>
            </a:r>
            <a:r>
              <a:rPr lang="en-US" sz="3100" dirty="0"/>
              <a:t>package and a module generated with UEFI Driver Wizard and located in </a:t>
            </a:r>
            <a:r>
              <a:rPr lang="en-US" sz="3100" dirty="0" err="1">
                <a:latin typeface="Courier New" panose="02070309020205020404" pitchFamily="49" charset="0"/>
                <a:cs typeface="Courier New" panose="02070309020205020404" pitchFamily="49" charset="0"/>
              </a:rPr>
              <a:t>myapp</a:t>
            </a:r>
            <a:r>
              <a:rPr lang="en-US" sz="3100" dirty="0"/>
              <a:t> folder in the UEFI source tree</a:t>
            </a:r>
          </a:p>
          <a:p>
            <a:pPr>
              <a:lnSpc>
                <a:spcPct val="120000"/>
              </a:lnSpc>
              <a:spcBef>
                <a:spcPts val="0"/>
              </a:spcBef>
            </a:pPr>
            <a:endParaRPr lang="en-US" sz="3200" dirty="0">
              <a:latin typeface="Courier New" pitchFamily="49" charset="0"/>
              <a:cs typeface="Courier New" pitchFamily="49" charset="0"/>
            </a:endParaRPr>
          </a:p>
          <a:p>
            <a:pPr>
              <a:lnSpc>
                <a:spcPct val="120000"/>
              </a:lnSpc>
              <a:spcBef>
                <a:spcPts val="0"/>
              </a:spcBef>
            </a:pPr>
            <a:r>
              <a:rPr lang="en-US" dirty="0" err="1">
                <a:latin typeface="Courier New" pitchFamily="49" charset="0"/>
                <a:cs typeface="Courier New" pitchFamily="49" charset="0"/>
              </a:rPr>
              <a:t>myapp</a:t>
            </a:r>
            <a:r>
              <a:rPr lang="en-US" dirty="0">
                <a:latin typeface="Courier New" pitchFamily="49" charset="0"/>
                <a:cs typeface="Courier New" pitchFamily="49" charset="0"/>
              </a:rPr>
              <a:t>/</a:t>
            </a:r>
          </a:p>
          <a:p>
            <a:pPr>
              <a:lnSpc>
                <a:spcPct val="120000"/>
              </a:lnSpc>
              <a:spcBef>
                <a:spcPts val="0"/>
              </a:spcBef>
            </a:pPr>
            <a:r>
              <a:rPr lang="en-US" dirty="0">
                <a:latin typeface="Courier New" pitchFamily="49" charset="0"/>
                <a:cs typeface="Courier New" pitchFamily="49" charset="0"/>
              </a:rPr>
              <a:t>	</a:t>
            </a:r>
            <a:r>
              <a:rPr lang="en-US" dirty="0" err="1">
                <a:latin typeface="Courier New" pitchFamily="49" charset="0"/>
                <a:cs typeface="Courier New" pitchFamily="49" charset="0"/>
              </a:rPr>
              <a:t>myapp.h</a:t>
            </a:r>
            <a:endParaRPr lang="en-US" dirty="0">
              <a:latin typeface="Courier New" pitchFamily="49" charset="0"/>
              <a:cs typeface="Courier New" pitchFamily="49" charset="0"/>
            </a:endParaRPr>
          </a:p>
          <a:p>
            <a:pPr>
              <a:lnSpc>
                <a:spcPct val="120000"/>
              </a:lnSpc>
              <a:spcBef>
                <a:spcPts val="0"/>
              </a:spcBef>
            </a:pPr>
            <a:r>
              <a:rPr lang="en-US" dirty="0">
                <a:latin typeface="Courier New" pitchFamily="49" charset="0"/>
                <a:cs typeface="Courier New" pitchFamily="49" charset="0"/>
              </a:rPr>
              <a:t>	</a:t>
            </a:r>
            <a:r>
              <a:rPr lang="en-US" dirty="0" err="1">
                <a:latin typeface="Courier New" pitchFamily="49" charset="0"/>
                <a:cs typeface="Courier New" pitchFamily="49" charset="0"/>
              </a:rPr>
              <a:t>myapp.c</a:t>
            </a:r>
            <a:endParaRPr lang="en-US" dirty="0">
              <a:latin typeface="Courier New" pitchFamily="49" charset="0"/>
              <a:cs typeface="Courier New" pitchFamily="49" charset="0"/>
            </a:endParaRPr>
          </a:p>
          <a:p>
            <a:pPr>
              <a:lnSpc>
                <a:spcPct val="120000"/>
              </a:lnSpc>
              <a:spcBef>
                <a:spcPts val="0"/>
              </a:spcBef>
            </a:pPr>
            <a:r>
              <a:rPr lang="en-US" dirty="0">
                <a:latin typeface="Courier New" pitchFamily="49" charset="0"/>
                <a:cs typeface="Courier New" pitchFamily="49" charset="0"/>
              </a:rPr>
              <a:t>	myapp.dec – package declaration file</a:t>
            </a:r>
          </a:p>
          <a:p>
            <a:pPr>
              <a:lnSpc>
                <a:spcPct val="120000"/>
              </a:lnSpc>
              <a:spcBef>
                <a:spcPts val="0"/>
              </a:spcBef>
            </a:pPr>
            <a:r>
              <a:rPr lang="en-US" dirty="0">
                <a:latin typeface="Courier New" pitchFamily="49" charset="0"/>
                <a:cs typeface="Courier New" pitchFamily="49" charset="0"/>
              </a:rPr>
              <a:t>	myapp.dsc – platform build description file</a:t>
            </a:r>
          </a:p>
          <a:p>
            <a:pPr>
              <a:lnSpc>
                <a:spcPct val="120000"/>
              </a:lnSpc>
              <a:spcBef>
                <a:spcPts val="0"/>
              </a:spcBef>
            </a:pPr>
            <a:r>
              <a:rPr lang="en-US" dirty="0">
                <a:latin typeface="Courier New" pitchFamily="49" charset="0"/>
                <a:cs typeface="Courier New" pitchFamily="49" charset="0"/>
              </a:rPr>
              <a:t>	myapp.inf – module information file</a:t>
            </a:r>
          </a:p>
          <a:p>
            <a:pPr>
              <a:lnSpc>
                <a:spcPct val="120000"/>
              </a:lnSpc>
              <a:spcBef>
                <a:spcPts val="0"/>
              </a:spcBef>
            </a:pPr>
            <a:r>
              <a:rPr lang="en-US" dirty="0">
                <a:latin typeface="Courier New" pitchFamily="49" charset="0"/>
                <a:cs typeface="Courier New" pitchFamily="49" charset="0"/>
              </a:rPr>
              <a:t>	myapp.uni – </a:t>
            </a:r>
            <a:r>
              <a:rPr lang="en-US" dirty="0" err="1">
                <a:latin typeface="Courier New" pitchFamily="49" charset="0"/>
                <a:cs typeface="Courier New" pitchFamily="49" charset="0"/>
              </a:rPr>
              <a:t>unicode</a:t>
            </a:r>
            <a:r>
              <a:rPr lang="en-US" dirty="0">
                <a:latin typeface="Courier New" pitchFamily="49" charset="0"/>
                <a:cs typeface="Courier New" pitchFamily="49" charset="0"/>
              </a:rPr>
              <a:t> string file</a:t>
            </a:r>
          </a:p>
          <a:p>
            <a:endParaRPr lang="en-US" sz="3100" dirty="0"/>
          </a:p>
          <a:p>
            <a:pPr>
              <a:lnSpc>
                <a:spcPct val="115000"/>
              </a:lnSpc>
              <a:spcBef>
                <a:spcPts val="0"/>
              </a:spcBef>
            </a:pPr>
            <a:endParaRPr lang="en-US" sz="1400" b="1" dirty="0">
              <a:solidFill>
                <a:srgbClr val="0000FF"/>
              </a:solidFill>
              <a:latin typeface="Courier New"/>
              <a:ea typeface="Times New Roman"/>
              <a:cs typeface="Times New Roman"/>
            </a:endParaRPr>
          </a:p>
        </p:txBody>
      </p:sp>
    </p:spTree>
    <p:extLst>
      <p:ext uri="{BB962C8B-B14F-4D97-AF65-F5344CB8AC3E}">
        <p14:creationId xmlns:p14="http://schemas.microsoft.com/office/powerpoint/2010/main" val="427894924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Driver Wizard</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7930" y="872146"/>
            <a:ext cx="5548140" cy="5960454"/>
          </a:xfrm>
        </p:spPr>
      </p:pic>
    </p:spTree>
    <p:extLst>
      <p:ext uri="{BB962C8B-B14F-4D97-AF65-F5344CB8AC3E}">
        <p14:creationId xmlns:p14="http://schemas.microsoft.com/office/powerpoint/2010/main" val="67391574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UEFI application</a:t>
            </a:r>
          </a:p>
        </p:txBody>
      </p:sp>
      <p:sp>
        <p:nvSpPr>
          <p:cNvPr id="3" name="Content Placeholder 2"/>
          <p:cNvSpPr>
            <a:spLocks noGrp="1"/>
          </p:cNvSpPr>
          <p:nvPr>
            <p:ph idx="1"/>
          </p:nvPr>
        </p:nvSpPr>
        <p:spPr/>
        <p:txBody>
          <a:bodyPr>
            <a:normAutofit/>
          </a:bodyPr>
          <a:lstStyle/>
          <a:p>
            <a:r>
              <a:rPr lang="en-US" dirty="0"/>
              <a:t>Linux:</a:t>
            </a:r>
          </a:p>
          <a:p>
            <a:endParaRPr lang="en-US" dirty="0"/>
          </a:p>
          <a:p>
            <a:pPr>
              <a:spcBef>
                <a:spcPts val="0"/>
              </a:spcBef>
            </a:pP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usr</a:t>
            </a:r>
            <a:r>
              <a:rPr lang="en-US" sz="2000" dirty="0">
                <a:latin typeface="Courier New" pitchFamily="49" charset="0"/>
                <a:cs typeface="Courier New" pitchFamily="49" charset="0"/>
              </a:rPr>
              <a:t>/bin/</a:t>
            </a:r>
            <a:r>
              <a:rPr lang="en-US" sz="2000" dirty="0" err="1">
                <a:latin typeface="Courier New" pitchFamily="49" charset="0"/>
                <a:cs typeface="Courier New" pitchFamily="49" charset="0"/>
              </a:rPr>
              <a:t>env</a:t>
            </a:r>
            <a:r>
              <a:rPr lang="en-US" sz="2000" dirty="0">
                <a:latin typeface="Courier New" pitchFamily="49" charset="0"/>
                <a:cs typeface="Courier New" pitchFamily="49" charset="0"/>
              </a:rPr>
              <a:t> bash</a:t>
            </a:r>
          </a:p>
          <a:p>
            <a:pPr>
              <a:spcBef>
                <a:spcPts val="0"/>
              </a:spcBef>
            </a:pPr>
            <a:r>
              <a:rPr lang="en-US" sz="2000" dirty="0">
                <a:latin typeface="Courier New" pitchFamily="49" charset="0"/>
                <a:cs typeface="Courier New" pitchFamily="49" charset="0"/>
              </a:rPr>
              <a:t>source edksetup.sh</a:t>
            </a:r>
          </a:p>
          <a:p>
            <a:pPr>
              <a:spcBef>
                <a:spcPts val="0"/>
              </a:spcBef>
            </a:pPr>
            <a:r>
              <a:rPr lang="en-US" sz="2000" dirty="0">
                <a:latin typeface="Courier New" pitchFamily="49" charset="0"/>
                <a:cs typeface="Courier New" pitchFamily="49" charset="0"/>
              </a:rPr>
              <a:t>build -a X64 -p </a:t>
            </a:r>
            <a:r>
              <a:rPr lang="en-US" sz="2000" dirty="0" err="1">
                <a:latin typeface="Courier New" pitchFamily="49" charset="0"/>
                <a:cs typeface="Courier New" pitchFamily="49" charset="0"/>
              </a:rPr>
              <a:t>myapp</a:t>
            </a:r>
            <a:r>
              <a:rPr lang="en-US" sz="2000" dirty="0">
                <a:latin typeface="Courier New" pitchFamily="49" charset="0"/>
                <a:cs typeface="Courier New" pitchFamily="49" charset="0"/>
              </a:rPr>
              <a:t>/myapp.dsc -m </a:t>
            </a:r>
            <a:r>
              <a:rPr lang="en-US" sz="2000" dirty="0" err="1">
                <a:latin typeface="Courier New" pitchFamily="49" charset="0"/>
                <a:cs typeface="Courier New" pitchFamily="49" charset="0"/>
              </a:rPr>
              <a:t>myapp</a:t>
            </a:r>
            <a:r>
              <a:rPr lang="en-US" sz="2000" dirty="0">
                <a:latin typeface="Courier New" pitchFamily="49" charset="0"/>
                <a:cs typeface="Courier New" pitchFamily="49" charset="0"/>
              </a:rPr>
              <a:t>/myapp.inf</a:t>
            </a:r>
          </a:p>
          <a:p>
            <a:endParaRPr lang="en-US" dirty="0"/>
          </a:p>
          <a:p>
            <a:r>
              <a:rPr lang="en-US" dirty="0"/>
              <a:t>Windows:</a:t>
            </a:r>
          </a:p>
          <a:p>
            <a:endParaRPr lang="en-US" dirty="0"/>
          </a:p>
          <a:p>
            <a:pPr>
              <a:spcBef>
                <a:spcPts val="0"/>
              </a:spcBef>
            </a:pPr>
            <a:r>
              <a:rPr lang="en-US" sz="2000" dirty="0">
                <a:latin typeface="Courier New" pitchFamily="49" charset="0"/>
                <a:cs typeface="Courier New" pitchFamily="49" charset="0"/>
              </a:rPr>
              <a:t>call edksetup.bat</a:t>
            </a:r>
          </a:p>
          <a:p>
            <a:pPr>
              <a:spcBef>
                <a:spcPts val="0"/>
              </a:spcBef>
            </a:pPr>
            <a:r>
              <a:rPr lang="en-US" sz="2000" dirty="0">
                <a:latin typeface="Courier New" pitchFamily="49" charset="0"/>
                <a:cs typeface="Courier New" pitchFamily="49" charset="0"/>
              </a:rPr>
              <a:t>build -a X64 -p </a:t>
            </a:r>
            <a:r>
              <a:rPr lang="en-US" sz="2000" dirty="0" err="1">
                <a:latin typeface="Courier New" pitchFamily="49" charset="0"/>
                <a:cs typeface="Courier New" pitchFamily="49" charset="0"/>
              </a:rPr>
              <a:t>myapp</a:t>
            </a:r>
            <a:r>
              <a:rPr lang="en-US" sz="2000" dirty="0">
                <a:latin typeface="Courier New" pitchFamily="49" charset="0"/>
                <a:cs typeface="Courier New" pitchFamily="49" charset="0"/>
              </a:rPr>
              <a:t>\myapp.dsc -m </a:t>
            </a:r>
            <a:r>
              <a:rPr lang="en-US" sz="2000" dirty="0" err="1">
                <a:latin typeface="Courier New" pitchFamily="49" charset="0"/>
                <a:cs typeface="Courier New" pitchFamily="49" charset="0"/>
              </a:rPr>
              <a:t>myapp</a:t>
            </a:r>
            <a:r>
              <a:rPr lang="en-US" sz="2000" dirty="0">
                <a:latin typeface="Courier New" pitchFamily="49" charset="0"/>
                <a:cs typeface="Courier New" pitchFamily="49" charset="0"/>
              </a:rPr>
              <a:t>\myapp.inf</a:t>
            </a:r>
          </a:p>
        </p:txBody>
      </p:sp>
    </p:spTree>
    <p:extLst>
      <p:ext uri="{BB962C8B-B14F-4D97-AF65-F5344CB8AC3E}">
        <p14:creationId xmlns:p14="http://schemas.microsoft.com/office/powerpoint/2010/main" val="175653485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Shell</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48" y="1371600"/>
            <a:ext cx="9038282"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50287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Command-Line Arguments</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Some information can be found here:</a:t>
            </a:r>
          </a:p>
          <a:p>
            <a:r>
              <a:rPr lang="en-US" i="1" dirty="0"/>
              <a:t>Creating a Shell Application</a:t>
            </a:r>
          </a:p>
          <a:p>
            <a:r>
              <a:rPr lang="en-US" dirty="0">
                <a:hlinkClick r:id="rId2"/>
              </a:rPr>
              <a:t>http://tianocore.sourceforge.net/wiki/Creating_a_Shell_Application</a:t>
            </a:r>
            <a:endParaRPr lang="en-US" dirty="0"/>
          </a:p>
          <a:p>
            <a:endParaRPr lang="en-US" dirty="0"/>
          </a:p>
          <a:p>
            <a:r>
              <a:rPr lang="en-US" dirty="0"/>
              <a:t>From </a:t>
            </a:r>
            <a:r>
              <a:rPr lang="en-US" dirty="0" err="1"/>
              <a:t>ShellLib</a:t>
            </a:r>
            <a:r>
              <a:rPr lang="en-US" dirty="0"/>
              <a:t> we’ll use following structure</a:t>
            </a:r>
          </a:p>
          <a:p>
            <a:pPr>
              <a:spcBef>
                <a:spcPts val="0"/>
              </a:spcBef>
            </a:pPr>
            <a:endParaRPr lang="en-US" sz="2000" dirty="0">
              <a:latin typeface="Courier New" pitchFamily="49" charset="0"/>
              <a:cs typeface="Courier New" pitchFamily="49" charset="0"/>
            </a:endParaRPr>
          </a:p>
          <a:p>
            <a:pPr>
              <a:spcBef>
                <a:spcPts val="0"/>
              </a:spcBef>
            </a:pPr>
            <a:r>
              <a:rPr lang="en-US" sz="2000" dirty="0">
                <a:latin typeface="Courier New" pitchFamily="49" charset="0"/>
                <a:cs typeface="Courier New" pitchFamily="49" charset="0"/>
              </a:rPr>
              <a:t>SHELL_PARAM_ITEM,</a:t>
            </a:r>
          </a:p>
          <a:p>
            <a:pPr>
              <a:spcBef>
                <a:spcPts val="0"/>
              </a:spcBef>
            </a:pPr>
            <a:endParaRPr lang="en-US" sz="2000" dirty="0">
              <a:latin typeface="Courier New" pitchFamily="49" charset="0"/>
              <a:cs typeface="Courier New" pitchFamily="49" charset="0"/>
            </a:endParaRPr>
          </a:p>
          <a:p>
            <a:pPr>
              <a:spcBef>
                <a:spcPts val="0"/>
              </a:spcBef>
            </a:pPr>
            <a:r>
              <a:rPr lang="en-US" sz="2000" dirty="0"/>
              <a:t>and functions</a:t>
            </a:r>
            <a:endParaRPr lang="en-US" sz="2000" dirty="0">
              <a:latin typeface="Courier New" pitchFamily="49" charset="0"/>
              <a:cs typeface="Courier New" pitchFamily="49" charset="0"/>
            </a:endParaRPr>
          </a:p>
          <a:p>
            <a:pPr>
              <a:spcBef>
                <a:spcPts val="0"/>
              </a:spcBef>
            </a:pPr>
            <a:endParaRPr lang="en-US" sz="2000" dirty="0">
              <a:latin typeface="Courier New" pitchFamily="49" charset="0"/>
              <a:cs typeface="Courier New" pitchFamily="49" charset="0"/>
            </a:endParaRPr>
          </a:p>
          <a:p>
            <a:pPr>
              <a:spcBef>
                <a:spcPts val="0"/>
              </a:spcBef>
            </a:pPr>
            <a:r>
              <a:rPr lang="en-US" sz="2000" dirty="0" err="1">
                <a:latin typeface="Courier New" pitchFamily="49" charset="0"/>
                <a:cs typeface="Courier New" pitchFamily="49" charset="0"/>
              </a:rPr>
              <a:t>ShellCommandLineParseEx</a:t>
            </a:r>
            <a:endParaRPr lang="en-US" sz="2000" dirty="0">
              <a:latin typeface="Courier New" pitchFamily="49" charset="0"/>
              <a:cs typeface="Courier New" pitchFamily="49" charset="0"/>
            </a:endParaRPr>
          </a:p>
          <a:p>
            <a:pPr>
              <a:spcBef>
                <a:spcPts val="0"/>
              </a:spcBef>
            </a:pPr>
            <a:r>
              <a:rPr lang="en-US" sz="2000" dirty="0" err="1">
                <a:latin typeface="Courier New" pitchFamily="49" charset="0"/>
                <a:cs typeface="Courier New" pitchFamily="49" charset="0"/>
              </a:rPr>
              <a:t>ShellCommandLineGetFlag</a:t>
            </a:r>
            <a:endParaRPr lang="en-US" sz="2000" dirty="0">
              <a:latin typeface="Courier New" pitchFamily="49" charset="0"/>
              <a:cs typeface="Courier New" pitchFamily="49" charset="0"/>
            </a:endParaRPr>
          </a:p>
          <a:p>
            <a:pPr>
              <a:spcBef>
                <a:spcPts val="0"/>
              </a:spcBef>
            </a:pPr>
            <a:r>
              <a:rPr lang="en-US" sz="2000" dirty="0" err="1">
                <a:latin typeface="Courier New" pitchFamily="49" charset="0"/>
                <a:cs typeface="Courier New" pitchFamily="49" charset="0"/>
              </a:rPr>
              <a:t>ShellCommandLineGetValue</a:t>
            </a: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94750665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Command-Line Arguments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spcBef>
                <a:spcPts val="0"/>
              </a:spcBef>
            </a:pPr>
            <a:r>
              <a:rPr lang="en-US" sz="1600" dirty="0">
                <a:solidFill>
                  <a:schemeClr val="accent1"/>
                </a:solidFill>
              </a:rPr>
              <a:t>EFI_STATUS</a:t>
            </a:r>
            <a:r>
              <a:rPr lang="en-US" sz="1600" dirty="0"/>
              <a:t> EFIAPI </a:t>
            </a:r>
            <a:r>
              <a:rPr lang="en-US" sz="1600" dirty="0" err="1"/>
              <a:t>ShellCommandLineParseEx</a:t>
            </a:r>
            <a:r>
              <a:rPr lang="en-US" sz="1600" dirty="0"/>
              <a:t> ( IN CONST </a:t>
            </a:r>
            <a:r>
              <a:rPr lang="en-US" sz="1600" dirty="0">
                <a:solidFill>
                  <a:schemeClr val="accent1"/>
                </a:solidFill>
              </a:rPr>
              <a:t>SHELL_PARAM_ITEM </a:t>
            </a:r>
            <a:r>
              <a:rPr lang="en-US" sz="1600" dirty="0"/>
              <a:t>*  </a:t>
            </a:r>
            <a:r>
              <a:rPr lang="en-US" sz="1600" i="1" dirty="0" err="1"/>
              <a:t>CheckList</a:t>
            </a:r>
            <a:r>
              <a:rPr lang="en-US" sz="1600" dirty="0"/>
              <a:t>,</a:t>
            </a:r>
          </a:p>
          <a:p>
            <a:pPr>
              <a:lnSpc>
                <a:spcPct val="120000"/>
              </a:lnSpc>
              <a:spcBef>
                <a:spcPts val="0"/>
              </a:spcBef>
            </a:pPr>
            <a:r>
              <a:rPr lang="en-US" sz="1600" dirty="0"/>
              <a:t>                                                                                  OUT </a:t>
            </a:r>
            <a:r>
              <a:rPr lang="en-US" sz="1600" dirty="0">
                <a:solidFill>
                  <a:schemeClr val="accent1"/>
                </a:solidFill>
              </a:rPr>
              <a:t>LIST_ENTRY</a:t>
            </a:r>
            <a:r>
              <a:rPr lang="en-US" sz="1600" dirty="0"/>
              <a:t> **  </a:t>
            </a:r>
            <a:r>
              <a:rPr lang="en-US" sz="1600" i="1" dirty="0" err="1"/>
              <a:t>CheckPackage</a:t>
            </a:r>
            <a:r>
              <a:rPr lang="en-US" sz="1600" dirty="0"/>
              <a:t>,</a:t>
            </a:r>
          </a:p>
          <a:p>
            <a:pPr>
              <a:lnSpc>
                <a:spcPct val="120000"/>
              </a:lnSpc>
              <a:spcBef>
                <a:spcPts val="0"/>
              </a:spcBef>
            </a:pPr>
            <a:r>
              <a:rPr lang="en-US" sz="1600" dirty="0"/>
              <a:t>                                                                                  OUT </a:t>
            </a:r>
            <a:r>
              <a:rPr lang="en-US" sz="1600" dirty="0">
                <a:solidFill>
                  <a:schemeClr val="accent1"/>
                </a:solidFill>
              </a:rPr>
              <a:t>CHAR16</a:t>
            </a:r>
            <a:r>
              <a:rPr lang="en-US" sz="1600" dirty="0"/>
              <a:t> **</a:t>
            </a:r>
            <a:r>
              <a:rPr lang="en-US" sz="1600" dirty="0" err="1"/>
              <a:t>ProblemParam</a:t>
            </a:r>
            <a:r>
              <a:rPr lang="en-US" sz="1600" dirty="0"/>
              <a:t>  </a:t>
            </a:r>
            <a:r>
              <a:rPr lang="en-US" sz="1600" i="1" dirty="0"/>
              <a:t>OPTIONAL</a:t>
            </a:r>
            <a:r>
              <a:rPr lang="en-US" sz="1600" dirty="0"/>
              <a:t>,</a:t>
            </a:r>
          </a:p>
          <a:p>
            <a:pPr>
              <a:lnSpc>
                <a:spcPct val="120000"/>
              </a:lnSpc>
              <a:spcBef>
                <a:spcPts val="0"/>
              </a:spcBef>
            </a:pPr>
            <a:r>
              <a:rPr lang="en-US" sz="1600" dirty="0"/>
              <a:t>                                                                                  IN </a:t>
            </a:r>
            <a:r>
              <a:rPr lang="en-US" sz="1600" dirty="0">
                <a:solidFill>
                  <a:schemeClr val="accent1"/>
                </a:solidFill>
              </a:rPr>
              <a:t>BOOLEAN</a:t>
            </a:r>
            <a:r>
              <a:rPr lang="en-US" sz="1600" dirty="0"/>
              <a:t>  </a:t>
            </a:r>
            <a:r>
              <a:rPr lang="en-US" sz="1600" i="1" dirty="0" err="1"/>
              <a:t>AutoPageBreak</a:t>
            </a:r>
            <a:r>
              <a:rPr lang="en-US" sz="1600" dirty="0"/>
              <a:t>,</a:t>
            </a:r>
          </a:p>
          <a:p>
            <a:pPr>
              <a:lnSpc>
                <a:spcPct val="120000"/>
              </a:lnSpc>
              <a:spcBef>
                <a:spcPts val="0"/>
              </a:spcBef>
            </a:pPr>
            <a:r>
              <a:rPr lang="en-US" sz="1600" dirty="0"/>
              <a:t>                                                                                  IN </a:t>
            </a:r>
            <a:r>
              <a:rPr lang="en-US" sz="1600" dirty="0">
                <a:solidFill>
                  <a:schemeClr val="accent1"/>
                </a:solidFill>
              </a:rPr>
              <a:t>BOOLEAN</a:t>
            </a:r>
            <a:r>
              <a:rPr lang="en-US" sz="1600" dirty="0"/>
              <a:t>  </a:t>
            </a:r>
            <a:r>
              <a:rPr lang="en-US" sz="1600" i="1" dirty="0" err="1"/>
              <a:t>AlwaysAllowNumbers</a:t>
            </a:r>
            <a:r>
              <a:rPr lang="en-US" sz="1600" dirty="0"/>
              <a:t>  ) </a:t>
            </a:r>
          </a:p>
          <a:p>
            <a:r>
              <a:rPr lang="en-US" sz="1600" dirty="0"/>
              <a:t>Checks the command line arguments passed against the list of valid ones. Optionally removes NULL values first. If no initialization is required, then return RETURN_SUCCESS.</a:t>
            </a:r>
          </a:p>
          <a:p>
            <a:r>
              <a:rPr lang="en-US" sz="1600" b="1" dirty="0"/>
              <a:t>Parameters: </a:t>
            </a:r>
          </a:p>
          <a:p>
            <a:pPr>
              <a:lnSpc>
                <a:spcPct val="120000"/>
              </a:lnSpc>
              <a:spcBef>
                <a:spcPts val="0"/>
              </a:spcBef>
            </a:pPr>
            <a:r>
              <a:rPr lang="en-US" sz="1600" dirty="0"/>
              <a:t>	[in]	</a:t>
            </a:r>
            <a:r>
              <a:rPr lang="en-US" sz="1600" dirty="0" err="1"/>
              <a:t>CheckListThe</a:t>
            </a:r>
            <a:r>
              <a:rPr lang="en-US" sz="1600" dirty="0"/>
              <a:t> pointer to list of parameters to check.</a:t>
            </a:r>
          </a:p>
          <a:p>
            <a:pPr>
              <a:lnSpc>
                <a:spcPct val="120000"/>
              </a:lnSpc>
              <a:spcBef>
                <a:spcPts val="0"/>
              </a:spcBef>
            </a:pPr>
            <a:r>
              <a:rPr lang="en-US" sz="1600" dirty="0"/>
              <a:t>	[out]	</a:t>
            </a:r>
            <a:r>
              <a:rPr lang="en-US" sz="1600" dirty="0" err="1"/>
              <a:t>CheckPackageThe</a:t>
            </a:r>
            <a:r>
              <a:rPr lang="en-US" sz="1600" dirty="0"/>
              <a:t> package of checked values.</a:t>
            </a:r>
          </a:p>
          <a:p>
            <a:pPr>
              <a:lnSpc>
                <a:spcPct val="120000"/>
              </a:lnSpc>
              <a:spcBef>
                <a:spcPts val="0"/>
              </a:spcBef>
            </a:pPr>
            <a:r>
              <a:rPr lang="en-US" sz="1600" dirty="0"/>
              <a:t>	[out]	</a:t>
            </a:r>
            <a:r>
              <a:rPr lang="en-US" sz="1600" dirty="0" err="1"/>
              <a:t>ProblemParamOptional</a:t>
            </a:r>
            <a:r>
              <a:rPr lang="en-US" sz="1600" dirty="0"/>
              <a:t> pointer to pointer to </a:t>
            </a:r>
            <a:r>
              <a:rPr lang="en-US" sz="1600" dirty="0" err="1"/>
              <a:t>unicode</a:t>
            </a:r>
            <a:r>
              <a:rPr lang="en-US" sz="1600" dirty="0"/>
              <a:t> string for the </a:t>
            </a:r>
            <a:r>
              <a:rPr lang="en-US" sz="1600" dirty="0" err="1"/>
              <a:t>paramater</a:t>
            </a:r>
            <a:r>
              <a:rPr lang="en-US" sz="1600" dirty="0"/>
              <a:t> that caused failure. </a:t>
            </a:r>
          </a:p>
          <a:p>
            <a:pPr>
              <a:lnSpc>
                <a:spcPct val="120000"/>
              </a:lnSpc>
              <a:spcBef>
                <a:spcPts val="0"/>
              </a:spcBef>
            </a:pPr>
            <a:r>
              <a:rPr lang="en-US" sz="1600" dirty="0"/>
              <a:t>	[in]	</a:t>
            </a:r>
            <a:r>
              <a:rPr lang="en-US" sz="1600" dirty="0" err="1"/>
              <a:t>AutoPageBreakWill</a:t>
            </a:r>
            <a:r>
              <a:rPr lang="en-US" sz="1600" dirty="0"/>
              <a:t> automatically set </a:t>
            </a:r>
            <a:r>
              <a:rPr lang="en-US" sz="1600" dirty="0" err="1"/>
              <a:t>PageBreakEnabled</a:t>
            </a:r>
            <a:r>
              <a:rPr lang="en-US" sz="1600" dirty="0"/>
              <a:t>.</a:t>
            </a:r>
          </a:p>
          <a:p>
            <a:pPr>
              <a:lnSpc>
                <a:spcPct val="120000"/>
              </a:lnSpc>
              <a:spcBef>
                <a:spcPts val="0"/>
              </a:spcBef>
            </a:pPr>
            <a:r>
              <a:rPr lang="en-US" sz="1600" dirty="0"/>
              <a:t>	[in]	</a:t>
            </a:r>
            <a:r>
              <a:rPr lang="en-US" sz="1600" dirty="0" err="1"/>
              <a:t>AlwaysAllowNumbersWill</a:t>
            </a:r>
            <a:r>
              <a:rPr lang="en-US" sz="1600" dirty="0"/>
              <a:t> never fail for number based flags.</a:t>
            </a:r>
          </a:p>
          <a:p>
            <a:r>
              <a:rPr lang="en-US" sz="1600" b="1" dirty="0"/>
              <a:t>Return values:</a:t>
            </a:r>
          </a:p>
          <a:p>
            <a:pPr>
              <a:lnSpc>
                <a:spcPct val="120000"/>
              </a:lnSpc>
              <a:spcBef>
                <a:spcPts val="0"/>
              </a:spcBef>
            </a:pPr>
            <a:r>
              <a:rPr lang="en-US" sz="1600" dirty="0"/>
              <a:t>	EFI_SUCCESS			The operation completed </a:t>
            </a:r>
            <a:r>
              <a:rPr lang="en-US" sz="1600" dirty="0" err="1"/>
              <a:t>sucessfully</a:t>
            </a:r>
            <a:r>
              <a:rPr lang="en-US" sz="1600" dirty="0"/>
              <a:t>.</a:t>
            </a:r>
          </a:p>
          <a:p>
            <a:pPr>
              <a:lnSpc>
                <a:spcPct val="120000"/>
              </a:lnSpc>
              <a:spcBef>
                <a:spcPts val="0"/>
              </a:spcBef>
            </a:pPr>
            <a:r>
              <a:rPr lang="en-US" sz="1600" dirty="0"/>
              <a:t>	EFI_OUT_OF_RESOURCES	A memory allocation failed.</a:t>
            </a:r>
          </a:p>
          <a:p>
            <a:pPr>
              <a:lnSpc>
                <a:spcPct val="120000"/>
              </a:lnSpc>
              <a:spcBef>
                <a:spcPts val="0"/>
              </a:spcBef>
            </a:pPr>
            <a:r>
              <a:rPr lang="en-US" sz="1600" dirty="0"/>
              <a:t>	EFI_INVALID_PARAMETER	A parameter was invalid.</a:t>
            </a:r>
          </a:p>
          <a:p>
            <a:pPr>
              <a:lnSpc>
                <a:spcPct val="120000"/>
              </a:lnSpc>
              <a:spcBef>
                <a:spcPts val="0"/>
              </a:spcBef>
            </a:pPr>
            <a:r>
              <a:rPr lang="en-US" sz="1600" dirty="0"/>
              <a:t>	EFI_VOLUME_CORRUPTED	The command line was corrupt.</a:t>
            </a:r>
          </a:p>
          <a:p>
            <a:pPr>
              <a:lnSpc>
                <a:spcPct val="120000"/>
              </a:lnSpc>
              <a:spcBef>
                <a:spcPts val="0"/>
              </a:spcBef>
            </a:pPr>
            <a:r>
              <a:rPr lang="en-US" sz="1600" dirty="0"/>
              <a:t>	EFI_DEVICE_ERROR		The commands contained 2 opposing arguments. One of the command line arguments was 						returned in </a:t>
            </a:r>
            <a:r>
              <a:rPr lang="en-US" sz="1600" dirty="0" err="1"/>
              <a:t>ProblemParam</a:t>
            </a:r>
            <a:r>
              <a:rPr lang="en-US" sz="1600" dirty="0"/>
              <a:t> if provided.</a:t>
            </a:r>
          </a:p>
          <a:p>
            <a:pPr>
              <a:lnSpc>
                <a:spcPct val="120000"/>
              </a:lnSpc>
              <a:spcBef>
                <a:spcPts val="0"/>
              </a:spcBef>
            </a:pPr>
            <a:r>
              <a:rPr lang="en-US" sz="1600" dirty="0"/>
              <a:t>	EFI_NOT_FOUND		A argument required a value that was missing. The invalid command line argument was 						returned in </a:t>
            </a:r>
            <a:r>
              <a:rPr lang="en-US" sz="1600" dirty="0" err="1"/>
              <a:t>ProblemParam</a:t>
            </a:r>
            <a:r>
              <a:rPr lang="en-US" sz="1600" dirty="0"/>
              <a:t> if provided.</a:t>
            </a: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1673730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Command-Line Arguments</a:t>
            </a:r>
            <a:br>
              <a:rPr lang="en-US" dirty="0"/>
            </a:br>
            <a:endParaRPr lang="en-US" dirty="0"/>
          </a:p>
        </p:txBody>
      </p:sp>
      <p:sp>
        <p:nvSpPr>
          <p:cNvPr id="3" name="Content Placeholder 2"/>
          <p:cNvSpPr>
            <a:spLocks noGrp="1"/>
          </p:cNvSpPr>
          <p:nvPr>
            <p:ph idx="1"/>
          </p:nvPr>
        </p:nvSpPr>
        <p:spPr/>
        <p:txBody>
          <a:bodyPr>
            <a:normAutofit/>
          </a:bodyPr>
          <a:lstStyle/>
          <a:p>
            <a:pPr>
              <a:spcBef>
                <a:spcPts val="0"/>
              </a:spcBef>
            </a:pPr>
            <a:r>
              <a:rPr lang="en-US" sz="1600" dirty="0">
                <a:solidFill>
                  <a:schemeClr val="accent1"/>
                </a:solidFill>
              </a:rPr>
              <a:t>BOOLEAN </a:t>
            </a:r>
            <a:r>
              <a:rPr lang="en-US" sz="1600" dirty="0" err="1"/>
              <a:t>EFIAPI ShellCommandLineGetFlag </a:t>
            </a:r>
            <a:r>
              <a:rPr lang="en-US" sz="1600" dirty="0">
                <a:solidFill>
                  <a:schemeClr val="accent1"/>
                </a:solidFill>
              </a:rPr>
              <a:t>( </a:t>
            </a:r>
            <a:r>
              <a:rPr lang="en-US" sz="1600" dirty="0" err="1"/>
              <a:t>IN </a:t>
            </a:r>
            <a:r>
              <a:rPr lang="en-US" sz="1600" dirty="0" err="1">
                <a:solidFill>
                  <a:schemeClr val="accent1"/>
                </a:solidFill>
              </a:rPr>
              <a:t>CONST LIST_ENTRY *CONST</a:t>
            </a:r>
            <a:r>
              <a:rPr lang="en-US" sz="1600" dirty="0" err="1"/>
              <a:t>  CheckPackage,</a:t>
            </a:r>
          </a:p>
          <a:p>
            <a:pPr>
              <a:spcBef>
                <a:spcPts val="0"/>
              </a:spcBef>
            </a:pPr>
            <a:r>
              <a:rPr lang="en-US" sz="1600" dirty="0"/>
              <a:t>						     IN </a:t>
            </a:r>
            <a:r>
              <a:rPr lang="en-US" sz="1600" dirty="0">
                <a:solidFill>
                  <a:schemeClr val="accent1"/>
                </a:solidFill>
              </a:rPr>
              <a:t>CONST CHAR16 *CONST</a:t>
            </a:r>
            <a:r>
              <a:rPr lang="en-US" sz="1600" dirty="0"/>
              <a:t>  </a:t>
            </a:r>
            <a:r>
              <a:rPr lang="en-US" sz="1600" dirty="0" err="1"/>
              <a:t>KeyString</a:t>
            </a:r>
            <a:r>
              <a:rPr lang="en-US" sz="1600" dirty="0"/>
              <a:t>  )</a:t>
            </a:r>
          </a:p>
          <a:p>
            <a:pPr>
              <a:spcBef>
                <a:spcPts val="0"/>
              </a:spcBef>
            </a:pPr>
            <a:endParaRPr lang="en-US" sz="1600" dirty="0"/>
          </a:p>
          <a:p>
            <a:pPr>
              <a:spcBef>
                <a:spcPts val="0"/>
              </a:spcBef>
            </a:pPr>
            <a:r>
              <a:rPr lang="en-US" sz="1600" dirty="0"/>
              <a:t>Checks for presence of a flag parameter.</a:t>
            </a:r>
          </a:p>
          <a:p>
            <a:pPr>
              <a:spcBef>
                <a:spcPts val="0"/>
              </a:spcBef>
            </a:pPr>
            <a:r>
              <a:rPr lang="en-US" sz="1600" dirty="0"/>
              <a:t>Flag arguments are in the form of "-&lt;Key&gt;" or "/&lt;Key&gt;", but do not have a value following the key.</a:t>
            </a:r>
          </a:p>
          <a:p>
            <a:pPr>
              <a:spcBef>
                <a:spcPts val="0"/>
              </a:spcBef>
            </a:pPr>
            <a:endParaRPr lang="en-US" sz="1600" dirty="0"/>
          </a:p>
          <a:p>
            <a:pPr>
              <a:spcBef>
                <a:spcPts val="0"/>
              </a:spcBef>
            </a:pPr>
            <a:r>
              <a:rPr lang="en-US" sz="1600" dirty="0"/>
              <a:t>If </a:t>
            </a:r>
            <a:r>
              <a:rPr lang="en-US" sz="1600" dirty="0" err="1"/>
              <a:t>CheckPackage</a:t>
            </a:r>
            <a:r>
              <a:rPr lang="en-US" sz="1600" dirty="0"/>
              <a:t> is NULL then return FALSE. If </a:t>
            </a:r>
            <a:r>
              <a:rPr lang="en-US" sz="1600" dirty="0" err="1"/>
              <a:t>KeyString</a:t>
            </a:r>
            <a:r>
              <a:rPr lang="en-US" sz="1600" dirty="0"/>
              <a:t> is NULL then </a:t>
            </a:r>
            <a:r>
              <a:rPr lang="en-US" sz="1600" dirty="0">
                <a:solidFill>
                  <a:schemeClr val="accent1"/>
                </a:solidFill>
              </a:rPr>
              <a:t>ASSERT()</a:t>
            </a:r>
            <a:r>
              <a:rPr lang="en-US" sz="1600" dirty="0"/>
              <a:t>.</a:t>
            </a:r>
          </a:p>
          <a:p>
            <a:r>
              <a:rPr lang="en-US" sz="1600" b="1" dirty="0"/>
              <a:t>Parameters:</a:t>
            </a:r>
            <a:r>
              <a:rPr lang="en-US" sz="1600" dirty="0"/>
              <a:t> </a:t>
            </a:r>
          </a:p>
          <a:p>
            <a:pPr>
              <a:spcBef>
                <a:spcPts val="0"/>
              </a:spcBef>
            </a:pPr>
            <a:r>
              <a:rPr lang="en-US" sz="1600" dirty="0"/>
              <a:t>	[in] </a:t>
            </a:r>
            <a:r>
              <a:rPr lang="en-US" sz="1600" dirty="0" err="1"/>
              <a:t>CheckPackage</a:t>
            </a:r>
            <a:r>
              <a:rPr lang="en-US" sz="1600" dirty="0"/>
              <a:t>	The package of parsed command line arguments.</a:t>
            </a:r>
          </a:p>
          <a:p>
            <a:pPr>
              <a:spcBef>
                <a:spcPts val="0"/>
              </a:spcBef>
            </a:pPr>
            <a:r>
              <a:rPr lang="en-US" sz="1600" dirty="0"/>
              <a:t>	[in] </a:t>
            </a:r>
            <a:r>
              <a:rPr lang="en-US" sz="1600" dirty="0" err="1"/>
              <a:t>KeyStringThe</a:t>
            </a:r>
            <a:r>
              <a:rPr lang="en-US" sz="1600" dirty="0"/>
              <a:t> 	Key of the command line argument to check for.</a:t>
            </a:r>
          </a:p>
          <a:p>
            <a:r>
              <a:rPr lang="en-US" sz="1600" b="1" dirty="0"/>
              <a:t>Return values:</a:t>
            </a:r>
            <a:r>
              <a:rPr lang="en-US" sz="1600" dirty="0"/>
              <a:t> </a:t>
            </a:r>
          </a:p>
          <a:p>
            <a:pPr>
              <a:spcBef>
                <a:spcPts val="0"/>
              </a:spcBef>
            </a:pPr>
            <a:r>
              <a:rPr lang="en-US" sz="1600" dirty="0"/>
              <a:t>	TRUE	The flag is on the command line.</a:t>
            </a:r>
          </a:p>
          <a:p>
            <a:pPr>
              <a:spcBef>
                <a:spcPts val="0"/>
              </a:spcBef>
            </a:pPr>
            <a:r>
              <a:rPr lang="en-US" sz="1600" dirty="0"/>
              <a:t>	FALSE	The flag is not on the command line.</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152989514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Reading Command-Line Arguments</a:t>
            </a:r>
            <a:br>
              <a:rPr lang="en-US" dirty="0"/>
            </a:br>
            <a:endParaRPr lang="en-US" dirty="0"/>
          </a:p>
        </p:txBody>
      </p:sp>
      <p:sp>
        <p:nvSpPr>
          <p:cNvPr id="3" name="Content Placeholder 2"/>
          <p:cNvSpPr>
            <a:spLocks noGrp="1"/>
          </p:cNvSpPr>
          <p:nvPr>
            <p:ph idx="1"/>
          </p:nvPr>
        </p:nvSpPr>
        <p:spPr/>
        <p:txBody>
          <a:bodyPr>
            <a:normAutofit/>
          </a:bodyPr>
          <a:lstStyle/>
          <a:p>
            <a:pPr>
              <a:spcBef>
                <a:spcPts val="0"/>
              </a:spcBef>
            </a:pPr>
            <a:r>
              <a:rPr lang="en-US" sz="1400" dirty="0">
                <a:solidFill>
                  <a:schemeClr val="accent1"/>
                </a:solidFill>
              </a:rPr>
              <a:t>CONST CHAR16* </a:t>
            </a:r>
            <a:r>
              <a:rPr lang="en-US" sz="1400" dirty="0"/>
              <a:t>EFIAPI </a:t>
            </a:r>
            <a:r>
              <a:rPr lang="en-US" sz="1400" dirty="0" err="1"/>
              <a:t>ShellCommandLineGetValue</a:t>
            </a:r>
            <a:r>
              <a:rPr lang="en-US" sz="1400" dirty="0"/>
              <a:t> </a:t>
            </a:r>
            <a:r>
              <a:rPr lang="en-US" sz="1400" dirty="0">
                <a:solidFill>
                  <a:schemeClr val="accent1"/>
                </a:solidFill>
              </a:rPr>
              <a:t>(	</a:t>
            </a:r>
            <a:r>
              <a:rPr lang="en-US" sz="1400" dirty="0"/>
              <a:t>IN </a:t>
            </a:r>
            <a:r>
              <a:rPr lang="en-US" sz="1400" dirty="0">
                <a:solidFill>
                  <a:schemeClr val="accent1"/>
                </a:solidFill>
              </a:rPr>
              <a:t>CONST LIST_ENTRY *CONST</a:t>
            </a:r>
            <a:r>
              <a:rPr lang="en-US" sz="1400" dirty="0"/>
              <a:t>  </a:t>
            </a:r>
            <a:r>
              <a:rPr lang="en-US" sz="1400" dirty="0" err="1"/>
              <a:t>CheckPackage</a:t>
            </a:r>
            <a:r>
              <a:rPr lang="en-US" sz="1400" dirty="0"/>
              <a:t>,</a:t>
            </a:r>
          </a:p>
          <a:p>
            <a:pPr>
              <a:spcBef>
                <a:spcPts val="0"/>
              </a:spcBef>
            </a:pPr>
            <a:r>
              <a:rPr lang="en-US" sz="1400" dirty="0"/>
              <a:t>									IN </a:t>
            </a:r>
            <a:r>
              <a:rPr lang="en-US" sz="1400" dirty="0">
                <a:solidFill>
                  <a:schemeClr val="accent1"/>
                </a:solidFill>
              </a:rPr>
              <a:t>CONST CHAR16 *CONST</a:t>
            </a:r>
            <a:r>
              <a:rPr lang="en-US" sz="1400" dirty="0"/>
              <a:t>  </a:t>
            </a:r>
            <a:r>
              <a:rPr lang="en-US" sz="1400" dirty="0" err="1"/>
              <a:t>KeyString</a:t>
            </a:r>
            <a:r>
              <a:rPr lang="en-US" sz="1400" dirty="0"/>
              <a:t>  )</a:t>
            </a:r>
          </a:p>
          <a:p>
            <a:pPr>
              <a:spcBef>
                <a:spcPts val="0"/>
              </a:spcBef>
            </a:pPr>
            <a:endParaRPr lang="en-US" sz="1600" dirty="0"/>
          </a:p>
          <a:p>
            <a:pPr>
              <a:spcBef>
                <a:spcPts val="0"/>
              </a:spcBef>
            </a:pPr>
            <a:r>
              <a:rPr lang="en-US" sz="1600" dirty="0"/>
              <a:t>Checks for presence of a flag parameter.</a:t>
            </a:r>
          </a:p>
          <a:p>
            <a:pPr>
              <a:spcBef>
                <a:spcPts val="0"/>
              </a:spcBef>
            </a:pPr>
            <a:r>
              <a:rPr lang="en-US" sz="1600" dirty="0"/>
              <a:t>Value parameters are in the form of "-&lt;Key&gt; value" or "/&lt;Key&gt; value".</a:t>
            </a:r>
          </a:p>
          <a:p>
            <a:pPr>
              <a:spcBef>
                <a:spcPts val="0"/>
              </a:spcBef>
            </a:pPr>
            <a:endParaRPr lang="en-US" sz="1600" dirty="0"/>
          </a:p>
          <a:p>
            <a:pPr>
              <a:spcBef>
                <a:spcPts val="0"/>
              </a:spcBef>
            </a:pPr>
            <a:r>
              <a:rPr lang="en-US" sz="1600" dirty="0"/>
              <a:t>If </a:t>
            </a:r>
            <a:r>
              <a:rPr lang="en-US" sz="1600" dirty="0" err="1"/>
              <a:t>CheckPackage</a:t>
            </a:r>
            <a:r>
              <a:rPr lang="en-US" sz="1600" dirty="0"/>
              <a:t> is NULL then return NULL.</a:t>
            </a:r>
          </a:p>
          <a:p>
            <a:r>
              <a:rPr lang="en-US" sz="1600" b="1" dirty="0"/>
              <a:t>Parameters:</a:t>
            </a:r>
            <a:r>
              <a:rPr lang="en-US" sz="1600" dirty="0"/>
              <a:t> </a:t>
            </a:r>
          </a:p>
          <a:p>
            <a:pPr>
              <a:spcBef>
                <a:spcPts val="0"/>
              </a:spcBef>
            </a:pPr>
            <a:r>
              <a:rPr lang="en-US" sz="1600" dirty="0"/>
              <a:t>	[in] </a:t>
            </a:r>
            <a:r>
              <a:rPr lang="en-US" sz="1600" dirty="0" err="1"/>
              <a:t>CheckPackage</a:t>
            </a:r>
            <a:r>
              <a:rPr lang="en-US" sz="1600" dirty="0"/>
              <a:t>	The package of parsed command line arguments.</a:t>
            </a:r>
          </a:p>
          <a:p>
            <a:pPr>
              <a:spcBef>
                <a:spcPts val="0"/>
              </a:spcBef>
            </a:pPr>
            <a:r>
              <a:rPr lang="en-US" sz="1600" dirty="0"/>
              <a:t>	[in] </a:t>
            </a:r>
            <a:r>
              <a:rPr lang="en-US" sz="1600" dirty="0" err="1"/>
              <a:t>KeyStringThe</a:t>
            </a:r>
            <a:r>
              <a:rPr lang="en-US" sz="1600" dirty="0"/>
              <a:t> 	Key of the command line argument to check for.</a:t>
            </a:r>
          </a:p>
          <a:p>
            <a:r>
              <a:rPr lang="en-US" sz="1600" b="1" dirty="0"/>
              <a:t>Return values:</a:t>
            </a:r>
            <a:r>
              <a:rPr lang="en-US" sz="1600" dirty="0"/>
              <a:t> </a:t>
            </a:r>
          </a:p>
          <a:p>
            <a:pPr>
              <a:spcBef>
                <a:spcPts val="0"/>
              </a:spcBef>
            </a:pPr>
            <a:r>
              <a:rPr lang="en-US" sz="1600" dirty="0"/>
              <a:t>	NULL	The flag is not on the command line.</a:t>
            </a:r>
          </a:p>
          <a:p>
            <a:pPr>
              <a:spcBef>
                <a:spcPts val="0"/>
              </a:spcBef>
            </a:pPr>
            <a:r>
              <a:rPr lang="en-US" sz="1600" dirty="0"/>
              <a:t>	!=NULL	The pointer to </a:t>
            </a:r>
            <a:r>
              <a:rPr lang="en-US" sz="1600" dirty="0" err="1"/>
              <a:t>unicode</a:t>
            </a:r>
            <a:r>
              <a:rPr lang="en-US" sz="1600" dirty="0"/>
              <a:t> string of the value.</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2280332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80"/>
          <p:cNvGrpSpPr>
            <a:grpSpLocks/>
          </p:cNvGrpSpPr>
          <p:nvPr/>
        </p:nvGrpSpPr>
        <p:grpSpPr bwMode="auto">
          <a:xfrm>
            <a:off x="1116013" y="889000"/>
            <a:ext cx="4689475" cy="4565650"/>
            <a:chOff x="2048982" y="849675"/>
            <a:chExt cx="4689218" cy="4566164"/>
          </a:xfrm>
        </p:grpSpPr>
        <p:grpSp>
          <p:nvGrpSpPr>
            <p:cNvPr id="8" name="组合 3101"/>
            <p:cNvGrpSpPr>
              <a:grpSpLocks/>
            </p:cNvGrpSpPr>
            <p:nvPr/>
          </p:nvGrpSpPr>
          <p:grpSpPr bwMode="auto">
            <a:xfrm>
              <a:off x="2714569" y="849675"/>
              <a:ext cx="4023631" cy="4566164"/>
              <a:chOff x="2714569" y="849675"/>
              <a:chExt cx="4023631" cy="4566164"/>
            </a:xfrm>
          </p:grpSpPr>
          <p:grpSp>
            <p:nvGrpSpPr>
              <p:cNvPr id="12" name="组合 3091"/>
              <p:cNvGrpSpPr>
                <a:grpSpLocks/>
              </p:cNvGrpSpPr>
              <p:nvPr/>
            </p:nvGrpSpPr>
            <p:grpSpPr bwMode="auto">
              <a:xfrm>
                <a:off x="2714569" y="849675"/>
                <a:ext cx="4023631" cy="4566164"/>
                <a:chOff x="1706378" y="1118834"/>
                <a:chExt cx="4023631" cy="4566164"/>
              </a:xfrm>
            </p:grpSpPr>
            <p:sp>
              <p:nvSpPr>
                <p:cNvPr id="14" name="矩形 3090"/>
                <p:cNvSpPr/>
                <p:nvPr/>
              </p:nvSpPr>
              <p:spPr>
                <a:xfrm>
                  <a:off x="1705917" y="3089144"/>
                  <a:ext cx="3981231" cy="2572040"/>
                </a:xfrm>
                <a:prstGeom prst="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ea typeface="ＭＳ Ｐゴシック" pitchFamily="34" charset="-128"/>
                  </a:endParaRPr>
                </a:p>
              </p:txBody>
            </p:sp>
            <p:sp>
              <p:nvSpPr>
                <p:cNvPr id="15" name="圆角矩形 42"/>
                <p:cNvSpPr/>
                <p:nvPr/>
              </p:nvSpPr>
              <p:spPr>
                <a:xfrm>
                  <a:off x="1821799" y="3771846"/>
                  <a:ext cx="3752644" cy="1643247"/>
                </a:xfrm>
                <a:prstGeom prst="roundRect">
                  <a:avLst/>
                </a:prstGeom>
                <a:solidFill>
                  <a:schemeClr val="bg1">
                    <a:lumMod val="65000"/>
                  </a:schemeClr>
                </a:solidFill>
                <a:ln>
                  <a:round/>
                </a:ln>
              </p:spPr>
              <p:style>
                <a:lnRef idx="1">
                  <a:schemeClr val="dk1"/>
                </a:lnRef>
                <a:fillRef idx="2">
                  <a:schemeClr val="dk1"/>
                </a:fillRef>
                <a:effectRef idx="1">
                  <a:schemeClr val="dk1"/>
                </a:effectRef>
                <a:fontRef idx="minor">
                  <a:schemeClr val="dk1"/>
                </a:fontRef>
              </p:style>
              <p:txBody>
                <a:bodyPr anchor="ctr"/>
                <a:lstStyle/>
                <a:p>
                  <a:pPr algn="ctr"/>
                  <a:endParaRPr lang="zh-CN" altLang="en-US" sz="1200">
                    <a:solidFill>
                      <a:srgbClr val="000000"/>
                    </a:solidFill>
                    <a:ea typeface="ＭＳ Ｐゴシック" pitchFamily="34" charset="-128"/>
                  </a:endParaRPr>
                </a:p>
              </p:txBody>
            </p:sp>
            <p:sp>
              <p:nvSpPr>
                <p:cNvPr id="16" name="圆角矩形 6"/>
                <p:cNvSpPr/>
                <p:nvPr/>
              </p:nvSpPr>
              <p:spPr>
                <a:xfrm>
                  <a:off x="2447239" y="3185992"/>
                  <a:ext cx="1814412" cy="400095"/>
                </a:xfrm>
                <a:prstGeom prst="roundRect">
                  <a:avLst/>
                </a:prstGeom>
                <a:solidFill>
                  <a:srgbClr val="FFCCCC"/>
                </a:solidFill>
              </p:spPr>
              <p:style>
                <a:lnRef idx="1">
                  <a:schemeClr val="accent2"/>
                </a:lnRef>
                <a:fillRef idx="2">
                  <a:schemeClr val="accent2"/>
                </a:fillRef>
                <a:effectRef idx="1">
                  <a:schemeClr val="accent2"/>
                </a:effectRef>
                <a:fontRef idx="minor">
                  <a:schemeClr val="dk1"/>
                </a:fontRef>
              </p:style>
              <p:txBody>
                <a:bodyPr anchor="ctr"/>
                <a:lstStyle/>
                <a:p>
                  <a:pPr algn="ctr"/>
                  <a:r>
                    <a:rPr lang="en-US" altLang="zh-CN" sz="1400" dirty="0">
                      <a:solidFill>
                        <a:srgbClr val="000000"/>
                      </a:solidFill>
                      <a:ea typeface="ＭＳ Ｐゴシック" pitchFamily="34" charset="-128"/>
                    </a:rPr>
                    <a:t>SMM / BIOS</a:t>
                  </a:r>
                  <a:endParaRPr lang="zh-CN" altLang="en-US" sz="1400" dirty="0">
                    <a:solidFill>
                      <a:srgbClr val="000000"/>
                    </a:solidFill>
                    <a:ea typeface="ＭＳ Ｐゴシック" pitchFamily="34" charset="-128"/>
                  </a:endParaRPr>
                </a:p>
              </p:txBody>
            </p:sp>
            <p:sp>
              <p:nvSpPr>
                <p:cNvPr id="17" name="圆角矩形 7"/>
                <p:cNvSpPr/>
                <p:nvPr/>
              </p:nvSpPr>
              <p:spPr>
                <a:xfrm>
                  <a:off x="1958316" y="3916324"/>
                  <a:ext cx="3135140" cy="3302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CPU</a:t>
                  </a:r>
                  <a:endParaRPr lang="zh-CN" altLang="en-US" sz="1400">
                    <a:solidFill>
                      <a:srgbClr val="000000"/>
                    </a:solidFill>
                    <a:ea typeface="ＭＳ Ｐゴシック" pitchFamily="34" charset="-128"/>
                  </a:endParaRPr>
                </a:p>
              </p:txBody>
            </p:sp>
            <p:grpSp>
              <p:nvGrpSpPr>
                <p:cNvPr id="18" name="组合 27"/>
                <p:cNvGrpSpPr>
                  <a:grpSpLocks/>
                </p:cNvGrpSpPr>
                <p:nvPr/>
              </p:nvGrpSpPr>
              <p:grpSpPr bwMode="auto">
                <a:xfrm>
                  <a:off x="1832586" y="1118834"/>
                  <a:ext cx="1782680" cy="1285027"/>
                  <a:chOff x="2441913" y="692696"/>
                  <a:chExt cx="1782680" cy="1285027"/>
                </a:xfrm>
              </p:grpSpPr>
              <p:sp>
                <p:nvSpPr>
                  <p:cNvPr id="42" name="圆角矩形 26"/>
                  <p:cNvSpPr/>
                  <p:nvPr/>
                </p:nvSpPr>
                <p:spPr>
                  <a:xfrm>
                    <a:off x="2442237" y="776843"/>
                    <a:ext cx="1782665" cy="1200285"/>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en-US" sz="1200">
                      <a:solidFill>
                        <a:srgbClr val="FFFFFF"/>
                      </a:solidFill>
                      <a:ea typeface="ＭＳ Ｐゴシック" pitchFamily="34" charset="-128"/>
                    </a:endParaRPr>
                  </a:p>
                </p:txBody>
              </p:sp>
              <p:sp>
                <p:nvSpPr>
                  <p:cNvPr id="43" name="圆角矩形 4"/>
                  <p:cNvSpPr/>
                  <p:nvPr/>
                </p:nvSpPr>
                <p:spPr>
                  <a:xfrm>
                    <a:off x="2547006" y="953075"/>
                    <a:ext cx="777832"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sp>
                <p:nvSpPr>
                  <p:cNvPr id="44" name="圆角矩形 5"/>
                  <p:cNvSpPr/>
                  <p:nvPr/>
                </p:nvSpPr>
                <p:spPr>
                  <a:xfrm>
                    <a:off x="2526370" y="1477010"/>
                    <a:ext cx="1595349" cy="327062"/>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OS</a:t>
                    </a:r>
                    <a:endParaRPr lang="zh-CN" altLang="en-US" sz="1200">
                      <a:solidFill>
                        <a:srgbClr val="000000"/>
                      </a:solidFill>
                      <a:ea typeface="ＭＳ Ｐゴシック" pitchFamily="34" charset="-128"/>
                    </a:endParaRPr>
                  </a:p>
                </p:txBody>
              </p:sp>
              <p:sp>
                <p:nvSpPr>
                  <p:cNvPr id="45" name="圆角矩形 8"/>
                  <p:cNvSpPr/>
                  <p:nvPr/>
                </p:nvSpPr>
                <p:spPr>
                  <a:xfrm>
                    <a:off x="3415321" y="953075"/>
                    <a:ext cx="706398"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cxnSp>
                <p:nvCxnSpPr>
                  <p:cNvPr id="46" name="直接箭头连接符 9"/>
                  <p:cNvCxnSpPr>
                    <a:stCxn id="43" idx="2"/>
                  </p:cNvCxnSpPr>
                  <p:nvPr/>
                </p:nvCxnSpPr>
                <p:spPr>
                  <a:xfrm>
                    <a:off x="2935923" y="1283313"/>
                    <a:ext cx="0" cy="19846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47" name="直接箭头连接符 22"/>
                  <p:cNvCxnSpPr>
                    <a:stCxn id="45" idx="2"/>
                  </p:cNvCxnSpPr>
                  <p:nvPr/>
                </p:nvCxnSpPr>
                <p:spPr>
                  <a:xfrm>
                    <a:off x="3769314" y="1283313"/>
                    <a:ext cx="0" cy="19369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48" name="TextBox 25"/>
                  <p:cNvSpPr txBox="1">
                    <a:spLocks noChangeArrowheads="1"/>
                  </p:cNvSpPr>
                  <p:nvPr/>
                </p:nvSpPr>
                <p:spPr bwMode="auto">
                  <a:xfrm>
                    <a:off x="3707904" y="692696"/>
                    <a:ext cx="504056" cy="307777"/>
                  </a:xfrm>
                  <a:prstGeom prst="rect">
                    <a:avLst/>
                  </a:prstGeom>
                  <a:noFill/>
                  <a:ln w="9525">
                    <a:noFill/>
                    <a:miter lim="800000"/>
                    <a:headEnd/>
                    <a:tailEnd/>
                  </a:ln>
                </p:spPr>
                <p:txBody>
                  <a:bodyPr>
                    <a:spAutoFit/>
                  </a:bodyPr>
                  <a:lstStyle/>
                  <a:p>
                    <a:r>
                      <a:rPr lang="en-US" altLang="zh-CN" sz="1400"/>
                      <a:t>VM</a:t>
                    </a:r>
                    <a:endParaRPr lang="zh-CN" altLang="en-US" sz="1400"/>
                  </a:p>
                </p:txBody>
              </p:sp>
            </p:grpSp>
            <p:grpSp>
              <p:nvGrpSpPr>
                <p:cNvPr id="19" name="组合 29"/>
                <p:cNvGrpSpPr>
                  <a:grpSpLocks/>
                </p:cNvGrpSpPr>
                <p:nvPr/>
              </p:nvGrpSpPr>
              <p:grpSpPr bwMode="auto">
                <a:xfrm>
                  <a:off x="3767666" y="1118834"/>
                  <a:ext cx="1782680" cy="1285027"/>
                  <a:chOff x="2441913" y="692696"/>
                  <a:chExt cx="1782680" cy="1285027"/>
                </a:xfrm>
              </p:grpSpPr>
              <p:sp>
                <p:nvSpPr>
                  <p:cNvPr id="35" name="圆角矩形 30"/>
                  <p:cNvSpPr/>
                  <p:nvPr/>
                </p:nvSpPr>
                <p:spPr>
                  <a:xfrm>
                    <a:off x="2442214" y="776843"/>
                    <a:ext cx="1782664" cy="1200285"/>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zh-CN" altLang="en-US" sz="1200">
                      <a:solidFill>
                        <a:srgbClr val="FFFFFF"/>
                      </a:solidFill>
                      <a:ea typeface="ＭＳ Ｐゴシック" pitchFamily="34" charset="-128"/>
                    </a:endParaRPr>
                  </a:p>
                </p:txBody>
              </p:sp>
              <p:sp>
                <p:nvSpPr>
                  <p:cNvPr id="36" name="圆角矩形 31"/>
                  <p:cNvSpPr/>
                  <p:nvPr/>
                </p:nvSpPr>
                <p:spPr>
                  <a:xfrm>
                    <a:off x="2546983" y="953075"/>
                    <a:ext cx="777832"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sp>
                <p:nvSpPr>
                  <p:cNvPr id="37" name="圆角矩形 32"/>
                  <p:cNvSpPr/>
                  <p:nvPr/>
                </p:nvSpPr>
                <p:spPr>
                  <a:xfrm>
                    <a:off x="2526346" y="1477010"/>
                    <a:ext cx="1595350" cy="327062"/>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OS</a:t>
                    </a:r>
                    <a:endParaRPr lang="zh-CN" altLang="en-US" sz="1200">
                      <a:solidFill>
                        <a:srgbClr val="000000"/>
                      </a:solidFill>
                      <a:ea typeface="ＭＳ Ｐゴシック" pitchFamily="34" charset="-128"/>
                    </a:endParaRPr>
                  </a:p>
                </p:txBody>
              </p:sp>
              <p:sp>
                <p:nvSpPr>
                  <p:cNvPr id="38" name="圆角矩形 33"/>
                  <p:cNvSpPr/>
                  <p:nvPr/>
                </p:nvSpPr>
                <p:spPr>
                  <a:xfrm>
                    <a:off x="3415297" y="953075"/>
                    <a:ext cx="706399" cy="330237"/>
                  </a:xfrm>
                  <a:prstGeom prst="roundRect">
                    <a:avLst/>
                  </a:prstGeom>
                  <a:solidFill>
                    <a:srgbClr val="99FF99"/>
                  </a:solidFill>
                </p:spPr>
                <p:style>
                  <a:lnRef idx="1">
                    <a:schemeClr val="accent3"/>
                  </a:lnRef>
                  <a:fillRef idx="2">
                    <a:schemeClr val="accent3"/>
                  </a:fillRef>
                  <a:effectRef idx="1">
                    <a:schemeClr val="accent3"/>
                  </a:effectRef>
                  <a:fontRef idx="minor">
                    <a:schemeClr val="dk1"/>
                  </a:fontRef>
                </p:style>
                <p:txBody>
                  <a:bodyPr anchor="ctr"/>
                  <a:lstStyle/>
                  <a:p>
                    <a:pPr algn="ctr"/>
                    <a:r>
                      <a:rPr lang="en-US" altLang="zh-CN" sz="1200">
                        <a:solidFill>
                          <a:srgbClr val="000000"/>
                        </a:solidFill>
                        <a:ea typeface="ＭＳ Ｐゴシック" pitchFamily="34" charset="-128"/>
                      </a:rPr>
                      <a:t>App</a:t>
                    </a:r>
                    <a:endParaRPr lang="zh-CN" altLang="en-US" sz="1200">
                      <a:solidFill>
                        <a:srgbClr val="000000"/>
                      </a:solidFill>
                      <a:ea typeface="ＭＳ Ｐゴシック" pitchFamily="34" charset="-128"/>
                    </a:endParaRPr>
                  </a:p>
                </p:txBody>
              </p:sp>
              <p:cxnSp>
                <p:nvCxnSpPr>
                  <p:cNvPr id="39" name="直接箭头连接符 34"/>
                  <p:cNvCxnSpPr>
                    <a:stCxn id="36" idx="2"/>
                  </p:cNvCxnSpPr>
                  <p:nvPr/>
                </p:nvCxnSpPr>
                <p:spPr>
                  <a:xfrm>
                    <a:off x="2935899" y="1283313"/>
                    <a:ext cx="0" cy="19846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40" name="直接箭头连接符 35"/>
                  <p:cNvCxnSpPr>
                    <a:stCxn id="38" idx="2"/>
                  </p:cNvCxnSpPr>
                  <p:nvPr/>
                </p:nvCxnSpPr>
                <p:spPr>
                  <a:xfrm>
                    <a:off x="3769291" y="1283313"/>
                    <a:ext cx="0" cy="19369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41" name="TextBox 36"/>
                  <p:cNvSpPr txBox="1">
                    <a:spLocks noChangeArrowheads="1"/>
                  </p:cNvSpPr>
                  <p:nvPr/>
                </p:nvSpPr>
                <p:spPr bwMode="auto">
                  <a:xfrm>
                    <a:off x="3707904" y="692696"/>
                    <a:ext cx="504056" cy="307777"/>
                  </a:xfrm>
                  <a:prstGeom prst="rect">
                    <a:avLst/>
                  </a:prstGeom>
                  <a:noFill/>
                  <a:ln w="9525">
                    <a:noFill/>
                    <a:miter lim="800000"/>
                    <a:headEnd/>
                    <a:tailEnd/>
                  </a:ln>
                </p:spPr>
                <p:txBody>
                  <a:bodyPr>
                    <a:spAutoFit/>
                  </a:bodyPr>
                  <a:lstStyle/>
                  <a:p>
                    <a:r>
                      <a:rPr lang="en-US" altLang="zh-CN" sz="1400"/>
                      <a:t>VM</a:t>
                    </a:r>
                    <a:endParaRPr lang="zh-CN" altLang="en-US" sz="1400"/>
                  </a:p>
                </p:txBody>
              </p:sp>
            </p:grpSp>
            <p:sp>
              <p:nvSpPr>
                <p:cNvPr id="20" name="圆角矩形 37"/>
                <p:cNvSpPr/>
                <p:nvPr/>
              </p:nvSpPr>
              <p:spPr>
                <a:xfrm>
                  <a:off x="1840848" y="2565210"/>
                  <a:ext cx="3019259" cy="400095"/>
                </a:xfrm>
                <a:prstGeom prst="roundRect">
                  <a:avLst/>
                </a:prstGeom>
                <a:solidFill>
                  <a:srgbClr val="CCECFF"/>
                </a:solidFill>
                <a:ln>
                  <a:solidFill>
                    <a:srgbClr val="00B0F0"/>
                  </a:solidFill>
                </a:ln>
              </p:spPr>
              <p:style>
                <a:lnRef idx="1">
                  <a:schemeClr val="accent1"/>
                </a:lnRef>
                <a:fillRef idx="2">
                  <a:schemeClr val="accent1"/>
                </a:fillRef>
                <a:effectRef idx="1">
                  <a:schemeClr val="accent1"/>
                </a:effectRef>
                <a:fontRef idx="minor">
                  <a:schemeClr val="dk1"/>
                </a:fontRef>
              </p:style>
              <p:txBody>
                <a:bodyPr anchor="ctr"/>
                <a:lstStyle/>
                <a:p>
                  <a:pPr algn="ctr"/>
                  <a:r>
                    <a:rPr lang="en-US" altLang="zh-CN" sz="1400" dirty="0">
                      <a:solidFill>
                        <a:srgbClr val="000000"/>
                      </a:solidFill>
                      <a:ea typeface="ＭＳ Ｐゴシック" pitchFamily="34" charset="-128"/>
                    </a:rPr>
                    <a:t>VMM / Hypervisor</a:t>
                  </a:r>
                  <a:endParaRPr lang="zh-CN" altLang="en-US" sz="1400" dirty="0">
                    <a:solidFill>
                      <a:srgbClr val="000000"/>
                    </a:solidFill>
                    <a:ea typeface="ＭＳ Ｐゴシック" pitchFamily="34" charset="-128"/>
                  </a:endParaRPr>
                </a:p>
              </p:txBody>
            </p:sp>
            <p:sp>
              <p:nvSpPr>
                <p:cNvPr id="21" name="圆角矩形 39"/>
                <p:cNvSpPr/>
                <p:nvPr/>
              </p:nvSpPr>
              <p:spPr>
                <a:xfrm>
                  <a:off x="1969428" y="4511704"/>
                  <a:ext cx="1509630" cy="3302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Memory</a:t>
                  </a:r>
                  <a:endParaRPr lang="zh-CN" altLang="en-US" sz="1200">
                    <a:solidFill>
                      <a:srgbClr val="000000"/>
                    </a:solidFill>
                    <a:ea typeface="ＭＳ Ｐゴシック" pitchFamily="34" charset="-128"/>
                  </a:endParaRPr>
                </a:p>
              </p:txBody>
            </p:sp>
            <p:sp>
              <p:nvSpPr>
                <p:cNvPr id="22" name="圆角矩形 40"/>
                <p:cNvSpPr/>
                <p:nvPr/>
              </p:nvSpPr>
              <p:spPr>
                <a:xfrm>
                  <a:off x="3723519" y="4492652"/>
                  <a:ext cx="1590588" cy="64777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r>
                    <a:rPr lang="en-US" altLang="zh-CN" sz="1400">
                      <a:solidFill>
                        <a:srgbClr val="000000"/>
                      </a:solidFill>
                      <a:ea typeface="ＭＳ Ｐゴシック" pitchFamily="34" charset="-128"/>
                    </a:rPr>
                    <a:t>Peripherals</a:t>
                  </a:r>
                </a:p>
                <a:p>
                  <a:pPr algn="ctr"/>
                  <a:endParaRPr lang="en-US" altLang="zh-CN" sz="1400">
                    <a:solidFill>
                      <a:srgbClr val="000000"/>
                    </a:solidFill>
                    <a:ea typeface="ＭＳ Ｐゴシック" pitchFamily="34" charset="-128"/>
                  </a:endParaRPr>
                </a:p>
                <a:p>
                  <a:pPr algn="ctr"/>
                  <a:endParaRPr lang="zh-CN" altLang="en-US" sz="1200">
                    <a:solidFill>
                      <a:srgbClr val="000000"/>
                    </a:solidFill>
                    <a:ea typeface="ＭＳ Ｐゴシック" pitchFamily="34" charset="-128"/>
                  </a:endParaRPr>
                </a:p>
              </p:txBody>
            </p:sp>
            <p:sp>
              <p:nvSpPr>
                <p:cNvPr id="23" name="圆角矩形 41"/>
                <p:cNvSpPr/>
                <p:nvPr/>
              </p:nvSpPr>
              <p:spPr>
                <a:xfrm>
                  <a:off x="3883847" y="4770495"/>
                  <a:ext cx="1295329" cy="266730"/>
                </a:xfrm>
                <a:prstGeom prst="roundRect">
                  <a:avLst/>
                </a:prstGeom>
                <a:solidFill>
                  <a:srgbClr val="FFCCCC"/>
                </a:solidFill>
              </p:spPr>
              <p:style>
                <a:lnRef idx="1">
                  <a:schemeClr val="accent2"/>
                </a:lnRef>
                <a:fillRef idx="2">
                  <a:schemeClr val="accent2"/>
                </a:fillRef>
                <a:effectRef idx="1">
                  <a:schemeClr val="accent2"/>
                </a:effectRef>
                <a:fontRef idx="minor">
                  <a:schemeClr val="dk1"/>
                </a:fontRef>
              </p:style>
              <p:txBody>
                <a:bodyPr anchor="ctr"/>
                <a:lstStyle/>
                <a:p>
                  <a:pPr algn="ctr"/>
                  <a:r>
                    <a:rPr lang="en-US" altLang="zh-CN" sz="1400">
                      <a:solidFill>
                        <a:srgbClr val="000000"/>
                      </a:solidFill>
                      <a:ea typeface="ＭＳ Ｐゴシック" pitchFamily="34" charset="-128"/>
                    </a:rPr>
                    <a:t>Firmware</a:t>
                  </a:r>
                  <a:endParaRPr lang="zh-CN" altLang="en-US" sz="1400">
                    <a:solidFill>
                      <a:srgbClr val="000000"/>
                    </a:solidFill>
                    <a:ea typeface="ＭＳ Ｐゴシック" pitchFamily="34" charset="-128"/>
                  </a:endParaRPr>
                </a:p>
              </p:txBody>
            </p:sp>
            <p:sp>
              <p:nvSpPr>
                <p:cNvPr id="24" name="TextBox 43"/>
                <p:cNvSpPr txBox="1">
                  <a:spLocks noChangeArrowheads="1"/>
                </p:cNvSpPr>
                <p:nvPr/>
              </p:nvSpPr>
              <p:spPr bwMode="auto">
                <a:xfrm>
                  <a:off x="1957353" y="5108062"/>
                  <a:ext cx="1224136" cy="307777"/>
                </a:xfrm>
                <a:prstGeom prst="rect">
                  <a:avLst/>
                </a:prstGeom>
                <a:noFill/>
                <a:ln w="9525">
                  <a:noFill/>
                  <a:miter lim="800000"/>
                  <a:headEnd/>
                  <a:tailEnd/>
                </a:ln>
              </p:spPr>
              <p:txBody>
                <a:bodyPr>
                  <a:spAutoFit/>
                </a:bodyPr>
                <a:lstStyle/>
                <a:p>
                  <a:r>
                    <a:rPr lang="en-US" altLang="zh-CN" sz="1400" i="1"/>
                    <a:t>Hardware</a:t>
                  </a:r>
                  <a:endParaRPr lang="zh-CN" altLang="en-US" sz="1400" i="1"/>
                </a:p>
              </p:txBody>
            </p:sp>
            <p:cxnSp>
              <p:nvCxnSpPr>
                <p:cNvPr id="25" name="直接箭头连接符 11"/>
                <p:cNvCxnSpPr/>
                <p:nvPr/>
              </p:nvCxnSpPr>
              <p:spPr>
                <a:xfrm>
                  <a:off x="2713925" y="2231797"/>
                  <a:ext cx="0" cy="33341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6" name="直接箭头连接符 47"/>
                <p:cNvCxnSpPr/>
                <p:nvPr/>
              </p:nvCxnSpPr>
              <p:spPr>
                <a:xfrm>
                  <a:off x="4637869" y="2231797"/>
                  <a:ext cx="4762" cy="33341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7" name="直接箭头连接符 48"/>
                <p:cNvCxnSpPr>
                  <a:stCxn id="20" idx="2"/>
                  <a:endCxn id="16" idx="0"/>
                </p:cNvCxnSpPr>
                <p:nvPr/>
              </p:nvCxnSpPr>
              <p:spPr>
                <a:xfrm>
                  <a:off x="3350477" y="2965305"/>
                  <a:ext cx="3175" cy="22068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8" name="直接箭头连接符 58"/>
                <p:cNvCxnSpPr>
                  <a:stCxn id="16" idx="2"/>
                </p:cNvCxnSpPr>
                <p:nvPr/>
              </p:nvCxnSpPr>
              <p:spPr>
                <a:xfrm>
                  <a:off x="3353652" y="3586087"/>
                  <a:ext cx="0" cy="330237"/>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29" name="直接箭头连接符 67"/>
                <p:cNvCxnSpPr/>
                <p:nvPr/>
              </p:nvCxnSpPr>
              <p:spPr>
                <a:xfrm>
                  <a:off x="2569470" y="4246561"/>
                  <a:ext cx="0" cy="265143"/>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0" name="直接箭头连接符 71"/>
                <p:cNvCxnSpPr/>
                <p:nvPr/>
              </p:nvCxnSpPr>
              <p:spPr>
                <a:xfrm>
                  <a:off x="4668029" y="4246561"/>
                  <a:ext cx="0" cy="246091"/>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1" name="直接箭头连接符 74"/>
                <p:cNvCxnSpPr/>
                <p:nvPr/>
              </p:nvCxnSpPr>
              <p:spPr>
                <a:xfrm>
                  <a:off x="4658505" y="2965305"/>
                  <a:ext cx="0" cy="951019"/>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2" name="直接箭头连接符 81"/>
                <p:cNvCxnSpPr/>
                <p:nvPr/>
              </p:nvCxnSpPr>
              <p:spPr>
                <a:xfrm>
                  <a:off x="4980750" y="2238148"/>
                  <a:ext cx="0" cy="1678176"/>
                </a:xfrm>
                <a:prstGeom prst="straightConnector1">
                  <a:avLst/>
                </a:prstGeom>
                <a:ln>
                  <a:prstDash val="sysDot"/>
                  <a:headEnd type="triangle" w="med" len="sm"/>
                  <a:tailEnd type="triangle" w="med" len="sm"/>
                </a:ln>
              </p:spPr>
              <p:style>
                <a:lnRef idx="2">
                  <a:schemeClr val="dk1"/>
                </a:lnRef>
                <a:fillRef idx="0">
                  <a:schemeClr val="dk1"/>
                </a:fillRef>
                <a:effectRef idx="1">
                  <a:schemeClr val="dk1"/>
                </a:effectRef>
                <a:fontRef idx="minor">
                  <a:schemeClr val="tx1"/>
                </a:fontRef>
              </p:style>
            </p:cxnSp>
            <p:cxnSp>
              <p:nvCxnSpPr>
                <p:cNvPr id="33" name="直接箭头连接符 84"/>
                <p:cNvCxnSpPr/>
                <p:nvPr/>
              </p:nvCxnSpPr>
              <p:spPr>
                <a:xfrm>
                  <a:off x="5285533" y="2238148"/>
                  <a:ext cx="0" cy="2254504"/>
                </a:xfrm>
                <a:prstGeom prst="straightConnector1">
                  <a:avLst/>
                </a:prstGeom>
                <a:ln>
                  <a:prstDash val="sysDot"/>
                  <a:headEnd type="triangle" w="med" len="sm"/>
                  <a:tailEnd type="triangle" w="med" len="sm"/>
                </a:ln>
              </p:spPr>
              <p:style>
                <a:lnRef idx="2">
                  <a:schemeClr val="dk1"/>
                </a:lnRef>
                <a:fillRef idx="0">
                  <a:schemeClr val="dk1"/>
                </a:fillRef>
                <a:effectRef idx="1">
                  <a:schemeClr val="dk1"/>
                </a:effectRef>
                <a:fontRef idx="minor">
                  <a:schemeClr val="tx1"/>
                </a:fontRef>
              </p:style>
            </p:cxnSp>
            <p:sp>
              <p:nvSpPr>
                <p:cNvPr id="34" name="TextBox 88"/>
                <p:cNvSpPr txBox="1">
                  <a:spLocks noChangeArrowheads="1"/>
                </p:cNvSpPr>
                <p:nvPr/>
              </p:nvSpPr>
              <p:spPr bwMode="auto">
                <a:xfrm>
                  <a:off x="4741307" y="5377221"/>
                  <a:ext cx="988702" cy="307777"/>
                </a:xfrm>
                <a:prstGeom prst="rect">
                  <a:avLst/>
                </a:prstGeom>
                <a:noFill/>
                <a:ln w="9525">
                  <a:noFill/>
                  <a:miter lim="800000"/>
                  <a:headEnd/>
                  <a:tailEnd/>
                </a:ln>
              </p:spPr>
              <p:txBody>
                <a:bodyPr>
                  <a:spAutoFit/>
                </a:bodyPr>
                <a:lstStyle/>
                <a:p>
                  <a:r>
                    <a:rPr lang="en-US" altLang="zh-CN" sz="1400" i="1">
                      <a:solidFill>
                        <a:srgbClr val="C00000"/>
                      </a:solidFill>
                    </a:rPr>
                    <a:t>Platform</a:t>
                  </a:r>
                  <a:endParaRPr lang="zh-CN" altLang="en-US" sz="1400" i="1">
                    <a:solidFill>
                      <a:srgbClr val="C00000"/>
                    </a:solidFill>
                  </a:endParaRPr>
                </a:p>
              </p:txBody>
            </p:sp>
          </p:grpSp>
          <p:cxnSp>
            <p:nvCxnSpPr>
              <p:cNvPr id="13" name="直接箭头连接符 98"/>
              <p:cNvCxnSpPr>
                <a:stCxn id="21" idx="3"/>
              </p:cNvCxnSpPr>
              <p:nvPr/>
            </p:nvCxnSpPr>
            <p:spPr>
              <a:xfrm>
                <a:off x="4487249" y="4407664"/>
                <a:ext cx="244462" cy="0"/>
              </a:xfrm>
              <a:prstGeom prst="straightConnector1">
                <a:avLst/>
              </a:prstGeom>
              <a:ln>
                <a:headEnd type="triangle" w="med" len="sm"/>
                <a:tailEnd type="triangle" w="med" len="sm"/>
              </a:ln>
            </p:spPr>
            <p:style>
              <a:lnRef idx="2">
                <a:schemeClr val="dk1"/>
              </a:lnRef>
              <a:fillRef idx="0">
                <a:schemeClr val="dk1"/>
              </a:fillRef>
              <a:effectRef idx="1">
                <a:schemeClr val="dk1"/>
              </a:effectRef>
              <a:fontRef idx="minor">
                <a:schemeClr val="tx1"/>
              </a:fontRef>
            </p:style>
          </p:cxnSp>
        </p:grpSp>
        <p:sp>
          <p:nvSpPr>
            <p:cNvPr id="9" name="燕尾形箭头 79"/>
            <p:cNvSpPr/>
            <p:nvPr/>
          </p:nvSpPr>
          <p:spPr>
            <a:xfrm rot="5400000">
              <a:off x="850237" y="2659677"/>
              <a:ext cx="2972135" cy="574644"/>
            </a:xfrm>
            <a:prstGeom prst="notchedRightArrow">
              <a:avLst>
                <a:gd name="adj1" fmla="val 50001"/>
                <a:gd name="adj2" fmla="val 132577"/>
              </a:avLst>
            </a:prstGeom>
          </p:spPr>
          <p:style>
            <a:lnRef idx="1">
              <a:schemeClr val="accent6"/>
            </a:lnRef>
            <a:fillRef idx="2">
              <a:schemeClr val="accent6"/>
            </a:fillRef>
            <a:effectRef idx="1">
              <a:schemeClr val="accent6"/>
            </a:effectRef>
            <a:fontRef idx="minor">
              <a:schemeClr val="dk1"/>
            </a:fontRef>
          </p:style>
          <p:txBody>
            <a:bodyPr anchor="ctr"/>
            <a:lstStyle/>
            <a:p>
              <a:pPr algn="ctr"/>
              <a:endParaRPr lang="zh-CN" altLang="en-US">
                <a:solidFill>
                  <a:srgbClr val="000000"/>
                </a:solidFill>
                <a:ea typeface="ＭＳ Ｐゴシック" pitchFamily="34" charset="-128"/>
              </a:endParaRPr>
            </a:p>
          </p:txBody>
        </p:sp>
        <p:sp>
          <p:nvSpPr>
            <p:cNvPr id="11" name="TextBox 10"/>
            <p:cNvSpPr txBox="1"/>
            <p:nvPr/>
          </p:nvSpPr>
          <p:spPr>
            <a:xfrm rot="16200000">
              <a:off x="1717110" y="3067691"/>
              <a:ext cx="1224101" cy="338118"/>
            </a:xfrm>
            <a:prstGeom prst="rect">
              <a:avLst/>
            </a:prstGeom>
            <a:noFill/>
          </p:spPr>
          <p:txBody>
            <a:bodyPr>
              <a:spAutoFit/>
            </a:bodyPr>
            <a:lstStyle/>
            <a:p>
              <a:r>
                <a:rPr lang="en-US" altLang="zh-CN" sz="1600" b="1">
                  <a:solidFill>
                    <a:srgbClr val="7F7F7F"/>
                  </a:solidFill>
                </a:rPr>
                <a:t>Privilege</a:t>
              </a:r>
              <a:endParaRPr lang="zh-CN" altLang="en-US" sz="1600" b="1">
                <a:solidFill>
                  <a:srgbClr val="7F7F7F"/>
                </a:solidFill>
              </a:endParaRPr>
            </a:p>
          </p:txBody>
        </p:sp>
      </p:grpSp>
      <p:sp>
        <p:nvSpPr>
          <p:cNvPr id="49" name="圆角矩形标注 86"/>
          <p:cNvSpPr/>
          <p:nvPr/>
        </p:nvSpPr>
        <p:spPr>
          <a:xfrm>
            <a:off x="6027738" y="1787525"/>
            <a:ext cx="2492148" cy="926646"/>
          </a:xfrm>
          <a:prstGeom prst="wedgeRoundRectCallout">
            <a:avLst>
              <a:gd name="adj1" fmla="val -155589"/>
              <a:gd name="adj2" fmla="val 89222"/>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sz="1400" b="1" dirty="0">
                <a:solidFill>
                  <a:schemeClr val="tx2"/>
                </a:solidFill>
                <a:latin typeface="Browallia New" pitchFamily="34" charset="-34"/>
                <a:ea typeface="ＭＳ Ｐゴシック" pitchFamily="34" charset="-128"/>
                <a:cs typeface="Browallia New" pitchFamily="34" charset="-34"/>
              </a:rPr>
              <a:t>System firmware (BIOS/SMM, EFI)</a:t>
            </a:r>
            <a:r>
              <a:rPr lang="zh-CN" altLang="en-US" sz="1400" b="1" dirty="0">
                <a:solidFill>
                  <a:schemeClr val="tx2"/>
                </a:solidFill>
                <a:latin typeface="Browallia New" pitchFamily="34" charset="-34"/>
                <a:ea typeface="ＭＳ Ｐゴシック" pitchFamily="34" charset="-128"/>
                <a:cs typeface="Browallia New" pitchFamily="34" charset="-34"/>
              </a:rPr>
              <a:t> </a:t>
            </a:r>
            <a:r>
              <a:rPr lang="en-US" altLang="zh-CN" sz="1400" b="1" dirty="0">
                <a:solidFill>
                  <a:schemeClr val="tx2"/>
                </a:solidFill>
                <a:latin typeface="Browallia New" pitchFamily="34" charset="-34"/>
                <a:ea typeface="ＭＳ Ｐゴシック" pitchFamily="34" charset="-128"/>
                <a:cs typeface="Browallia New" pitchFamily="34" charset="-34"/>
              </a:rPr>
              <a:t>&amp; OS/VMM share access, but not trust</a:t>
            </a:r>
          </a:p>
        </p:txBody>
      </p:sp>
      <p:sp>
        <p:nvSpPr>
          <p:cNvPr id="50" name="圆角矩形标注 123"/>
          <p:cNvSpPr/>
          <p:nvPr/>
        </p:nvSpPr>
        <p:spPr>
          <a:xfrm>
            <a:off x="6461125" y="3363913"/>
            <a:ext cx="1822450" cy="998537"/>
          </a:xfrm>
          <a:prstGeom prst="wedgeRoundRectCallout">
            <a:avLst>
              <a:gd name="adj1" fmla="val -120357"/>
              <a:gd name="adj2" fmla="val -58861"/>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sz="1400" b="1" dirty="0">
                <a:solidFill>
                  <a:schemeClr val="tx2"/>
                </a:solidFill>
                <a:latin typeface="Browallia New" pitchFamily="34" charset="-34"/>
                <a:ea typeface="ＭＳ Ｐゴシック" pitchFamily="34" charset="-128"/>
                <a:cs typeface="Browallia New" pitchFamily="34" charset="-34"/>
              </a:rPr>
              <a:t>Hypervisor can grant VM direct hardware access</a:t>
            </a:r>
            <a:endParaRPr lang="zh-CN" altLang="en-US" sz="1400" b="1" dirty="0">
              <a:solidFill>
                <a:schemeClr val="tx2"/>
              </a:solidFill>
              <a:latin typeface="Browallia New" pitchFamily="34" charset="-34"/>
              <a:ea typeface="ＭＳ Ｐゴシック" pitchFamily="34" charset="-128"/>
              <a:cs typeface="Browallia New" pitchFamily="34" charset="-34"/>
            </a:endParaRPr>
          </a:p>
        </p:txBody>
      </p:sp>
      <p:sp>
        <p:nvSpPr>
          <p:cNvPr id="51" name="圆角矩形标注 124"/>
          <p:cNvSpPr/>
          <p:nvPr/>
        </p:nvSpPr>
        <p:spPr>
          <a:xfrm>
            <a:off x="3425825" y="5430838"/>
            <a:ext cx="909638" cy="446087"/>
          </a:xfrm>
          <a:prstGeom prst="wedgeRoundRectCallout">
            <a:avLst>
              <a:gd name="adj1" fmla="val -24659"/>
              <a:gd name="adj2" fmla="val -258565"/>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zh-CN" b="1">
                <a:solidFill>
                  <a:schemeClr val="tx2"/>
                </a:solidFill>
                <a:latin typeface="Browallia New" pitchFamily="34" charset="-34"/>
                <a:ea typeface="ＭＳ Ｐゴシック" pitchFamily="34" charset="-128"/>
                <a:cs typeface="Browallia New" pitchFamily="34" charset="-34"/>
              </a:rPr>
              <a:t>DMA</a:t>
            </a:r>
            <a:endParaRPr lang="zh-CN" altLang="en-US" b="1">
              <a:solidFill>
                <a:schemeClr val="tx2"/>
              </a:solidFill>
              <a:latin typeface="Browallia New" pitchFamily="34" charset="-34"/>
              <a:ea typeface="ＭＳ Ｐゴシック" pitchFamily="34" charset="-128"/>
              <a:cs typeface="Browallia New" pitchFamily="34" charset="-34"/>
            </a:endParaRPr>
          </a:p>
        </p:txBody>
      </p:sp>
      <p:sp>
        <p:nvSpPr>
          <p:cNvPr id="52" name="圆角矩形标注 123"/>
          <p:cNvSpPr/>
          <p:nvPr/>
        </p:nvSpPr>
        <p:spPr>
          <a:xfrm>
            <a:off x="6027738" y="4772025"/>
            <a:ext cx="2665412" cy="1057275"/>
          </a:xfrm>
          <a:prstGeom prst="wedgeRoundRectCallout">
            <a:avLst>
              <a:gd name="adj1" fmla="val -80872"/>
              <a:gd name="adj2" fmla="val -85814"/>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sz="1400" b="1" dirty="0">
                <a:solidFill>
                  <a:schemeClr val="tx2"/>
                </a:solidFill>
                <a:latin typeface="Browallia New" pitchFamily="34" charset="-34"/>
                <a:ea typeface="ＭＳ Ｐゴシック" pitchFamily="34" charset="-128"/>
                <a:cs typeface="Browallia New" pitchFamily="34" charset="-34"/>
              </a:rPr>
              <a:t>A specific Peripheral may have its own processor, and its own firmware, which is undetectable by host CPU/OS.</a:t>
            </a:r>
            <a:endParaRPr lang="zh-CN" altLang="en-US" sz="1400" b="1" dirty="0">
              <a:solidFill>
                <a:schemeClr val="tx2"/>
              </a:solidFill>
              <a:latin typeface="Browallia New" pitchFamily="34" charset="-34"/>
              <a:ea typeface="ＭＳ Ｐゴシック" pitchFamily="34" charset="-128"/>
              <a:cs typeface="Browallia New" pitchFamily="34" charset="-34"/>
            </a:endParaRPr>
          </a:p>
        </p:txBody>
      </p:sp>
      <p:sp>
        <p:nvSpPr>
          <p:cNvPr id="53" name="Title 1"/>
          <p:cNvSpPr>
            <a:spLocks noGrp="1"/>
          </p:cNvSpPr>
          <p:nvPr>
            <p:ph type="title"/>
          </p:nvPr>
        </p:nvSpPr>
        <p:spPr>
          <a:xfrm>
            <a:off x="455613" y="158750"/>
            <a:ext cx="8237537" cy="889000"/>
          </a:xfrm>
        </p:spPr>
        <p:txBody>
          <a:bodyPr/>
          <a:lstStyle/>
          <a:p>
            <a:r>
              <a:rPr lang="en-US" altLang="zh-CN" dirty="0"/>
              <a:t>Where is system firmware?</a:t>
            </a:r>
          </a:p>
        </p:txBody>
      </p:sp>
      <p:sp>
        <p:nvSpPr>
          <p:cNvPr id="54" name="Oval 53"/>
          <p:cNvSpPr/>
          <p:nvPr/>
        </p:nvSpPr>
        <p:spPr>
          <a:xfrm>
            <a:off x="2071605" y="2843193"/>
            <a:ext cx="2786063" cy="700088"/>
          </a:xfrm>
          <a:prstGeom prst="ellipse">
            <a:avLst/>
          </a:prstGeom>
          <a:noFill/>
          <a:ln w="3175"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a:solidFill>
                <a:schemeClr val="tx1"/>
              </a:solidFill>
              <a:latin typeface="Neo Sans Intel" pitchFamily="34" charset="0"/>
              <a:cs typeface="Arial" pitchFamily="34" charset="0"/>
            </a:endParaRPr>
          </a:p>
        </p:txBody>
      </p:sp>
      <p:sp>
        <p:nvSpPr>
          <p:cNvPr id="2" name="Rectangle 1"/>
          <p:cNvSpPr/>
          <p:nvPr/>
        </p:nvSpPr>
        <p:spPr>
          <a:xfrm>
            <a:off x="2133600" y="6200001"/>
            <a:ext cx="4572000" cy="307777"/>
          </a:xfrm>
          <a:prstGeom prst="rect">
            <a:avLst/>
          </a:prstGeom>
        </p:spPr>
        <p:txBody>
          <a:bodyPr>
            <a:spAutoFit/>
          </a:bodyPr>
          <a:lstStyle/>
          <a:p>
            <a:pPr algn="ctr"/>
            <a:r>
              <a:rPr lang="en-US" sz="1400" dirty="0"/>
              <a:t>Source: </a:t>
            </a:r>
            <a:r>
              <a:rPr lang="en-US" sz="1400" dirty="0">
                <a:hlinkClick r:id="rId3"/>
              </a:rPr>
              <a:t>Symbolic execution for BIOS security</a:t>
            </a:r>
            <a:endParaRPr lang="en-US" sz="1400" dirty="0"/>
          </a:p>
        </p:txBody>
      </p:sp>
    </p:spTree>
    <p:extLst>
      <p:ext uri="{BB962C8B-B14F-4D97-AF65-F5344CB8AC3E}">
        <p14:creationId xmlns:p14="http://schemas.microsoft.com/office/powerpoint/2010/main" val="360937514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Reading Command-Line Arguments</a:t>
            </a:r>
          </a:p>
        </p:txBody>
      </p:sp>
      <p:sp>
        <p:nvSpPr>
          <p:cNvPr id="3" name="Content Placeholder 2"/>
          <p:cNvSpPr>
            <a:spLocks noGrp="1"/>
          </p:cNvSpPr>
          <p:nvPr>
            <p:ph idx="1"/>
          </p:nvPr>
        </p:nvSpPr>
        <p:spPr/>
        <p:txBody>
          <a:bodyPr>
            <a:normAutofit fontScale="92500" lnSpcReduction="10000"/>
          </a:bodyPr>
          <a:lstStyle/>
          <a:p>
            <a:pPr>
              <a:lnSpc>
                <a:spcPct val="110000"/>
              </a:lnSpc>
              <a:spcBef>
                <a:spcPts val="0"/>
              </a:spcBef>
            </a:pPr>
            <a:r>
              <a:rPr lang="en-US" dirty="0">
                <a:solidFill>
                  <a:schemeClr val="tx2"/>
                </a:solidFill>
                <a:latin typeface="Courier New" pitchFamily="49" charset="0"/>
                <a:cs typeface="Courier New" pitchFamily="49" charset="0"/>
              </a:rPr>
              <a:t>#define </a:t>
            </a:r>
            <a:r>
              <a:rPr lang="en-US" dirty="0">
                <a:latin typeface="Courier New" pitchFamily="49" charset="0"/>
                <a:cs typeface="Courier New" pitchFamily="49" charset="0"/>
              </a:rPr>
              <a:t>NAME_OPTION  (</a:t>
            </a:r>
            <a:r>
              <a:rPr lang="en-US" dirty="0">
                <a:solidFill>
                  <a:schemeClr val="accent6">
                    <a:lumMod val="50000"/>
                  </a:schemeClr>
                </a:solidFill>
                <a:latin typeface="Courier New" pitchFamily="49" charset="0"/>
                <a:cs typeface="Courier New" pitchFamily="49" charset="0"/>
              </a:rPr>
              <a:t>L”-n”</a:t>
            </a:r>
            <a:r>
              <a:rPr lang="en-US" dirty="0">
                <a:latin typeface="Courier New" pitchFamily="49" charset="0"/>
                <a:cs typeface="Courier New" pitchFamily="49" charset="0"/>
              </a:rPr>
              <a:t>)</a:t>
            </a:r>
          </a:p>
          <a:p>
            <a:pPr>
              <a:lnSpc>
                <a:spcPct val="110000"/>
              </a:lnSpc>
              <a:spcBef>
                <a:spcPts val="0"/>
              </a:spcBef>
            </a:pPr>
            <a:r>
              <a:rPr lang="en-US" dirty="0">
                <a:solidFill>
                  <a:schemeClr val="tx2"/>
                </a:solidFill>
                <a:latin typeface="Courier New" pitchFamily="49" charset="0"/>
                <a:cs typeface="Courier New" pitchFamily="49" charset="0"/>
              </a:rPr>
              <a:t>#define </a:t>
            </a:r>
            <a:r>
              <a:rPr lang="en-US" dirty="0">
                <a:latin typeface="Courier New" pitchFamily="49" charset="0"/>
                <a:cs typeface="Courier New" pitchFamily="49" charset="0"/>
              </a:rPr>
              <a:t>GUID_OPTION  (</a:t>
            </a:r>
            <a:r>
              <a:rPr lang="en-US" dirty="0">
                <a:solidFill>
                  <a:schemeClr val="accent6">
                    <a:lumMod val="50000"/>
                  </a:schemeClr>
                </a:solidFill>
                <a:latin typeface="Courier New" pitchFamily="49" charset="0"/>
                <a:cs typeface="Courier New" pitchFamily="49" charset="0"/>
              </a:rPr>
              <a:t>L”-g”</a:t>
            </a:r>
            <a:r>
              <a:rPr lang="en-US" dirty="0">
                <a:latin typeface="Courier New" pitchFamily="49" charset="0"/>
                <a:cs typeface="Courier New" pitchFamily="49" charset="0"/>
              </a:rPr>
              <a:t>)</a:t>
            </a:r>
          </a:p>
          <a:p>
            <a:pPr>
              <a:lnSpc>
                <a:spcPct val="110000"/>
              </a:lnSpc>
              <a:spcBef>
                <a:spcPts val="0"/>
              </a:spcBef>
            </a:pPr>
            <a:r>
              <a:rPr lang="en-US" dirty="0">
                <a:solidFill>
                  <a:schemeClr val="tx2"/>
                </a:solidFill>
                <a:latin typeface="Courier New" pitchFamily="49" charset="0"/>
                <a:cs typeface="Courier New" pitchFamily="49" charset="0"/>
              </a:rPr>
              <a:t>#define </a:t>
            </a:r>
            <a:r>
              <a:rPr lang="en-US" dirty="0">
                <a:latin typeface="Courier New" pitchFamily="49" charset="0"/>
                <a:cs typeface="Courier New" pitchFamily="49" charset="0"/>
              </a:rPr>
              <a:t>HELP_OPTION  (</a:t>
            </a:r>
            <a:r>
              <a:rPr lang="en-US" dirty="0">
                <a:solidFill>
                  <a:schemeClr val="accent6">
                    <a:lumMod val="50000"/>
                  </a:schemeClr>
                </a:solidFill>
                <a:latin typeface="Courier New" pitchFamily="49" charset="0"/>
                <a:cs typeface="Courier New" pitchFamily="49" charset="0"/>
              </a:rPr>
              <a:t>L”-?”</a:t>
            </a:r>
            <a:r>
              <a:rPr lang="en-US" dirty="0">
                <a:latin typeface="Courier New" pitchFamily="49" charset="0"/>
                <a:cs typeface="Courier New" pitchFamily="49" charset="0"/>
              </a:rPr>
              <a:t>)</a:t>
            </a:r>
          </a:p>
          <a:p>
            <a:pPr>
              <a:lnSpc>
                <a:spcPct val="110000"/>
              </a:lnSpc>
              <a:spcBef>
                <a:spcPts val="0"/>
              </a:spcBef>
            </a:pPr>
            <a:endParaRPr lang="en-US" dirty="0">
              <a:latin typeface="Courier New" pitchFamily="49" charset="0"/>
              <a:cs typeface="Courier New" pitchFamily="49" charset="0"/>
            </a:endParaRPr>
          </a:p>
          <a:p>
            <a:pPr>
              <a:lnSpc>
                <a:spcPct val="110000"/>
              </a:lnSpc>
              <a:spcBef>
                <a:spcPts val="0"/>
              </a:spcBef>
            </a:pPr>
            <a:r>
              <a:rPr lang="en-US" dirty="0">
                <a:solidFill>
                  <a:schemeClr val="tx2"/>
                </a:solidFill>
                <a:latin typeface="Courier New" pitchFamily="49" charset="0"/>
                <a:cs typeface="Courier New" pitchFamily="49" charset="0"/>
              </a:rPr>
              <a:t>SHELL_PARAM_ITEM</a:t>
            </a:r>
            <a:r>
              <a:rPr lang="en-US" dirty="0">
                <a:latin typeface="Courier New" pitchFamily="49" charset="0"/>
                <a:cs typeface="Courier New" pitchFamily="49" charset="0"/>
              </a:rPr>
              <a:t>    </a:t>
            </a:r>
            <a:r>
              <a:rPr lang="en-US" dirty="0" err="1">
                <a:latin typeface="Courier New" pitchFamily="49" charset="0"/>
                <a:cs typeface="Courier New" pitchFamily="49" charset="0"/>
              </a:rPr>
              <a:t>ParamList</a:t>
            </a:r>
            <a:r>
              <a:rPr lang="en-US" dirty="0">
                <a:latin typeface="Courier New" pitchFamily="49" charset="0"/>
                <a:cs typeface="Courier New" pitchFamily="49" charset="0"/>
              </a:rPr>
              <a:t>[] = {</a:t>
            </a:r>
          </a:p>
          <a:p>
            <a:pPr>
              <a:lnSpc>
                <a:spcPct val="110000"/>
              </a:lnSpc>
              <a:spcBef>
                <a:spcPts val="0"/>
              </a:spcBef>
            </a:pPr>
            <a:r>
              <a:rPr lang="en-US" dirty="0">
                <a:latin typeface="Courier New" pitchFamily="49" charset="0"/>
                <a:cs typeface="Courier New" pitchFamily="49" charset="0"/>
              </a:rPr>
              <a:t>  { NAME_OPTION,  </a:t>
            </a:r>
            <a:r>
              <a:rPr lang="en-US" dirty="0" err="1">
                <a:solidFill>
                  <a:schemeClr val="tx2"/>
                </a:solidFill>
                <a:latin typeface="Courier New" pitchFamily="49" charset="0"/>
                <a:cs typeface="Courier New" pitchFamily="49" charset="0"/>
              </a:rPr>
              <a:t>TypeValue</a:t>
            </a:r>
            <a:r>
              <a:rPr lang="en-US" dirty="0">
                <a:latin typeface="Courier New" pitchFamily="49" charset="0"/>
                <a:cs typeface="Courier New" pitchFamily="49" charset="0"/>
              </a:rPr>
              <a:t> },</a:t>
            </a:r>
          </a:p>
          <a:p>
            <a:pPr>
              <a:lnSpc>
                <a:spcPct val="110000"/>
              </a:lnSpc>
              <a:spcBef>
                <a:spcPts val="0"/>
              </a:spcBef>
            </a:pPr>
            <a:r>
              <a:rPr lang="en-US" dirty="0">
                <a:latin typeface="Courier New" pitchFamily="49" charset="0"/>
                <a:cs typeface="Courier New" pitchFamily="49" charset="0"/>
              </a:rPr>
              <a:t>  { GUID_OPTION,  </a:t>
            </a:r>
            <a:r>
              <a:rPr lang="en-US" dirty="0" err="1">
                <a:solidFill>
                  <a:schemeClr val="tx2"/>
                </a:solidFill>
                <a:latin typeface="Courier New" pitchFamily="49" charset="0"/>
                <a:cs typeface="Courier New" pitchFamily="49" charset="0"/>
              </a:rPr>
              <a:t>TypeValue</a:t>
            </a:r>
            <a:r>
              <a:rPr lang="en-US" dirty="0">
                <a:latin typeface="Courier New" pitchFamily="49" charset="0"/>
                <a:cs typeface="Courier New" pitchFamily="49" charset="0"/>
              </a:rPr>
              <a:t> },</a:t>
            </a:r>
          </a:p>
          <a:p>
            <a:pPr>
              <a:lnSpc>
                <a:spcPct val="110000"/>
              </a:lnSpc>
              <a:spcBef>
                <a:spcPts val="0"/>
              </a:spcBef>
            </a:pPr>
            <a:r>
              <a:rPr lang="en-US" dirty="0">
                <a:latin typeface="Courier New" pitchFamily="49" charset="0"/>
                <a:cs typeface="Courier New" pitchFamily="49" charset="0"/>
              </a:rPr>
              <a:t>  { HELP_OPTION,  </a:t>
            </a:r>
            <a:r>
              <a:rPr lang="en-US" dirty="0" err="1">
                <a:solidFill>
                  <a:schemeClr val="tx2"/>
                </a:solidFill>
                <a:latin typeface="Courier New" pitchFamily="49" charset="0"/>
                <a:cs typeface="Courier New" pitchFamily="49" charset="0"/>
              </a:rPr>
              <a:t>TypeFlag</a:t>
            </a:r>
            <a:r>
              <a:rPr lang="en-US" dirty="0">
                <a:latin typeface="Courier New" pitchFamily="49" charset="0"/>
                <a:cs typeface="Courier New" pitchFamily="49" charset="0"/>
              </a:rPr>
              <a:t> },</a:t>
            </a:r>
          </a:p>
          <a:p>
            <a:pPr>
              <a:lnSpc>
                <a:spcPct val="110000"/>
              </a:lnSpc>
              <a:spcBef>
                <a:spcPts val="0"/>
              </a:spcBef>
            </a:pPr>
            <a:r>
              <a:rPr lang="en-US" dirty="0">
                <a:latin typeface="Courier New" pitchFamily="49" charset="0"/>
                <a:cs typeface="Courier New" pitchFamily="49" charset="0"/>
              </a:rPr>
              <a:t>  { </a:t>
            </a:r>
            <a:r>
              <a:rPr lang="en-US" dirty="0">
                <a:solidFill>
                  <a:schemeClr val="tx2"/>
                </a:solidFill>
                <a:latin typeface="Courier New" pitchFamily="49" charset="0"/>
                <a:cs typeface="Courier New" pitchFamily="49" charset="0"/>
              </a:rPr>
              <a:t>NULL</a:t>
            </a:r>
            <a:r>
              <a:rPr lang="en-US" dirty="0">
                <a:latin typeface="Courier New" pitchFamily="49" charset="0"/>
                <a:cs typeface="Courier New" pitchFamily="49" charset="0"/>
              </a:rPr>
              <a:t>,         </a:t>
            </a:r>
            <a:r>
              <a:rPr lang="en-US" dirty="0" err="1">
                <a:solidFill>
                  <a:schemeClr val="tx2"/>
                </a:solidFill>
                <a:latin typeface="Courier New" pitchFamily="49" charset="0"/>
                <a:cs typeface="Courier New" pitchFamily="49" charset="0"/>
              </a:rPr>
              <a:t>TypeMax</a:t>
            </a:r>
            <a:r>
              <a:rPr lang="en-US" dirty="0">
                <a:latin typeface="Courier New" pitchFamily="49" charset="0"/>
                <a:cs typeface="Courier New" pitchFamily="49" charset="0"/>
              </a:rPr>
              <a:t> },</a:t>
            </a:r>
          </a:p>
          <a:p>
            <a:pPr>
              <a:lnSpc>
                <a:spcPct val="110000"/>
              </a:lnSpc>
              <a:spcBef>
                <a:spcPts val="0"/>
              </a:spcBef>
            </a:pPr>
            <a:r>
              <a:rPr lang="en-US" dirty="0">
                <a:latin typeface="Courier New" pitchFamily="49" charset="0"/>
                <a:cs typeface="Courier New" pitchFamily="49" charset="0"/>
              </a:rPr>
              <a:t>};</a:t>
            </a:r>
          </a:p>
          <a:p>
            <a:pPr>
              <a:lnSpc>
                <a:spcPct val="110000"/>
              </a:lnSpc>
              <a:spcBef>
                <a:spcPts val="0"/>
              </a:spcBef>
            </a:pPr>
            <a:endParaRPr lang="en-US" dirty="0">
              <a:latin typeface="Courier New" pitchFamily="49" charset="0"/>
              <a:cs typeface="Courier New" pitchFamily="49" charset="0"/>
            </a:endParaRPr>
          </a:p>
          <a:p>
            <a:pPr>
              <a:lnSpc>
                <a:spcPct val="110000"/>
              </a:lnSpc>
              <a:spcBef>
                <a:spcPts val="0"/>
              </a:spcBef>
            </a:pPr>
            <a:r>
              <a:rPr lang="en-US" dirty="0">
                <a:solidFill>
                  <a:schemeClr val="tx2"/>
                </a:solidFill>
                <a:latin typeface="Courier New" pitchFamily="49" charset="0"/>
                <a:cs typeface="Courier New" pitchFamily="49" charset="0"/>
              </a:rPr>
              <a:t>LIST_ENTRY</a:t>
            </a:r>
            <a:r>
              <a:rPr lang="en-US" dirty="0">
                <a:latin typeface="Courier New" pitchFamily="49" charset="0"/>
                <a:cs typeface="Courier New" pitchFamily="49" charset="0"/>
              </a:rPr>
              <a:t>  *</a:t>
            </a:r>
            <a:r>
              <a:rPr lang="en-US" dirty="0" err="1">
                <a:latin typeface="Courier New" pitchFamily="49" charset="0"/>
                <a:cs typeface="Courier New" pitchFamily="49" charset="0"/>
              </a:rPr>
              <a:t>ParamPackage</a:t>
            </a:r>
            <a:r>
              <a:rPr lang="en-US" dirty="0">
                <a:latin typeface="Courier New" pitchFamily="49" charset="0"/>
                <a:cs typeface="Courier New" pitchFamily="49" charset="0"/>
              </a:rPr>
              <a:t>;</a:t>
            </a:r>
          </a:p>
          <a:p>
            <a:pPr>
              <a:lnSpc>
                <a:spcPct val="110000"/>
              </a:lnSpc>
              <a:spcBef>
                <a:spcPts val="0"/>
              </a:spcBef>
            </a:pPr>
            <a:r>
              <a:rPr lang="en-US" b="1" dirty="0" err="1">
                <a:solidFill>
                  <a:schemeClr val="tx2"/>
                </a:solidFill>
                <a:latin typeface="Courier New" pitchFamily="49" charset="0"/>
                <a:cs typeface="Courier New" pitchFamily="49" charset="0"/>
              </a:rPr>
              <a:t>ShellCommandLineParseEx</a:t>
            </a:r>
            <a:r>
              <a:rPr lang="en-US" dirty="0">
                <a:latin typeface="Courier New" pitchFamily="49" charset="0"/>
                <a:cs typeface="Courier New" pitchFamily="49" charset="0"/>
              </a:rPr>
              <a:t>(</a:t>
            </a:r>
            <a:r>
              <a:rPr lang="en-US" dirty="0" err="1">
                <a:latin typeface="Courier New" pitchFamily="49" charset="0"/>
                <a:cs typeface="Courier New" pitchFamily="49" charset="0"/>
              </a:rPr>
              <a:t>ParamList</a:t>
            </a:r>
            <a:r>
              <a:rPr lang="en-US" dirty="0">
                <a:latin typeface="Courier New" pitchFamily="49" charset="0"/>
                <a:cs typeface="Courier New" pitchFamily="49" charset="0"/>
              </a:rPr>
              <a:t>, &amp;</a:t>
            </a:r>
            <a:r>
              <a:rPr lang="en-US" dirty="0" err="1">
                <a:latin typeface="Courier New" pitchFamily="49" charset="0"/>
                <a:cs typeface="Courier New" pitchFamily="49" charset="0"/>
              </a:rPr>
              <a:t>ParamPackage</a:t>
            </a:r>
            <a:r>
              <a:rPr lang="en-US" dirty="0">
                <a:latin typeface="Courier New" pitchFamily="49" charset="0"/>
                <a:cs typeface="Courier New" pitchFamily="49" charset="0"/>
              </a:rPr>
              <a:t>, </a:t>
            </a:r>
            <a:r>
              <a:rPr lang="en-US" dirty="0">
                <a:solidFill>
                  <a:schemeClr val="tx2"/>
                </a:solidFill>
                <a:latin typeface="Courier New" pitchFamily="49" charset="0"/>
                <a:cs typeface="Courier New" pitchFamily="49" charset="0"/>
              </a:rPr>
              <a:t>NULL</a:t>
            </a:r>
            <a:r>
              <a:rPr lang="en-US" dirty="0">
                <a:latin typeface="Courier New" pitchFamily="49" charset="0"/>
                <a:cs typeface="Courier New" pitchFamily="49" charset="0"/>
              </a:rPr>
              <a:t>, </a:t>
            </a:r>
            <a:r>
              <a:rPr lang="en-US" dirty="0">
                <a:solidFill>
                  <a:schemeClr val="tx2"/>
                </a:solidFill>
                <a:latin typeface="Courier New" pitchFamily="49" charset="0"/>
                <a:cs typeface="Courier New" pitchFamily="49" charset="0"/>
              </a:rPr>
              <a:t>TRUE</a:t>
            </a:r>
            <a:r>
              <a:rPr lang="en-US" dirty="0">
                <a:latin typeface="Courier New" pitchFamily="49" charset="0"/>
                <a:cs typeface="Courier New" pitchFamily="49" charset="0"/>
              </a:rPr>
              <a:t>, </a:t>
            </a:r>
            <a:r>
              <a:rPr lang="en-US" dirty="0">
                <a:solidFill>
                  <a:schemeClr val="tx2"/>
                </a:solidFill>
                <a:latin typeface="Courier New" pitchFamily="49" charset="0"/>
                <a:cs typeface="Courier New" pitchFamily="49" charset="0"/>
              </a:rPr>
              <a:t>FALSE</a:t>
            </a:r>
            <a:r>
              <a:rPr lang="en-US" dirty="0">
                <a:latin typeface="Courier New" pitchFamily="49" charset="0"/>
                <a:cs typeface="Courier New" pitchFamily="49" charset="0"/>
              </a:rPr>
              <a:t>);</a:t>
            </a:r>
          </a:p>
          <a:p>
            <a:pPr>
              <a:lnSpc>
                <a:spcPct val="120000"/>
              </a:lnSpc>
              <a:spcBef>
                <a:spcPts val="0"/>
              </a:spcBef>
            </a:pPr>
            <a:endParaRPr lang="en-US" dirty="0"/>
          </a:p>
        </p:txBody>
      </p:sp>
    </p:spTree>
    <p:extLst>
      <p:ext uri="{BB962C8B-B14F-4D97-AF65-F5344CB8AC3E}">
        <p14:creationId xmlns:p14="http://schemas.microsoft.com/office/powerpoint/2010/main" val="100827880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Reading Command-Line Arguments</a:t>
            </a:r>
          </a:p>
        </p:txBody>
      </p:sp>
      <p:sp>
        <p:nvSpPr>
          <p:cNvPr id="3" name="Content Placeholder 2"/>
          <p:cNvSpPr>
            <a:spLocks noGrp="1"/>
          </p:cNvSpPr>
          <p:nvPr>
            <p:ph idx="1"/>
          </p:nvPr>
        </p:nvSpPr>
        <p:spPr/>
        <p:txBody>
          <a:bodyPr/>
          <a:lstStyle/>
          <a:p>
            <a:pPr>
              <a:spcBef>
                <a:spcPts val="0"/>
              </a:spcBef>
            </a:pPr>
            <a:r>
              <a:rPr lang="en-US" sz="1800" dirty="0">
                <a:latin typeface="Courier New" pitchFamily="49" charset="0"/>
                <a:cs typeface="Courier New" pitchFamily="49" charset="0"/>
              </a:rPr>
              <a:t>CONST</a:t>
            </a:r>
            <a:r>
              <a:rPr lang="en-US" sz="1800" dirty="0">
                <a:solidFill>
                  <a:schemeClr val="tx2"/>
                </a:solidFill>
                <a:latin typeface="Courier New" pitchFamily="49" charset="0"/>
                <a:cs typeface="Courier New" pitchFamily="49" charset="0"/>
              </a:rPr>
              <a:t> CHAR16        </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name_str</a:t>
            </a:r>
            <a:r>
              <a:rPr lang="en-US" sz="1800" dirty="0">
                <a:latin typeface="Courier New" pitchFamily="49" charset="0"/>
                <a:cs typeface="Courier New" pitchFamily="49" charset="0"/>
              </a:rPr>
              <a:t> = 0;</a:t>
            </a:r>
          </a:p>
          <a:p>
            <a:pPr>
              <a:spcBef>
                <a:spcPts val="0"/>
              </a:spcBef>
            </a:pPr>
            <a:r>
              <a:rPr lang="en-US" sz="1800" dirty="0">
                <a:latin typeface="Courier New" pitchFamily="49" charset="0"/>
                <a:cs typeface="Courier New" pitchFamily="49" charset="0"/>
              </a:rPr>
              <a:t>CONST</a:t>
            </a:r>
            <a:r>
              <a:rPr lang="en-US" sz="1800" dirty="0">
                <a:solidFill>
                  <a:schemeClr val="tx2"/>
                </a:solidFill>
                <a:latin typeface="Courier New" pitchFamily="49" charset="0"/>
                <a:cs typeface="Courier New" pitchFamily="49" charset="0"/>
              </a:rPr>
              <a:t> CHAR16        </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guid_str</a:t>
            </a:r>
            <a:r>
              <a:rPr lang="en-US" sz="1800" dirty="0">
                <a:latin typeface="Courier New" pitchFamily="49" charset="0"/>
                <a:cs typeface="Courier New" pitchFamily="49" charset="0"/>
              </a:rPr>
              <a:t> = 0;</a:t>
            </a:r>
          </a:p>
          <a:p>
            <a:pPr>
              <a:spcBef>
                <a:spcPts val="0"/>
              </a:spcBef>
            </a:pPr>
            <a:endParaRPr lang="en-US" sz="1800" dirty="0">
              <a:solidFill>
                <a:schemeClr val="tx2"/>
              </a:solidFill>
              <a:latin typeface="Courier New" pitchFamily="49" charset="0"/>
              <a:cs typeface="Courier New" pitchFamily="49" charset="0"/>
            </a:endParaRPr>
          </a:p>
          <a:p>
            <a:pPr>
              <a:spcBef>
                <a:spcPts val="0"/>
              </a:spcBef>
            </a:pPr>
            <a:r>
              <a:rPr lang="en-US" sz="1800" dirty="0">
                <a:latin typeface="Courier New" pitchFamily="49" charset="0"/>
                <a:cs typeface="Courier New" pitchFamily="49" charset="0"/>
              </a:rPr>
              <a:t>if (</a:t>
            </a:r>
            <a:r>
              <a:rPr lang="en-US" sz="1800" b="1" dirty="0" err="1">
                <a:solidFill>
                  <a:schemeClr val="tx2"/>
                </a:solidFill>
                <a:latin typeface="Courier New" pitchFamily="49" charset="0"/>
                <a:cs typeface="Courier New" pitchFamily="49" charset="0"/>
              </a:rPr>
              <a:t>ShellCommandLineGetFlag</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ParamPackage,NAME_OPTION</a:t>
            </a:r>
            <a:r>
              <a:rPr lang="en-US" sz="1800" dirty="0">
                <a:latin typeface="Courier New" pitchFamily="49" charset="0"/>
                <a:cs typeface="Courier New" pitchFamily="49" charset="0"/>
              </a:rPr>
              <a:t>)){</a:t>
            </a:r>
          </a:p>
          <a:p>
            <a:pPr>
              <a:spcBef>
                <a:spcPts val="0"/>
              </a:spcBef>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name_str</a:t>
            </a:r>
            <a:r>
              <a:rPr lang="en-US" sz="1800" dirty="0">
                <a:latin typeface="Courier New" pitchFamily="49" charset="0"/>
                <a:cs typeface="Courier New" pitchFamily="49" charset="0"/>
              </a:rPr>
              <a:t> = </a:t>
            </a:r>
            <a:r>
              <a:rPr lang="en-US" sz="1800" b="1" dirty="0" err="1">
                <a:solidFill>
                  <a:schemeClr val="tx2"/>
                </a:solidFill>
                <a:latin typeface="Courier New" pitchFamily="49" charset="0"/>
                <a:cs typeface="Courier New" pitchFamily="49" charset="0"/>
              </a:rPr>
              <a:t>ShellCommandLineGetValue</a:t>
            </a:r>
            <a:r>
              <a:rPr lang="en-US" sz="1800" dirty="0">
                <a:solidFill>
                  <a:schemeClr val="tx2"/>
                </a:solidFill>
                <a:latin typeface="Courier New" pitchFamily="49" charset="0"/>
                <a:cs typeface="Courier New" pitchFamily="49" charset="0"/>
              </a:rPr>
              <a:t> </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ParamPackage</a:t>
            </a:r>
            <a:r>
              <a:rPr lang="en-US" sz="1800" dirty="0">
                <a:latin typeface="Courier New" pitchFamily="49" charset="0"/>
                <a:cs typeface="Courier New" pitchFamily="49" charset="0"/>
              </a:rPr>
              <a:t>, NAME_OPTION);</a:t>
            </a:r>
          </a:p>
          <a:p>
            <a:pPr>
              <a:spcBef>
                <a:spcPts val="0"/>
              </a:spcBef>
            </a:pPr>
            <a:r>
              <a:rPr lang="en-US" sz="1800" dirty="0">
                <a:latin typeface="Courier New" pitchFamily="49" charset="0"/>
                <a:cs typeface="Courier New" pitchFamily="49" charset="0"/>
              </a:rPr>
              <a:t>}</a:t>
            </a:r>
          </a:p>
          <a:p>
            <a:pPr>
              <a:spcBef>
                <a:spcPts val="0"/>
              </a:spcBef>
            </a:pPr>
            <a:endParaRPr lang="en-US" sz="1800" dirty="0">
              <a:latin typeface="Courier New" pitchFamily="49" charset="0"/>
              <a:cs typeface="Courier New" pitchFamily="49" charset="0"/>
            </a:endParaRPr>
          </a:p>
          <a:p>
            <a:pPr>
              <a:spcBef>
                <a:spcPts val="0"/>
              </a:spcBef>
            </a:pPr>
            <a:r>
              <a:rPr lang="en-US" sz="1800" dirty="0">
                <a:latin typeface="Courier New" pitchFamily="49" charset="0"/>
                <a:cs typeface="Courier New" pitchFamily="49" charset="0"/>
              </a:rPr>
              <a:t>if (</a:t>
            </a:r>
            <a:r>
              <a:rPr lang="en-US" sz="1800" b="1" dirty="0" err="1">
                <a:solidFill>
                  <a:schemeClr val="tx2"/>
                </a:solidFill>
                <a:latin typeface="Courier New" pitchFamily="49" charset="0"/>
                <a:cs typeface="Courier New" pitchFamily="49" charset="0"/>
              </a:rPr>
              <a:t>ShellCommandLineGetFlag</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ParamPackage</a:t>
            </a:r>
            <a:r>
              <a:rPr lang="en-US" sz="1800" dirty="0">
                <a:latin typeface="Courier New" pitchFamily="49" charset="0"/>
                <a:cs typeface="Courier New" pitchFamily="49" charset="0"/>
              </a:rPr>
              <a:t>, GUID_OPTION )) {</a:t>
            </a:r>
          </a:p>
          <a:p>
            <a:pPr>
              <a:spcBef>
                <a:spcPts val="0"/>
              </a:spcBef>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guid_str</a:t>
            </a:r>
            <a:r>
              <a:rPr lang="en-US" sz="1800" dirty="0">
                <a:latin typeface="Courier New" pitchFamily="49" charset="0"/>
                <a:cs typeface="Courier New" pitchFamily="49" charset="0"/>
              </a:rPr>
              <a:t> = </a:t>
            </a:r>
            <a:r>
              <a:rPr lang="en-US" sz="1800" b="1" dirty="0" err="1">
                <a:solidFill>
                  <a:schemeClr val="tx2"/>
                </a:solidFill>
                <a:latin typeface="Courier New" pitchFamily="49" charset="0"/>
                <a:cs typeface="Courier New" pitchFamily="49" charset="0"/>
              </a:rPr>
              <a:t>ShellCommandLineGetValue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ParamPackage</a:t>
            </a:r>
            <a:r>
              <a:rPr lang="en-US" sz="1800" dirty="0">
                <a:latin typeface="Courier New" pitchFamily="49" charset="0"/>
                <a:cs typeface="Courier New" pitchFamily="49" charset="0"/>
              </a:rPr>
              <a:t>, GUID_OPTION );</a:t>
            </a:r>
          </a:p>
          <a:p>
            <a:pPr>
              <a:spcBef>
                <a:spcPts val="0"/>
              </a:spcBef>
            </a:pPr>
            <a:r>
              <a:rPr lang="en-US" sz="1800" dirty="0">
                <a:latin typeface="Courier New" pitchFamily="49" charset="0"/>
                <a:cs typeface="Courier New" pitchFamily="49" charset="0"/>
              </a:rPr>
              <a:t>}</a:t>
            </a:r>
          </a:p>
          <a:p>
            <a:pPr>
              <a:spcBef>
                <a:spcPts val="0"/>
              </a:spcBef>
            </a:pPr>
            <a:endParaRPr lang="en-US" dirty="0"/>
          </a:p>
        </p:txBody>
      </p:sp>
    </p:spTree>
    <p:extLst>
      <p:ext uri="{BB962C8B-B14F-4D97-AF65-F5344CB8AC3E}">
        <p14:creationId xmlns:p14="http://schemas.microsoft.com/office/powerpoint/2010/main" val="408148363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UEFI Runtime Services</a:t>
            </a:r>
          </a:p>
        </p:txBody>
      </p:sp>
      <p:sp>
        <p:nvSpPr>
          <p:cNvPr id="3" name="Content Placeholder 2"/>
          <p:cNvSpPr>
            <a:spLocks noGrp="1"/>
          </p:cNvSpPr>
          <p:nvPr>
            <p:ph idx="1"/>
          </p:nvPr>
        </p:nvSpPr>
        <p:spPr/>
        <p:txBody>
          <a:bodyPr/>
          <a:lstStyle/>
          <a:p>
            <a:r>
              <a:rPr lang="en-US" dirty="0"/>
              <a:t>Good reference: </a:t>
            </a:r>
            <a:r>
              <a:rPr lang="en-US" dirty="0">
                <a:hlinkClick r:id="rId2"/>
              </a:rPr>
              <a:t>http://wiki.phoenix.com/wiki/index.php/EFI_RUNTIME_SERVICES</a:t>
            </a:r>
            <a:endParaRPr lang="en-US" dirty="0"/>
          </a:p>
          <a:p>
            <a:endParaRPr lang="en-US" dirty="0"/>
          </a:p>
          <a:p>
            <a:r>
              <a:rPr lang="en-US" dirty="0"/>
              <a:t>Global variable </a:t>
            </a:r>
            <a:r>
              <a:rPr lang="en-US" dirty="0" err="1">
                <a:solidFill>
                  <a:schemeClr val="tx2"/>
                </a:solidFill>
              </a:rPr>
              <a:t>gRT</a:t>
            </a:r>
            <a:r>
              <a:rPr lang="en-US" dirty="0"/>
              <a:t>, points to runtime service table, declared in </a:t>
            </a:r>
          </a:p>
          <a:p>
            <a:r>
              <a:rPr lang="en-US" dirty="0"/>
              <a:t>Library/</a:t>
            </a:r>
            <a:r>
              <a:rPr lang="en-US" dirty="0" err="1"/>
              <a:t>UefiRuntimeServicesTableLib.h</a:t>
            </a:r>
            <a:endParaRPr lang="en-US" dirty="0"/>
          </a:p>
          <a:p>
            <a:endParaRPr lang="en-US" dirty="0"/>
          </a:p>
          <a:p>
            <a:r>
              <a:rPr lang="en-US" dirty="0"/>
              <a:t>Calling the service function:</a:t>
            </a:r>
          </a:p>
          <a:p>
            <a:endParaRPr lang="en-US" dirty="0"/>
          </a:p>
          <a:p>
            <a:pPr>
              <a:spcBef>
                <a:spcPts val="0"/>
              </a:spcBef>
            </a:pPr>
            <a:r>
              <a:rPr lang="en-US" sz="2000" dirty="0" err="1">
                <a:solidFill>
                  <a:schemeClr val="tx2"/>
                </a:solidFill>
                <a:latin typeface="Courier New" pitchFamily="49" charset="0"/>
                <a:cs typeface="Courier New" pitchFamily="49" charset="0"/>
              </a:rPr>
              <a:t>gRT</a:t>
            </a:r>
            <a:r>
              <a:rPr lang="en-US" sz="2000" dirty="0">
                <a:latin typeface="Courier New" pitchFamily="49" charset="0"/>
                <a:cs typeface="Courier New" pitchFamily="49" charset="0"/>
              </a:rPr>
              <a:t>-&gt;</a:t>
            </a:r>
            <a:r>
              <a:rPr lang="en-US" sz="2000" b="1" dirty="0" err="1">
                <a:solidFill>
                  <a:schemeClr val="tx2"/>
                </a:solidFill>
                <a:latin typeface="Courier New" pitchFamily="49" charset="0"/>
                <a:cs typeface="Courier New" pitchFamily="49" charset="0"/>
              </a:rPr>
              <a:t>GetVariable</a:t>
            </a:r>
            <a:r>
              <a:rPr lang="en-US" sz="2000" dirty="0">
                <a:latin typeface="Courier New" pitchFamily="49" charset="0"/>
                <a:cs typeface="Courier New" pitchFamily="49" charset="0"/>
              </a:rPr>
              <a:t>((</a:t>
            </a:r>
            <a:r>
              <a:rPr lang="en-US" sz="2000" dirty="0">
                <a:solidFill>
                  <a:schemeClr val="tx2"/>
                </a:solidFill>
                <a:latin typeface="Courier New" pitchFamily="49" charset="0"/>
                <a:cs typeface="Courier New" pitchFamily="49" charset="0"/>
              </a:rPr>
              <a:t>CHAR16</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name_str</a:t>
            </a:r>
            <a:r>
              <a:rPr lang="en-US" sz="2000" dirty="0">
                <a:latin typeface="Courier New" pitchFamily="49" charset="0"/>
                <a:cs typeface="Courier New" pitchFamily="49" charset="0"/>
              </a:rPr>
              <a:t>, &amp;</a:t>
            </a:r>
            <a:r>
              <a:rPr lang="en-US" sz="2000" dirty="0" err="1">
                <a:latin typeface="Courier New" pitchFamily="49" charset="0"/>
                <a:cs typeface="Courier New" pitchFamily="49" charset="0"/>
              </a:rPr>
              <a:t>guid</a:t>
            </a:r>
            <a:r>
              <a:rPr lang="en-US" sz="2000" dirty="0">
                <a:latin typeface="Courier New" pitchFamily="49" charset="0"/>
                <a:cs typeface="Courier New" pitchFamily="49" charset="0"/>
              </a:rPr>
              <a:t>,</a:t>
            </a:r>
          </a:p>
          <a:p>
            <a:pPr>
              <a:spcBef>
                <a:spcPts val="0"/>
              </a:spcBef>
            </a:pPr>
            <a:r>
              <a:rPr lang="en-US" sz="2000" dirty="0">
                <a:latin typeface="Courier New" pitchFamily="49" charset="0"/>
                <a:cs typeface="Courier New" pitchFamily="49" charset="0"/>
              </a:rPr>
              <a:t>						&amp;attributes, &amp;size, buffer);</a:t>
            </a:r>
          </a:p>
        </p:txBody>
      </p:sp>
    </p:spTree>
    <p:extLst>
      <p:ext uri="{BB962C8B-B14F-4D97-AF65-F5344CB8AC3E}">
        <p14:creationId xmlns:p14="http://schemas.microsoft.com/office/powerpoint/2010/main" val="2725061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Dependencies </a:t>
            </a:r>
            <a:br>
              <a:rPr lang="en-US" dirty="0"/>
            </a:br>
            <a:endParaRPr lang="en-US" dirty="0"/>
          </a:p>
        </p:txBody>
      </p:sp>
      <p:sp>
        <p:nvSpPr>
          <p:cNvPr id="3" name="Content Placeholder 2"/>
          <p:cNvSpPr>
            <a:spLocks noGrp="1"/>
          </p:cNvSpPr>
          <p:nvPr>
            <p:ph idx="1"/>
          </p:nvPr>
        </p:nvSpPr>
        <p:spPr/>
        <p:txBody>
          <a:bodyPr/>
          <a:lstStyle/>
          <a:p>
            <a:r>
              <a:rPr lang="en-US" dirty="0"/>
              <a:t>Add include files to </a:t>
            </a:r>
            <a:r>
              <a:rPr lang="en-US" dirty="0" err="1"/>
              <a:t>myapp.h</a:t>
            </a:r>
            <a:r>
              <a:rPr lang="en-US" dirty="0"/>
              <a:t>:</a:t>
            </a:r>
          </a:p>
          <a:p>
            <a:endParaRPr lang="en-US" dirty="0"/>
          </a:p>
          <a:p>
            <a:pPr>
              <a:spcBef>
                <a:spcPts val="0"/>
              </a:spcBef>
            </a:pPr>
            <a:r>
              <a:rPr lang="en-US" sz="2000" dirty="0">
                <a:latin typeface="Courier New" pitchFamily="49" charset="0"/>
                <a:cs typeface="Courier New" pitchFamily="49" charset="0"/>
              </a:rPr>
              <a:t>#include &lt;Library/</a:t>
            </a:r>
            <a:r>
              <a:rPr lang="en-US" sz="2000" dirty="0" err="1">
                <a:latin typeface="Courier New" pitchFamily="49" charset="0"/>
                <a:cs typeface="Courier New" pitchFamily="49" charset="0"/>
              </a:rPr>
              <a:t>ShellLib.h</a:t>
            </a:r>
            <a:r>
              <a:rPr lang="en-US" sz="2000" dirty="0">
                <a:latin typeface="Courier New" pitchFamily="49" charset="0"/>
                <a:cs typeface="Courier New" pitchFamily="49" charset="0"/>
              </a:rPr>
              <a:t>&gt; </a:t>
            </a:r>
          </a:p>
          <a:p>
            <a:pPr>
              <a:spcBef>
                <a:spcPts val="0"/>
              </a:spcBef>
            </a:pPr>
            <a:r>
              <a:rPr lang="en-US" sz="2000" dirty="0">
                <a:latin typeface="Courier New" pitchFamily="49" charset="0"/>
                <a:cs typeface="Courier New" pitchFamily="49" charset="0"/>
              </a:rPr>
              <a:t>#include &lt;Protocol/</a:t>
            </a:r>
            <a:r>
              <a:rPr lang="en-US" sz="2000" dirty="0" err="1">
                <a:latin typeface="Courier New" pitchFamily="49" charset="0"/>
                <a:cs typeface="Courier New" pitchFamily="49" charset="0"/>
              </a:rPr>
              <a:t>EfiShell.h</a:t>
            </a:r>
            <a:r>
              <a:rPr lang="en-US" sz="2000" dirty="0">
                <a:latin typeface="Courier New" pitchFamily="49" charset="0"/>
                <a:cs typeface="Courier New" pitchFamily="49" charset="0"/>
              </a:rPr>
              <a:t>&gt;</a:t>
            </a:r>
          </a:p>
          <a:p>
            <a:pPr>
              <a:spcBef>
                <a:spcPts val="0"/>
              </a:spcBef>
            </a:pPr>
            <a:r>
              <a:rPr lang="en-US" sz="2000" dirty="0">
                <a:latin typeface="Courier New" pitchFamily="49" charset="0"/>
                <a:cs typeface="Courier New" pitchFamily="49" charset="0"/>
              </a:rPr>
              <a:t>#include &lt;Protocol/</a:t>
            </a:r>
            <a:r>
              <a:rPr lang="en-US" sz="2000" dirty="0" err="1">
                <a:latin typeface="Courier New" pitchFamily="49" charset="0"/>
                <a:cs typeface="Courier New" pitchFamily="49" charset="0"/>
              </a:rPr>
              <a:t>EfiShellInterface.h</a:t>
            </a:r>
            <a:r>
              <a:rPr lang="en-US" sz="2000" dirty="0">
                <a:latin typeface="Courier New" pitchFamily="49" charset="0"/>
                <a:cs typeface="Courier New" pitchFamily="49" charset="0"/>
              </a:rPr>
              <a:t>&gt;</a:t>
            </a:r>
          </a:p>
          <a:p>
            <a:pPr>
              <a:spcBef>
                <a:spcPts val="0"/>
              </a:spcBef>
            </a:pPr>
            <a:r>
              <a:rPr lang="en-US" sz="2000" dirty="0">
                <a:latin typeface="Courier New" pitchFamily="49" charset="0"/>
                <a:cs typeface="Courier New" pitchFamily="49" charset="0"/>
              </a:rPr>
              <a:t>#include &lt;Protocol/</a:t>
            </a:r>
            <a:r>
              <a:rPr lang="en-US" sz="2000" dirty="0" err="1">
                <a:latin typeface="Courier New" pitchFamily="49" charset="0"/>
                <a:cs typeface="Courier New" pitchFamily="49" charset="0"/>
              </a:rPr>
              <a:t>EfiShellParameters.h</a:t>
            </a:r>
            <a:r>
              <a:rPr lang="en-US" sz="2000" dirty="0">
                <a:latin typeface="Courier New" pitchFamily="49" charset="0"/>
                <a:cs typeface="Courier New" pitchFamily="49" charset="0"/>
              </a:rPr>
              <a:t>&gt;</a:t>
            </a:r>
          </a:p>
          <a:p>
            <a:endParaRPr lang="en-US" dirty="0"/>
          </a:p>
        </p:txBody>
      </p:sp>
    </p:spTree>
    <p:extLst>
      <p:ext uri="{BB962C8B-B14F-4D97-AF65-F5344CB8AC3E}">
        <p14:creationId xmlns:p14="http://schemas.microsoft.com/office/powerpoint/2010/main" val="12456216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Dependencies</a:t>
            </a:r>
            <a:br>
              <a:rPr lang="en-US" dirty="0"/>
            </a:br>
            <a:endParaRPr lang="en-US" dirty="0"/>
          </a:p>
        </p:txBody>
      </p:sp>
      <p:sp>
        <p:nvSpPr>
          <p:cNvPr id="3" name="Content Placeholder 2"/>
          <p:cNvSpPr>
            <a:spLocks noGrp="1"/>
          </p:cNvSpPr>
          <p:nvPr>
            <p:ph idx="1"/>
          </p:nvPr>
        </p:nvSpPr>
        <p:spPr>
          <a:xfrm>
            <a:off x="304800" y="1699368"/>
            <a:ext cx="8672286" cy="4525963"/>
          </a:xfrm>
        </p:spPr>
        <p:txBody>
          <a:bodyPr>
            <a:normAutofit fontScale="92500" lnSpcReduction="10000"/>
          </a:bodyPr>
          <a:lstStyle/>
          <a:p>
            <a:r>
              <a:rPr lang="en-US" dirty="0" err="1"/>
              <a:t>ShellPkg</a:t>
            </a:r>
            <a:r>
              <a:rPr lang="en-US" dirty="0"/>
              <a:t> is used. Add </a:t>
            </a:r>
            <a:r>
              <a:rPr lang="en-US" dirty="0" err="1"/>
              <a:t>ShellPkg</a:t>
            </a:r>
            <a:r>
              <a:rPr lang="en-US" dirty="0"/>
              <a:t> and its dependencies to package files.</a:t>
            </a:r>
          </a:p>
          <a:p>
            <a:pPr>
              <a:lnSpc>
                <a:spcPct val="120000"/>
              </a:lnSpc>
              <a:spcBef>
                <a:spcPts val="0"/>
              </a:spcBef>
            </a:pPr>
            <a:endParaRPr lang="en-US" dirty="0"/>
          </a:p>
          <a:p>
            <a:pPr>
              <a:lnSpc>
                <a:spcPct val="120000"/>
              </a:lnSpc>
              <a:spcBef>
                <a:spcPts val="0"/>
              </a:spcBef>
            </a:pPr>
            <a:r>
              <a:rPr lang="en-US" dirty="0"/>
              <a:t>Add to myapp.inf [Packages] section</a:t>
            </a:r>
          </a:p>
          <a:p>
            <a:pPr>
              <a:lnSpc>
                <a:spcPct val="120000"/>
              </a:lnSpc>
              <a:spcBef>
                <a:spcPts val="0"/>
              </a:spcBef>
            </a:pPr>
            <a:r>
              <a:rPr lang="en-US" dirty="0"/>
              <a:t>	</a:t>
            </a:r>
            <a:r>
              <a:rPr lang="en-US" sz="1800" dirty="0" err="1">
                <a:latin typeface="Courier New" pitchFamily="49" charset="0"/>
                <a:cs typeface="Courier New" pitchFamily="49" charset="0"/>
              </a:rPr>
              <a:t>ShellPkg</a:t>
            </a:r>
            <a:r>
              <a:rPr lang="en-US" sz="1800" dirty="0">
                <a:latin typeface="Courier New" pitchFamily="49" charset="0"/>
                <a:cs typeface="Courier New" pitchFamily="49" charset="0"/>
              </a:rPr>
              <a:t>/ShellPkg.dec</a:t>
            </a:r>
            <a:r>
              <a:rPr lang="en-US" sz="1800" dirty="0"/>
              <a:t> </a:t>
            </a:r>
          </a:p>
          <a:p>
            <a:pPr>
              <a:lnSpc>
                <a:spcPct val="120000"/>
              </a:lnSpc>
              <a:spcBef>
                <a:spcPts val="0"/>
              </a:spcBef>
            </a:pPr>
            <a:r>
              <a:rPr lang="en-US" dirty="0"/>
              <a:t>Add [</a:t>
            </a:r>
            <a:r>
              <a:rPr lang="en-US" dirty="0" err="1"/>
              <a:t>LibraryClasses</a:t>
            </a:r>
            <a:r>
              <a:rPr lang="en-US" dirty="0"/>
              <a:t>] section</a:t>
            </a:r>
          </a:p>
          <a:p>
            <a:pPr>
              <a:lnSpc>
                <a:spcPct val="120000"/>
              </a:lnSpc>
              <a:spcBef>
                <a:spcPts val="0"/>
              </a:spcBef>
            </a:pPr>
            <a:r>
              <a:rPr lang="en-US" dirty="0"/>
              <a:t>	</a:t>
            </a:r>
            <a:r>
              <a:rPr lang="en-US" sz="1800" dirty="0" err="1">
                <a:latin typeface="Courier New" pitchFamily="49" charset="0"/>
                <a:cs typeface="Courier New" pitchFamily="49" charset="0"/>
              </a:rPr>
              <a:t>ShellLib</a:t>
            </a:r>
            <a:r>
              <a:rPr lang="en-US" sz="1800" dirty="0">
                <a:latin typeface="Courier New" pitchFamily="49" charset="0"/>
                <a:cs typeface="Courier New" pitchFamily="49" charset="0"/>
              </a:rPr>
              <a:t> to myapp.inf</a:t>
            </a:r>
            <a:endParaRPr lang="en-US" dirty="0"/>
          </a:p>
          <a:p>
            <a:r>
              <a:rPr lang="en-US" dirty="0"/>
              <a:t>Specify the location of </a:t>
            </a:r>
            <a:r>
              <a:rPr lang="en-US" dirty="0" err="1"/>
              <a:t>ShellLib</a:t>
            </a:r>
            <a:r>
              <a:rPr lang="en-US" dirty="0"/>
              <a:t> module INF file and </a:t>
            </a:r>
            <a:r>
              <a:rPr lang="en-US" dirty="0" err="1"/>
              <a:t>dependecies</a:t>
            </a:r>
            <a:r>
              <a:rPr lang="en-US" dirty="0"/>
              <a:t> in myapp.dsc [</a:t>
            </a:r>
            <a:r>
              <a:rPr lang="en-US" dirty="0" err="1"/>
              <a:t>LibraryClasses</a:t>
            </a:r>
            <a:r>
              <a:rPr lang="en-US" dirty="0"/>
              <a:t>]:</a:t>
            </a:r>
          </a:p>
          <a:p>
            <a:pPr>
              <a:spcBef>
                <a:spcPts val="0"/>
              </a:spcBef>
            </a:pPr>
            <a:r>
              <a:rPr lang="en-US" dirty="0"/>
              <a:t>   </a:t>
            </a:r>
          </a:p>
          <a:p>
            <a:pPr>
              <a:spcBef>
                <a:spcPts val="0"/>
              </a:spcBef>
            </a:pPr>
            <a:r>
              <a:rPr lang="en-US" sz="1700" dirty="0" err="1">
                <a:latin typeface="Courier New" pitchFamily="49" charset="0"/>
                <a:cs typeface="Courier New" pitchFamily="49" charset="0"/>
              </a:rPr>
              <a:t>ShellLib|ShellPkg</a:t>
            </a:r>
            <a:r>
              <a:rPr lang="en-US" sz="1700" dirty="0">
                <a:latin typeface="Courier New" pitchFamily="49" charset="0"/>
                <a:cs typeface="Courier New" pitchFamily="49" charset="0"/>
              </a:rPr>
              <a:t>/Library/</a:t>
            </a:r>
            <a:r>
              <a:rPr lang="en-US" sz="1700" dirty="0" err="1">
                <a:latin typeface="Courier New" pitchFamily="49" charset="0"/>
                <a:cs typeface="Courier New" pitchFamily="49" charset="0"/>
              </a:rPr>
              <a:t>UefiShellLib</a:t>
            </a:r>
            <a:r>
              <a:rPr lang="en-US" sz="1700" dirty="0">
                <a:latin typeface="Courier New" pitchFamily="49" charset="0"/>
                <a:cs typeface="Courier New" pitchFamily="49" charset="0"/>
              </a:rPr>
              <a:t>/UefiShellLib.inf</a:t>
            </a:r>
          </a:p>
          <a:p>
            <a:pPr>
              <a:spcBef>
                <a:spcPts val="0"/>
              </a:spcBef>
            </a:pPr>
            <a:r>
              <a:rPr lang="en-US" sz="1700" dirty="0" err="1">
                <a:latin typeface="Courier New" pitchFamily="49" charset="0"/>
                <a:cs typeface="Courier New" pitchFamily="49" charset="0"/>
              </a:rPr>
              <a:t>FileHandleLib|ShellPkg</a:t>
            </a:r>
            <a:r>
              <a:rPr lang="en-US" sz="1700" dirty="0">
                <a:latin typeface="Courier New" pitchFamily="49" charset="0"/>
                <a:cs typeface="Courier New" pitchFamily="49" charset="0"/>
              </a:rPr>
              <a:t>/Library/</a:t>
            </a:r>
            <a:r>
              <a:rPr lang="en-US" sz="1700" dirty="0" err="1">
                <a:latin typeface="Courier New" pitchFamily="49" charset="0"/>
                <a:cs typeface="Courier New" pitchFamily="49" charset="0"/>
              </a:rPr>
              <a:t>UefiFileHandleLib</a:t>
            </a:r>
            <a:r>
              <a:rPr lang="en-US" sz="1700" dirty="0">
                <a:latin typeface="Courier New" pitchFamily="49" charset="0"/>
                <a:cs typeface="Courier New" pitchFamily="49" charset="0"/>
              </a:rPr>
              <a:t>/UefiFileHandleLib.inf</a:t>
            </a:r>
          </a:p>
          <a:p>
            <a:pPr>
              <a:spcBef>
                <a:spcPts val="0"/>
              </a:spcBef>
            </a:pPr>
            <a:r>
              <a:rPr lang="en-US" sz="1700" dirty="0" err="1">
                <a:latin typeface="Courier New" pitchFamily="49" charset="0"/>
                <a:cs typeface="Courier New" pitchFamily="49" charset="0"/>
              </a:rPr>
              <a:t>HiiLib|MdeModulePkg</a:t>
            </a:r>
            <a:r>
              <a:rPr lang="en-US" sz="1700" dirty="0">
                <a:latin typeface="Courier New" pitchFamily="49" charset="0"/>
                <a:cs typeface="Courier New" pitchFamily="49" charset="0"/>
              </a:rPr>
              <a:t>/Library/</a:t>
            </a:r>
            <a:r>
              <a:rPr lang="en-US" sz="1700" dirty="0" err="1">
                <a:latin typeface="Courier New" pitchFamily="49" charset="0"/>
                <a:cs typeface="Courier New" pitchFamily="49" charset="0"/>
              </a:rPr>
              <a:t>UefiHiiLib</a:t>
            </a:r>
            <a:r>
              <a:rPr lang="en-US" sz="1700" dirty="0">
                <a:latin typeface="Courier New" pitchFamily="49" charset="0"/>
                <a:cs typeface="Courier New" pitchFamily="49" charset="0"/>
              </a:rPr>
              <a:t>/UefiHiiLib.inf</a:t>
            </a:r>
          </a:p>
          <a:p>
            <a:pPr>
              <a:spcBef>
                <a:spcPts val="0"/>
              </a:spcBef>
            </a:pPr>
            <a:r>
              <a:rPr lang="en-US" sz="1700" dirty="0" err="1">
                <a:latin typeface="Courier New" pitchFamily="49" charset="0"/>
                <a:cs typeface="Courier New" pitchFamily="49" charset="0"/>
              </a:rPr>
              <a:t>SortLib|ShellPkg</a:t>
            </a:r>
            <a:r>
              <a:rPr lang="en-US" sz="1700" dirty="0">
                <a:latin typeface="Courier New" pitchFamily="49" charset="0"/>
                <a:cs typeface="Courier New" pitchFamily="49" charset="0"/>
              </a:rPr>
              <a:t>/Library/</a:t>
            </a:r>
            <a:r>
              <a:rPr lang="en-US" sz="1700" dirty="0" err="1">
                <a:latin typeface="Courier New" pitchFamily="49" charset="0"/>
                <a:cs typeface="Courier New" pitchFamily="49" charset="0"/>
              </a:rPr>
              <a:t>UefiSortLib</a:t>
            </a:r>
            <a:r>
              <a:rPr lang="en-US" sz="1700" dirty="0">
                <a:latin typeface="Courier New" pitchFamily="49" charset="0"/>
                <a:cs typeface="Courier New" pitchFamily="49" charset="0"/>
              </a:rPr>
              <a:t>/UefiSortLib.inf    </a:t>
            </a:r>
            <a:r>
              <a:rPr lang="en-US" sz="1700" dirty="0" err="1">
                <a:latin typeface="Courier New" pitchFamily="49" charset="0"/>
                <a:cs typeface="Courier New" pitchFamily="49" charset="0"/>
              </a:rPr>
              <a:t>UefiHiiServicesLib|MdeModulePkg</a:t>
            </a:r>
            <a:r>
              <a:rPr lang="en-US" sz="1700" dirty="0">
                <a:latin typeface="Courier New" pitchFamily="49" charset="0"/>
                <a:cs typeface="Courier New" pitchFamily="49" charset="0"/>
              </a:rPr>
              <a:t>/Library/</a:t>
            </a:r>
            <a:r>
              <a:rPr lang="en-US" sz="1700" dirty="0" err="1">
                <a:latin typeface="Courier New" pitchFamily="49" charset="0"/>
                <a:cs typeface="Courier New" pitchFamily="49" charset="0"/>
              </a:rPr>
              <a:t>UefiHiiServicesLib</a:t>
            </a:r>
            <a:r>
              <a:rPr lang="en-US" sz="1700" dirty="0">
                <a:latin typeface="Courier New" pitchFamily="49" charset="0"/>
                <a:cs typeface="Courier New" pitchFamily="49" charset="0"/>
              </a:rPr>
              <a:t>/UefiHiiServicesLib.inf</a:t>
            </a:r>
          </a:p>
        </p:txBody>
      </p:sp>
    </p:spTree>
    <p:extLst>
      <p:ext uri="{BB962C8B-B14F-4D97-AF65-F5344CB8AC3E}">
        <p14:creationId xmlns:p14="http://schemas.microsoft.com/office/powerpoint/2010/main" val="242002736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Building UEFI Application</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a:t>
            </a:r>
            <a:r>
              <a:rPr lang="en-US" dirty="0">
                <a:latin typeface="Neo Sans Intel" panose="020B0504020202020204" pitchFamily="34" charset="0"/>
              </a:rPr>
              <a:t>5.4</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4680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TianoCore.org site documentation</a:t>
            </a:r>
          </a:p>
          <a:p>
            <a:r>
              <a:rPr lang="en-US" dirty="0">
                <a:hlinkClick r:id="rId2"/>
              </a:rPr>
              <a:t>http://sourceforge.net/projects/edk2/files/</a:t>
            </a:r>
            <a:endParaRPr lang="en-US" dirty="0"/>
          </a:p>
          <a:p>
            <a:r>
              <a:rPr lang="en-US" dirty="0"/>
              <a:t>EDK II INF File Specification, Version 1.2, Intel, 2009.</a:t>
            </a:r>
          </a:p>
          <a:p>
            <a:r>
              <a:rPr lang="en-US" dirty="0"/>
              <a:t>EDK II DSC File Specification, Version 1.2, Intel, 2009.</a:t>
            </a:r>
          </a:p>
          <a:p>
            <a:r>
              <a:rPr lang="en-US" dirty="0"/>
              <a:t>EDK II DEC File Specification, Version 1.2, Intel, 2009.</a:t>
            </a:r>
          </a:p>
          <a:p>
            <a:r>
              <a:rPr lang="en-US" dirty="0"/>
              <a:t>EDK II FDF (Flash Description File) File Specification, Version 1,2, Intel, 2009.</a:t>
            </a:r>
          </a:p>
          <a:p>
            <a:r>
              <a:rPr lang="en-US" dirty="0"/>
              <a:t>EDK II Build Specification, Version 1.2, Intel, 2009.</a:t>
            </a:r>
          </a:p>
        </p:txBody>
      </p:sp>
    </p:spTree>
    <p:extLst>
      <p:ext uri="{BB962C8B-B14F-4D97-AF65-F5344CB8AC3E}">
        <p14:creationId xmlns:p14="http://schemas.microsoft.com/office/powerpoint/2010/main" val="74649482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387</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3066488273"/>
      </p:ext>
    </p:extLst>
  </p:cSld>
  <p:clrMapOvr>
    <a:masterClrMapping/>
  </p:clrMapOvr>
  <p:transition>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br>
              <a:rPr lang="en-US" sz="3200" dirty="0"/>
            </a:br>
            <a:r>
              <a:rPr lang="en-US" sz="3200" dirty="0"/>
              <a:t/>
            </a:r>
            <a:br>
              <a:rPr lang="en-US" sz="3200" dirty="0"/>
            </a:br>
            <a:r>
              <a:rPr lang="en-US" sz="2400" b="1" dirty="0">
                <a:solidFill>
                  <a:schemeClr val="bg1"/>
                </a:solidFill>
              </a:rPr>
              <a:t>6. Mitigations</a:t>
            </a:r>
            <a:endParaRPr lang="en-US" sz="2400" b="1"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149276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389</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4145010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Hardware Boot Sequence</a:t>
            </a:r>
          </a:p>
        </p:txBody>
      </p:sp>
      <p:sp>
        <p:nvSpPr>
          <p:cNvPr id="8" name="Content Placeholder 7"/>
          <p:cNvSpPr>
            <a:spLocks noGrp="1"/>
          </p:cNvSpPr>
          <p:nvPr>
            <p:ph idx="1"/>
          </p:nvPr>
        </p:nvSpPr>
        <p:spPr>
          <a:xfrm>
            <a:off x="457200" y="1233194"/>
            <a:ext cx="8229600" cy="5320006"/>
          </a:xfrm>
        </p:spPr>
        <p:txBody>
          <a:bodyPr>
            <a:normAutofit fontScale="92500" lnSpcReduction="10000"/>
          </a:bodyPr>
          <a:lstStyle/>
          <a:p>
            <a:pPr marL="457200" indent="-457200">
              <a:buFont typeface="+mj-lt"/>
              <a:buAutoNum type="arabicPeriod"/>
            </a:pPr>
            <a:r>
              <a:rPr lang="en-US" sz="2400" dirty="0"/>
              <a:t>External power supplied (e.g. 12V) to the system and settles </a:t>
            </a:r>
          </a:p>
          <a:p>
            <a:pPr marL="457200" indent="-457200">
              <a:buFont typeface="+mj-lt"/>
              <a:buAutoNum type="arabicPeriod"/>
            </a:pPr>
            <a:r>
              <a:rPr lang="en-US" sz="2400" dirty="0"/>
              <a:t>Power is driven in a sequence to multiple processor and chipset voltage rails</a:t>
            </a:r>
          </a:p>
          <a:p>
            <a:pPr marL="457200" indent="-457200">
              <a:buFont typeface="+mj-lt"/>
              <a:buAutoNum type="arabicPeriod"/>
            </a:pPr>
            <a:r>
              <a:rPr lang="en-US" sz="2400" dirty="0"/>
              <a:t>Platform clocks are derived from external clock and oscillators</a:t>
            </a:r>
          </a:p>
          <a:p>
            <a:pPr marL="457200" indent="-457200">
              <a:buFont typeface="+mj-lt"/>
              <a:buAutoNum type="arabicPeriod"/>
            </a:pPr>
            <a:r>
              <a:rPr lang="en-US" sz="2400" dirty="0"/>
              <a:t>Processor reset signal is de-asserted</a:t>
            </a:r>
          </a:p>
          <a:p>
            <a:pPr marL="457200" indent="-457200">
              <a:buFont typeface="+mj-lt"/>
              <a:buAutoNum type="arabicPeriod"/>
            </a:pPr>
            <a:r>
              <a:rPr lang="en-US" sz="2400" dirty="0"/>
              <a:t>Power management logic in the CPU executes reset sequence (samples fuses, handshake with the PCH, reads Power-On configuration etc.)</a:t>
            </a:r>
          </a:p>
          <a:p>
            <a:pPr marL="457200" indent="-457200">
              <a:buFont typeface="+mj-lt"/>
              <a:buAutoNum type="arabicPeriod"/>
            </a:pPr>
            <a:r>
              <a:rPr lang="en-US" sz="2400" dirty="0"/>
              <a:t>Power management logic brings cores out of reset</a:t>
            </a:r>
          </a:p>
          <a:p>
            <a:pPr marL="457200" indent="-457200">
              <a:buFont typeface="+mj-lt"/>
              <a:buAutoNum type="arabicPeriod"/>
            </a:pPr>
            <a:r>
              <a:rPr lang="en-US" sz="2400" dirty="0"/>
              <a:t>Processor cores execute reset microcode (initializes x86 state, parses FW interface table, etc.)</a:t>
            </a:r>
          </a:p>
          <a:p>
            <a:pPr marL="457200" indent="-457200">
              <a:buFont typeface="+mj-lt"/>
              <a:buAutoNum type="arabicPeriod"/>
            </a:pPr>
            <a:r>
              <a:rPr lang="en-US" sz="2400" dirty="0"/>
              <a:t>Finally, reset microcode fetches the first instruction at physical address </a:t>
            </a:r>
            <a:r>
              <a:rPr lang="en-US" sz="2400" dirty="0">
                <a:latin typeface="Courier New" panose="02070309020205020404" pitchFamily="49" charset="0"/>
                <a:cs typeface="Courier New" panose="02070309020205020404" pitchFamily="49" charset="0"/>
              </a:rPr>
              <a:t>FFFFFFF0h</a:t>
            </a:r>
            <a:r>
              <a:rPr lang="en-US" sz="2400" dirty="0"/>
              <a:t> known as </a:t>
            </a:r>
            <a:r>
              <a:rPr lang="en-US" sz="2400" i="1" dirty="0"/>
              <a:t>reset vector</a:t>
            </a:r>
          </a:p>
          <a:p>
            <a:pPr marL="457200" indent="-457200">
              <a:buFont typeface="+mj-lt"/>
              <a:buAutoNum type="arabicPeriod"/>
            </a:pP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348821575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Section 6. Mitigations</a:t>
            </a:r>
          </a:p>
        </p:txBody>
      </p:sp>
    </p:spTree>
    <p:extLst>
      <p:ext uri="{BB962C8B-B14F-4D97-AF65-F5344CB8AC3E}">
        <p14:creationId xmlns:p14="http://schemas.microsoft.com/office/powerpoint/2010/main" val="12836524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a:t>
            </a:r>
            <a:r>
              <a:rPr lang="en-US" dirty="0">
                <a:solidFill>
                  <a:schemeClr val="tx1"/>
                </a:solidFill>
                <a:latin typeface="Neo Sans Intel" panose="020B0504020202020204" pitchFamily="34" charset="0"/>
              </a:rPr>
              <a:t>.1 UEFI Security Mechanisms</a:t>
            </a:r>
          </a:p>
        </p:txBody>
      </p:sp>
    </p:spTree>
    <p:extLst>
      <p:ext uri="{BB962C8B-B14F-4D97-AF65-F5344CB8AC3E}">
        <p14:creationId xmlns:p14="http://schemas.microsoft.com/office/powerpoint/2010/main" val="159658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Security Mechanisms in </a:t>
            </a:r>
            <a:r>
              <a:rPr lang="en-US" dirty="0" err="1"/>
              <a:t>SecurityPkg</a:t>
            </a:r>
            <a:endParaRPr lang="en-US" dirty="0"/>
          </a:p>
        </p:txBody>
      </p:sp>
      <p:sp>
        <p:nvSpPr>
          <p:cNvPr id="8" name="Content Placeholder 7"/>
          <p:cNvSpPr>
            <a:spLocks noGrp="1"/>
          </p:cNvSpPr>
          <p:nvPr>
            <p:ph idx="1"/>
          </p:nvPr>
        </p:nvSpPr>
        <p:spPr>
          <a:xfrm>
            <a:off x="457200" y="1233194"/>
            <a:ext cx="8229600" cy="5320006"/>
          </a:xfrm>
        </p:spPr>
        <p:txBody>
          <a:bodyPr>
            <a:normAutofit/>
          </a:bodyPr>
          <a:lstStyle/>
          <a:p>
            <a:pPr marL="457200" indent="-457200">
              <a:buFont typeface="+mj-lt"/>
              <a:buAutoNum type="arabicPeriod"/>
            </a:pPr>
            <a:r>
              <a:rPr lang="en-US" sz="1800" dirty="0"/>
              <a:t>UEFI Secure Boot (</a:t>
            </a:r>
            <a:r>
              <a:rPr lang="en-US" sz="1800" dirty="0" err="1"/>
              <a:t>DxeVerificationLib</a:t>
            </a:r>
            <a:r>
              <a:rPr lang="en-US" sz="1800" dirty="0"/>
              <a:t>, Chapter 27.2 of UEFI 2.4 Spec)</a:t>
            </a:r>
          </a:p>
          <a:p>
            <a:pPr marL="457200" indent="-457200">
              <a:buFont typeface="+mj-lt"/>
              <a:buAutoNum type="arabicPeriod"/>
            </a:pPr>
            <a:r>
              <a:rPr lang="en-US" sz="1800" dirty="0"/>
              <a:t>Authenticated UEFI Variables (Chapter 7 of UEFI 2.4 Spec)</a:t>
            </a:r>
          </a:p>
          <a:p>
            <a:pPr marL="457200" indent="-457200">
              <a:buFont typeface="+mj-lt"/>
              <a:buAutoNum type="arabicPeriod"/>
            </a:pPr>
            <a:r>
              <a:rPr lang="en-US" sz="1800" dirty="0"/>
              <a:t>Random Number Generator (UEFI driver implementing the EFI_RNG_PROTOCOL from the UEFI2.4 specification)</a:t>
            </a:r>
          </a:p>
          <a:p>
            <a:pPr marL="457200" indent="-457200">
              <a:buFont typeface="+mj-lt"/>
              <a:buAutoNum type="arabicPeriod"/>
            </a:pPr>
            <a:r>
              <a:rPr lang="en-US" sz="1800" dirty="0"/>
              <a:t>User Identification (DXE drivers that support multi-factor user authentication), Chapter 31 of UEFI 2.4 spec</a:t>
            </a:r>
          </a:p>
          <a:p>
            <a:pPr marL="457200" indent="-457200">
              <a:buFont typeface="+mj-lt"/>
              <a:buAutoNum type="arabicPeriod"/>
            </a:pPr>
            <a:r>
              <a:rPr lang="en-US" sz="1800" dirty="0"/>
              <a:t>TCG Measured Boot</a:t>
            </a:r>
            <a:r>
              <a:rPr lang="en-US" sz="1800" dirty="0">
                <a:latin typeface="+mj-lt"/>
              </a:rPr>
              <a:t> </a:t>
            </a:r>
            <a:r>
              <a:rPr lang="en-US" sz="1800" dirty="0"/>
              <a:t>(PEI Modules &amp; DXE drivers implementing Trusted Computing Group measured boot EFI_TCG_PROTOCOL and EFI_TREE_PROTOCOL from the TCG and Microsoft MSDN websites, respectively)</a:t>
            </a:r>
          </a:p>
          <a:p>
            <a:pPr marL="457200" indent="-457200">
              <a:buFont typeface="+mj-lt"/>
              <a:buAutoNum type="arabicPeriod"/>
            </a:pPr>
            <a:endParaRPr lang="en-US" sz="1800" dirty="0"/>
          </a:p>
        </p:txBody>
      </p:sp>
      <p:sp>
        <p:nvSpPr>
          <p:cNvPr id="2" name="Rectangle 1"/>
          <p:cNvSpPr/>
          <p:nvPr/>
        </p:nvSpPr>
        <p:spPr>
          <a:xfrm>
            <a:off x="425244" y="5486400"/>
            <a:ext cx="8109155" cy="646331"/>
          </a:xfrm>
          <a:prstGeom prst="rect">
            <a:avLst/>
          </a:prstGeom>
        </p:spPr>
        <p:txBody>
          <a:bodyPr wrap="square">
            <a:spAutoFit/>
          </a:bodyPr>
          <a:lstStyle/>
          <a:p>
            <a:pPr defTabSz="457200">
              <a:spcBef>
                <a:spcPts val="1200"/>
              </a:spcBef>
            </a:pPr>
            <a:r>
              <a:rPr lang="en-US" dirty="0">
                <a:latin typeface="Neo Sans Intel"/>
                <a:cs typeface="Neo Sans Intel"/>
              </a:rPr>
              <a:t>Reference implementation in UDK </a:t>
            </a:r>
            <a:r>
              <a:rPr lang="en-US" dirty="0" err="1">
                <a:latin typeface="Neo Sans Intel"/>
                <a:cs typeface="Neo Sans Intel"/>
              </a:rPr>
              <a:t>SecurityPkg</a:t>
            </a:r>
            <a:r>
              <a:rPr lang="en-US" dirty="0">
                <a:latin typeface="Neo Sans Intel"/>
                <a:cs typeface="Neo Sans Intel"/>
              </a:rPr>
              <a:t>: </a:t>
            </a:r>
            <a:r>
              <a:rPr lang="en-US" dirty="0">
                <a:latin typeface="Neo Sans Intel"/>
                <a:cs typeface="Neo Sans Intel"/>
                <a:hlinkClick r:id="rId3"/>
              </a:rPr>
              <a:t>https://svn.code.sf.net/p/edk2/code/trunk/edk2/SecurityPkg</a:t>
            </a:r>
            <a:endParaRPr lang="en-US" dirty="0">
              <a:latin typeface="Neo Sans Intel"/>
              <a:cs typeface="Neo Sans Intel"/>
            </a:endParaRPr>
          </a:p>
        </p:txBody>
      </p:sp>
    </p:spTree>
    <p:extLst>
      <p:ext uri="{BB962C8B-B14F-4D97-AF65-F5344CB8AC3E}">
        <p14:creationId xmlns:p14="http://schemas.microsoft.com/office/powerpoint/2010/main" val="89330907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Other UEFI Security Mechanisms</a:t>
            </a:r>
          </a:p>
        </p:txBody>
      </p:sp>
      <p:sp>
        <p:nvSpPr>
          <p:cNvPr id="8" name="Content Placeholder 7"/>
          <p:cNvSpPr>
            <a:spLocks noGrp="1"/>
          </p:cNvSpPr>
          <p:nvPr>
            <p:ph idx="1"/>
          </p:nvPr>
        </p:nvSpPr>
        <p:spPr>
          <a:xfrm>
            <a:off x="457200" y="1233194"/>
            <a:ext cx="8229600" cy="5320006"/>
          </a:xfrm>
        </p:spPr>
        <p:txBody>
          <a:bodyPr>
            <a:normAutofit/>
          </a:bodyPr>
          <a:lstStyle/>
          <a:p>
            <a:pPr marL="457200" indent="-457200">
              <a:buFont typeface="+mj-lt"/>
              <a:buAutoNum type="arabicPeriod"/>
            </a:pPr>
            <a:r>
              <a:rPr lang="en-US" sz="1800" dirty="0"/>
              <a:t>UEFI Secure “Capsule” Update</a:t>
            </a:r>
          </a:p>
          <a:p>
            <a:pPr lvl="1" indent="0">
              <a:buNone/>
            </a:pPr>
            <a:r>
              <a:rPr lang="en-US" sz="1800" u="sng" dirty="0">
                <a:hlinkClick r:id="rId3"/>
              </a:rPr>
              <a:t>http://comments.gmane.org/gmane.comp.bios.tianocore.devel/8402</a:t>
            </a:r>
            <a:endParaRPr lang="en-US" sz="1800" dirty="0"/>
          </a:p>
          <a:p>
            <a:pPr marL="457200" indent="-457200">
              <a:buFont typeface="+mj-lt"/>
              <a:buAutoNum type="arabicPeriod"/>
            </a:pPr>
            <a:r>
              <a:rPr lang="en-US" sz="1800" dirty="0"/>
              <a:t>Variable Lock Protocol (Read-Only Variables)</a:t>
            </a:r>
          </a:p>
          <a:p>
            <a:pPr lvl="1" indent="0">
              <a:buNone/>
            </a:pPr>
            <a:r>
              <a:rPr lang="en-US" sz="1800" u="sng" dirty="0">
                <a:hlinkClick r:id="rId4"/>
              </a:rPr>
              <a:t>https://github.com/tianocore/edk2/blob/master/MdeModulePkg/Include/Protocol/VariableLock.h</a:t>
            </a:r>
            <a:endParaRPr lang="en-US" sz="1800" u="sng" dirty="0">
              <a:hlinkClick r:id="rId3"/>
            </a:endParaRPr>
          </a:p>
          <a:p>
            <a:pPr marL="457200" indent="-457200">
              <a:buFont typeface="+mj-lt"/>
              <a:buAutoNum type="arabicPeriod"/>
            </a:pPr>
            <a:r>
              <a:rPr lang="en-US" sz="1800" dirty="0"/>
              <a:t>Lock Box (protects memory contents across S3 sleep state):</a:t>
            </a:r>
          </a:p>
          <a:p>
            <a:pPr lvl="1" indent="0">
              <a:buNone/>
            </a:pPr>
            <a:r>
              <a:rPr lang="en-US" sz="1800" u="sng" dirty="0">
                <a:hlinkClick r:id="rId5"/>
              </a:rPr>
              <a:t>https://github.com/tianocore/edk2-MdeModulePkg/blob/master/Include/Protocol/LockBox.h</a:t>
            </a:r>
            <a:endParaRPr lang="en-US" sz="1800" u="sng" dirty="0">
              <a:hlinkClick r:id="rId4"/>
            </a:endParaRPr>
          </a:p>
          <a:p>
            <a:pPr marL="457200" indent="-457200">
              <a:buFont typeface="+mj-lt"/>
              <a:buAutoNum type="arabicPeriod"/>
            </a:pPr>
            <a:endParaRPr lang="en-US" sz="1800" dirty="0"/>
          </a:p>
        </p:txBody>
      </p:sp>
    </p:spTree>
    <p:extLst>
      <p:ext uri="{BB962C8B-B14F-4D97-AF65-F5344CB8AC3E}">
        <p14:creationId xmlns:p14="http://schemas.microsoft.com/office/powerpoint/2010/main" val="29283250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Signed UEFI “Capsule” Update</a:t>
            </a:r>
          </a:p>
        </p:txBody>
      </p:sp>
    </p:spTree>
    <p:extLst>
      <p:ext uri="{BB962C8B-B14F-4D97-AF65-F5344CB8AC3E}">
        <p14:creationId xmlns:p14="http://schemas.microsoft.com/office/powerpoint/2010/main" val="33915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lstStyle/>
          <a:p>
            <a:r>
              <a:rPr lang="en-US" dirty="0"/>
              <a:t>Signed Firmware Update</a:t>
            </a:r>
          </a:p>
        </p:txBody>
      </p:sp>
      <p:sp>
        <p:nvSpPr>
          <p:cNvPr id="6" name="TextBox 5"/>
          <p:cNvSpPr txBox="1"/>
          <p:nvPr/>
        </p:nvSpPr>
        <p:spPr>
          <a:xfrm>
            <a:off x="2286000" y="6248400"/>
            <a:ext cx="5092548" cy="338554"/>
          </a:xfrm>
          <a:prstGeom prst="rect">
            <a:avLst/>
          </a:prstGeom>
          <a:noFill/>
        </p:spPr>
        <p:txBody>
          <a:bodyPr wrap="none" rtlCol="0">
            <a:spAutoFit/>
          </a:bodyPr>
          <a:lstStyle/>
          <a:p>
            <a:r>
              <a:rPr lang="en-US" sz="1600" dirty="0">
                <a:latin typeface="Neo Sans Intel"/>
                <a:cs typeface="Neo Sans Intel"/>
              </a:rPr>
              <a:t>Source: Dell Signed Firmware Update (NIST 800-147)</a:t>
            </a:r>
          </a:p>
        </p:txBody>
      </p:sp>
      <p:grpSp>
        <p:nvGrpSpPr>
          <p:cNvPr id="50" name="Group 49"/>
          <p:cNvGrpSpPr/>
          <p:nvPr/>
        </p:nvGrpSpPr>
        <p:grpSpPr>
          <a:xfrm>
            <a:off x="801622" y="1447800"/>
            <a:ext cx="7111108" cy="4585342"/>
            <a:chOff x="801622" y="1447800"/>
            <a:chExt cx="7111108" cy="4585342"/>
          </a:xfrm>
        </p:grpSpPr>
        <p:sp>
          <p:nvSpPr>
            <p:cNvPr id="10" name="Rectangle: Rounded Corners 9"/>
            <p:cNvSpPr/>
            <p:nvPr/>
          </p:nvSpPr>
          <p:spPr>
            <a:xfrm>
              <a:off x="2286000" y="1454331"/>
              <a:ext cx="1066800" cy="838200"/>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BIOS Update Software Runs</a:t>
              </a:r>
            </a:p>
          </p:txBody>
        </p:sp>
        <p:sp>
          <p:nvSpPr>
            <p:cNvPr id="11" name="Rectangle: Rounded Corners 10"/>
            <p:cNvSpPr/>
            <p:nvPr/>
          </p:nvSpPr>
          <p:spPr>
            <a:xfrm>
              <a:off x="4114800" y="1447800"/>
              <a:ext cx="1066800" cy="838200"/>
            </a:xfrm>
            <a:prstGeom prst="roundRect">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Copy Firmware Update Payload and Signature to Memory</a:t>
              </a:r>
            </a:p>
          </p:txBody>
        </p:sp>
        <p:sp>
          <p:nvSpPr>
            <p:cNvPr id="12" name="Rectangle: Rounded Corners 11"/>
            <p:cNvSpPr/>
            <p:nvPr/>
          </p:nvSpPr>
          <p:spPr>
            <a:xfrm>
              <a:off x="5410200" y="1447800"/>
              <a:ext cx="1066800" cy="838200"/>
            </a:xfrm>
            <a:prstGeom prst="roundRect">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Set update Flag for BIOS</a:t>
              </a:r>
            </a:p>
          </p:txBody>
        </p:sp>
        <p:sp>
          <p:nvSpPr>
            <p:cNvPr id="13" name="Rectangle: Rounded Corners 12"/>
            <p:cNvSpPr/>
            <p:nvPr/>
          </p:nvSpPr>
          <p:spPr>
            <a:xfrm>
              <a:off x="6690360" y="1447800"/>
              <a:ext cx="1066800" cy="838200"/>
            </a:xfrm>
            <a:prstGeom prst="roundRect">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Request OS Reboot</a:t>
              </a:r>
            </a:p>
          </p:txBody>
        </p:sp>
        <p:sp>
          <p:nvSpPr>
            <p:cNvPr id="16" name="Rectangle: Rounded Corners 15"/>
            <p:cNvSpPr/>
            <p:nvPr/>
          </p:nvSpPr>
          <p:spPr>
            <a:xfrm>
              <a:off x="3306440" y="3399999"/>
              <a:ext cx="1066800" cy="838200"/>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Verify Update Payload Signature</a:t>
              </a:r>
            </a:p>
          </p:txBody>
        </p:sp>
        <p:sp>
          <p:nvSpPr>
            <p:cNvPr id="17" name="Rectangle: Rounded Corners 16"/>
            <p:cNvSpPr/>
            <p:nvPr/>
          </p:nvSpPr>
          <p:spPr>
            <a:xfrm>
              <a:off x="5064755" y="4513545"/>
              <a:ext cx="1066800" cy="838200"/>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BIOS Update Fail Error </a:t>
              </a:r>
              <a:r>
                <a:rPr lang="en-US" sz="900" dirty="0" err="1">
                  <a:solidFill>
                    <a:schemeClr val="tx1"/>
                  </a:solidFill>
                </a:rPr>
                <a:t>Msg</a:t>
              </a:r>
              <a:endParaRPr lang="en-US" sz="900" dirty="0">
                <a:solidFill>
                  <a:schemeClr val="tx1"/>
                </a:solidFill>
              </a:endParaRPr>
            </a:p>
          </p:txBody>
        </p:sp>
        <p:sp>
          <p:nvSpPr>
            <p:cNvPr id="18" name="Rectangle: Rounded Corners 17"/>
            <p:cNvSpPr/>
            <p:nvPr/>
          </p:nvSpPr>
          <p:spPr>
            <a:xfrm>
              <a:off x="6835623" y="4532266"/>
              <a:ext cx="1066800" cy="838200"/>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Reset BIOS Update Flag</a:t>
              </a:r>
            </a:p>
          </p:txBody>
        </p:sp>
        <p:sp>
          <p:nvSpPr>
            <p:cNvPr id="19" name="Rectangle: Rounded Corners 18"/>
            <p:cNvSpPr/>
            <p:nvPr/>
          </p:nvSpPr>
          <p:spPr>
            <a:xfrm>
              <a:off x="1562100" y="5612030"/>
              <a:ext cx="990600" cy="379834"/>
            </a:xfrm>
            <a:prstGeom prst="roundRect">
              <a:avLst>
                <a:gd name="adj" fmla="val 48765"/>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Continue Boot</a:t>
              </a:r>
            </a:p>
          </p:txBody>
        </p:sp>
        <p:sp>
          <p:nvSpPr>
            <p:cNvPr id="20" name="Rectangle: Rounded Corners 19"/>
            <p:cNvSpPr/>
            <p:nvPr/>
          </p:nvSpPr>
          <p:spPr>
            <a:xfrm>
              <a:off x="6884030" y="5653308"/>
              <a:ext cx="990600" cy="379834"/>
            </a:xfrm>
            <a:prstGeom prst="roundRect">
              <a:avLst>
                <a:gd name="adj" fmla="val 48765"/>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Reboot</a:t>
              </a:r>
            </a:p>
          </p:txBody>
        </p:sp>
        <p:sp>
          <p:nvSpPr>
            <p:cNvPr id="21" name="Rectangle: Rounded Corners 20"/>
            <p:cNvSpPr/>
            <p:nvPr/>
          </p:nvSpPr>
          <p:spPr>
            <a:xfrm>
              <a:off x="6845930" y="3380586"/>
              <a:ext cx="1066800" cy="838200"/>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960230" y="3380585"/>
              <a:ext cx="838200" cy="838200"/>
            </a:xfrm>
            <a:prstGeom prst="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solidFill>
                    <a:schemeClr val="tx1"/>
                  </a:solidFill>
                </a:rPr>
                <a:t>Update BIOS and Firmware</a:t>
              </a:r>
            </a:p>
          </p:txBody>
        </p:sp>
        <p:sp>
          <p:nvSpPr>
            <p:cNvPr id="23" name="Flowchart: Decision 22"/>
            <p:cNvSpPr/>
            <p:nvPr/>
          </p:nvSpPr>
          <p:spPr>
            <a:xfrm>
              <a:off x="5052373" y="3409763"/>
              <a:ext cx="990600" cy="798248"/>
            </a:xfrm>
            <a:prstGeom prst="flowChartDecision">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Sign. Valid</a:t>
              </a:r>
            </a:p>
          </p:txBody>
        </p:sp>
        <p:sp>
          <p:nvSpPr>
            <p:cNvPr id="24" name="Flowchart: Decision 23"/>
            <p:cNvSpPr/>
            <p:nvPr/>
          </p:nvSpPr>
          <p:spPr>
            <a:xfrm>
              <a:off x="1523999" y="3339991"/>
              <a:ext cx="1127761" cy="993005"/>
            </a:xfrm>
            <a:prstGeom prst="flowChartDecision">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BIOS Update Flag Set</a:t>
              </a:r>
            </a:p>
          </p:txBody>
        </p:sp>
        <p:cxnSp>
          <p:nvCxnSpPr>
            <p:cNvPr id="26" name="Straight Arrow Connector 25"/>
            <p:cNvCxnSpPr>
              <a:stCxn id="10" idx="3"/>
            </p:cNvCxnSpPr>
            <p:nvPr/>
          </p:nvCxnSpPr>
          <p:spPr>
            <a:xfrm>
              <a:off x="3352800" y="1873431"/>
              <a:ext cx="762000" cy="241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1" idx="3"/>
            </p:cNvCxnSpPr>
            <p:nvPr/>
          </p:nvCxnSpPr>
          <p:spPr>
            <a:xfrm>
              <a:off x="5181600" y="1866900"/>
              <a:ext cx="22098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2" idx="3"/>
            </p:cNvCxnSpPr>
            <p:nvPr/>
          </p:nvCxnSpPr>
          <p:spPr>
            <a:xfrm>
              <a:off x="6477000" y="1866900"/>
              <a:ext cx="213360" cy="653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628900" y="3830290"/>
              <a:ext cx="685800" cy="1240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384670" y="3805322"/>
              <a:ext cx="662940" cy="1377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369023" y="4238199"/>
              <a:ext cx="0" cy="29093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042973" y="3803873"/>
              <a:ext cx="802957" cy="142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143625" y="4886379"/>
              <a:ext cx="7113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540053" y="4208011"/>
              <a:ext cx="0" cy="29093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2"/>
            </p:cNvCxnSpPr>
            <p:nvPr/>
          </p:nvCxnSpPr>
          <p:spPr>
            <a:xfrm>
              <a:off x="7369023" y="5370466"/>
              <a:ext cx="0" cy="26728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4" idx="2"/>
            </p:cNvCxnSpPr>
            <p:nvPr/>
          </p:nvCxnSpPr>
          <p:spPr>
            <a:xfrm>
              <a:off x="2087880" y="4332996"/>
              <a:ext cx="0" cy="130142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2"/>
              <a:endCxn id="24" idx="0"/>
            </p:cNvCxnSpPr>
            <p:nvPr/>
          </p:nvCxnSpPr>
          <p:spPr>
            <a:xfrm flipH="1">
              <a:off x="2087880" y="2286000"/>
              <a:ext cx="5135880" cy="10539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960203" y="1685630"/>
              <a:ext cx="1316916" cy="261610"/>
            </a:xfrm>
            <a:prstGeom prst="rect">
              <a:avLst/>
            </a:prstGeom>
          </p:spPr>
          <p:txBody>
            <a:bodyPr wrap="square">
              <a:spAutoFit/>
            </a:bodyPr>
            <a:lstStyle/>
            <a:p>
              <a:r>
                <a:rPr lang="en-US" sz="1100" dirty="0"/>
                <a:t>Before Reboot</a:t>
              </a:r>
            </a:p>
          </p:txBody>
        </p:sp>
        <p:sp>
          <p:nvSpPr>
            <p:cNvPr id="44" name="Rectangle 43"/>
            <p:cNvSpPr/>
            <p:nvPr/>
          </p:nvSpPr>
          <p:spPr>
            <a:xfrm>
              <a:off x="801622" y="2778196"/>
              <a:ext cx="1316916" cy="261610"/>
            </a:xfrm>
            <a:prstGeom prst="rect">
              <a:avLst/>
            </a:prstGeom>
          </p:spPr>
          <p:txBody>
            <a:bodyPr wrap="square">
              <a:spAutoFit/>
            </a:bodyPr>
            <a:lstStyle/>
            <a:p>
              <a:pPr algn="ctr"/>
              <a:r>
                <a:rPr lang="en-US" sz="1100" dirty="0"/>
                <a:t>After Reboot</a:t>
              </a:r>
            </a:p>
          </p:txBody>
        </p:sp>
        <p:sp>
          <p:nvSpPr>
            <p:cNvPr id="46" name="Rectangle 45"/>
            <p:cNvSpPr/>
            <p:nvPr/>
          </p:nvSpPr>
          <p:spPr>
            <a:xfrm>
              <a:off x="2718956" y="3533355"/>
              <a:ext cx="417102" cy="253916"/>
            </a:xfrm>
            <a:prstGeom prst="rect">
              <a:avLst/>
            </a:prstGeom>
          </p:spPr>
          <p:txBody>
            <a:bodyPr wrap="none">
              <a:spAutoFit/>
            </a:bodyPr>
            <a:lstStyle/>
            <a:p>
              <a:r>
                <a:rPr lang="en-US" sz="1050" dirty="0"/>
                <a:t>Yes</a:t>
              </a:r>
            </a:p>
          </p:txBody>
        </p:sp>
        <p:sp>
          <p:nvSpPr>
            <p:cNvPr id="47" name="Rectangle 46"/>
            <p:cNvSpPr/>
            <p:nvPr/>
          </p:nvSpPr>
          <p:spPr>
            <a:xfrm>
              <a:off x="6268449" y="3495453"/>
              <a:ext cx="417102" cy="253916"/>
            </a:xfrm>
            <a:prstGeom prst="rect">
              <a:avLst/>
            </a:prstGeom>
          </p:spPr>
          <p:txBody>
            <a:bodyPr wrap="none">
              <a:spAutoFit/>
            </a:bodyPr>
            <a:lstStyle/>
            <a:p>
              <a:r>
                <a:rPr lang="en-US" sz="1050" dirty="0"/>
                <a:t>Yes</a:t>
              </a:r>
            </a:p>
          </p:txBody>
        </p:sp>
        <p:sp>
          <p:nvSpPr>
            <p:cNvPr id="48" name="Rectangle 47"/>
            <p:cNvSpPr/>
            <p:nvPr/>
          </p:nvSpPr>
          <p:spPr>
            <a:xfrm>
              <a:off x="2118538" y="4812407"/>
              <a:ext cx="357790" cy="253916"/>
            </a:xfrm>
            <a:prstGeom prst="rect">
              <a:avLst/>
            </a:prstGeom>
          </p:spPr>
          <p:txBody>
            <a:bodyPr wrap="none">
              <a:spAutoFit/>
            </a:bodyPr>
            <a:lstStyle/>
            <a:p>
              <a:r>
                <a:rPr lang="en-US" sz="1050" dirty="0"/>
                <a:t>No</a:t>
              </a:r>
            </a:p>
          </p:txBody>
        </p:sp>
        <p:sp>
          <p:nvSpPr>
            <p:cNvPr id="49" name="Rectangle 48"/>
            <p:cNvSpPr/>
            <p:nvPr/>
          </p:nvSpPr>
          <p:spPr>
            <a:xfrm>
              <a:off x="5557154" y="4185311"/>
              <a:ext cx="357790" cy="253916"/>
            </a:xfrm>
            <a:prstGeom prst="rect">
              <a:avLst/>
            </a:prstGeom>
          </p:spPr>
          <p:txBody>
            <a:bodyPr wrap="none">
              <a:spAutoFit/>
            </a:bodyPr>
            <a:lstStyle/>
            <a:p>
              <a:r>
                <a:rPr lang="en-US" sz="1050" dirty="0"/>
                <a:t>No</a:t>
              </a:r>
            </a:p>
          </p:txBody>
        </p:sp>
      </p:grpSp>
    </p:spTree>
    <p:extLst>
      <p:ext uri="{BB962C8B-B14F-4D97-AF65-F5344CB8AC3E}">
        <p14:creationId xmlns:p14="http://schemas.microsoft.com/office/powerpoint/2010/main" val="166448532"/>
      </p:ext>
    </p:extLst>
  </p:cSld>
  <p:clrMapOvr>
    <a:masterClrMapping/>
  </p:clrMapOvr>
  <p:transition>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Firmware Update Methods</a:t>
            </a:r>
          </a:p>
        </p:txBody>
      </p:sp>
      <p:sp>
        <p:nvSpPr>
          <p:cNvPr id="8" name="Content Placeholder 7"/>
          <p:cNvSpPr>
            <a:spLocks noGrp="1"/>
          </p:cNvSpPr>
          <p:nvPr>
            <p:ph idx="1"/>
          </p:nvPr>
        </p:nvSpPr>
        <p:spPr>
          <a:xfrm>
            <a:off x="457200" y="2438400"/>
            <a:ext cx="8229600" cy="4114800"/>
          </a:xfrm>
        </p:spPr>
        <p:txBody>
          <a:bodyPr>
            <a:normAutofit/>
          </a:bodyPr>
          <a:lstStyle/>
          <a:p>
            <a:pPr marL="457200" indent="-457200">
              <a:buFont typeface="+mj-lt"/>
              <a:buAutoNum type="arabicPeriod"/>
            </a:pPr>
            <a:r>
              <a:rPr lang="en-US" sz="2400" b="1" dirty="0"/>
              <a:t>UEFI Signed </a:t>
            </a:r>
            <a:r>
              <a:rPr lang="en-US" sz="2400" b="1" i="1" dirty="0"/>
              <a:t>Capsule</a:t>
            </a:r>
            <a:r>
              <a:rPr lang="en-US" sz="2400" b="1" dirty="0"/>
              <a:t> Update</a:t>
            </a:r>
            <a:r>
              <a:rPr lang="en-US" sz="2400" dirty="0"/>
              <a:t> (update on reboot/S3)</a:t>
            </a:r>
          </a:p>
          <a:p>
            <a:pPr marL="457200" indent="-457200">
              <a:buFont typeface="+mj-lt"/>
              <a:buAutoNum type="arabicPeriod"/>
            </a:pPr>
            <a:r>
              <a:rPr lang="en-US" sz="2400" dirty="0"/>
              <a:t>Run-time SMM based update (by an SMI handler)</a:t>
            </a:r>
          </a:p>
          <a:p>
            <a:pPr marL="457200" indent="-457200">
              <a:buFont typeface="+mj-lt"/>
              <a:buAutoNum type="arabicPeriod"/>
            </a:pPr>
            <a:r>
              <a:rPr lang="en-US" sz="2400" dirty="0"/>
              <a:t>Update during BIOS Setup or from UEFI Shell</a:t>
            </a:r>
          </a:p>
          <a:p>
            <a:pPr marL="457200" indent="-457200">
              <a:buFont typeface="+mj-lt"/>
              <a:buAutoNum type="arabicPeriod"/>
            </a:pPr>
            <a:r>
              <a:rPr lang="en-US" sz="2400" dirty="0"/>
              <a:t>Remote BMC/IPMI Based Update</a:t>
            </a:r>
          </a:p>
          <a:p>
            <a:pPr marL="457200" indent="-457200">
              <a:buFont typeface="+mj-lt"/>
              <a:buAutoNum type="arabicPeriod"/>
            </a:pPr>
            <a:r>
              <a:rPr lang="en-US" sz="2400" dirty="0"/>
              <a:t>Update with physical switch</a:t>
            </a:r>
          </a:p>
        </p:txBody>
      </p:sp>
    </p:spTree>
    <p:extLst>
      <p:ext uri="{BB962C8B-B14F-4D97-AF65-F5344CB8AC3E}">
        <p14:creationId xmlns:p14="http://schemas.microsoft.com/office/powerpoint/2010/main" val="15514947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“Capsules”</a:t>
            </a:r>
          </a:p>
        </p:txBody>
      </p:sp>
      <p:sp>
        <p:nvSpPr>
          <p:cNvPr id="7" name="TextBox 6"/>
          <p:cNvSpPr txBox="1"/>
          <p:nvPr/>
        </p:nvSpPr>
        <p:spPr>
          <a:xfrm>
            <a:off x="838200" y="6172200"/>
            <a:ext cx="8077200" cy="338554"/>
          </a:xfrm>
          <a:prstGeom prst="rect">
            <a:avLst/>
          </a:prstGeom>
          <a:noFill/>
        </p:spPr>
        <p:txBody>
          <a:bodyPr wrap="square" rtlCol="0">
            <a:spAutoFit/>
          </a:bodyPr>
          <a:lstStyle/>
          <a:p>
            <a:r>
              <a:rPr lang="en-US" sz="1600" dirty="0">
                <a:solidFill>
                  <a:prstClr val="black"/>
                </a:solidFill>
              </a:rPr>
              <a:t>Source: UEFI Spec 2.4 Facilitates Secure Update by Jeff </a:t>
            </a:r>
            <a:r>
              <a:rPr lang="en-US" sz="1600" dirty="0" err="1">
                <a:solidFill>
                  <a:prstClr val="black"/>
                </a:solidFill>
              </a:rPr>
              <a:t>Bobzin</a:t>
            </a:r>
            <a:r>
              <a:rPr lang="en-US" sz="1600" dirty="0">
                <a:solidFill>
                  <a:prstClr val="black"/>
                </a:solidFill>
              </a:rPr>
              <a:t> (</a:t>
            </a:r>
            <a:r>
              <a:rPr lang="en-US" sz="1600" dirty="0" err="1">
                <a:solidFill>
                  <a:prstClr val="black"/>
                </a:solidFill>
              </a:rPr>
              <a:t>Insyde</a:t>
            </a:r>
            <a:r>
              <a:rPr lang="en-US" sz="1600" dirty="0">
                <a:solidFill>
                  <a:prstClr val="black"/>
                </a:solidFill>
              </a:rPr>
              <a:t> Software)</a:t>
            </a:r>
          </a:p>
        </p:txBody>
      </p:sp>
      <p:sp>
        <p:nvSpPr>
          <p:cNvPr id="6" name="Rectangle 5"/>
          <p:cNvSpPr/>
          <p:nvPr/>
        </p:nvSpPr>
        <p:spPr>
          <a:xfrm>
            <a:off x="655319" y="1560608"/>
            <a:ext cx="2286000" cy="343088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105400" y="1371600"/>
            <a:ext cx="3429000" cy="4648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81600" y="1447800"/>
            <a:ext cx="3276600" cy="609600"/>
          </a:xfrm>
          <a:prstGeom prst="rect">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EFI_FIRMWARE_MANAGEMENT</a:t>
            </a:r>
          </a:p>
          <a:p>
            <a:pPr algn="ctr"/>
            <a:r>
              <a:rPr lang="en-US" sz="1400" dirty="0">
                <a:solidFill>
                  <a:schemeClr val="tx1"/>
                </a:solidFill>
              </a:rPr>
              <a:t>_CAPSULE_HEADER</a:t>
            </a:r>
          </a:p>
        </p:txBody>
      </p:sp>
      <p:sp>
        <p:nvSpPr>
          <p:cNvPr id="10" name="Rectangle 9"/>
          <p:cNvSpPr/>
          <p:nvPr/>
        </p:nvSpPr>
        <p:spPr>
          <a:xfrm>
            <a:off x="5181600" y="2666282"/>
            <a:ext cx="3276600" cy="381718"/>
          </a:xfrm>
          <a:prstGeom prst="rect">
            <a:avLst/>
          </a:prstGeom>
          <a:solidFill>
            <a:schemeClr val="accent5">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t>
            </a:r>
          </a:p>
        </p:txBody>
      </p:sp>
      <p:sp>
        <p:nvSpPr>
          <p:cNvPr id="11" name="Rectangle 10"/>
          <p:cNvSpPr/>
          <p:nvPr/>
        </p:nvSpPr>
        <p:spPr>
          <a:xfrm>
            <a:off x="5181600" y="3123482"/>
            <a:ext cx="3276600" cy="416350"/>
          </a:xfrm>
          <a:prstGeom prst="rect">
            <a:avLst/>
          </a:prstGeom>
          <a:solidFill>
            <a:schemeClr val="accent5">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DXE Driver n (optional)</a:t>
            </a:r>
          </a:p>
        </p:txBody>
      </p:sp>
      <p:sp>
        <p:nvSpPr>
          <p:cNvPr id="12" name="Rectangle 11"/>
          <p:cNvSpPr/>
          <p:nvPr/>
        </p:nvSpPr>
        <p:spPr>
          <a:xfrm>
            <a:off x="5181600" y="3962400"/>
            <a:ext cx="3276600" cy="609600"/>
          </a:xfrm>
          <a:prstGeom prst="rect">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Payload 1</a:t>
            </a:r>
          </a:p>
        </p:txBody>
      </p:sp>
      <p:sp>
        <p:nvSpPr>
          <p:cNvPr id="13" name="Rectangle 12"/>
          <p:cNvSpPr/>
          <p:nvPr/>
        </p:nvSpPr>
        <p:spPr>
          <a:xfrm>
            <a:off x="5181600" y="4655273"/>
            <a:ext cx="3276600" cy="599507"/>
          </a:xfrm>
          <a:prstGeom prst="rect">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t>
            </a:r>
          </a:p>
        </p:txBody>
      </p:sp>
      <p:sp>
        <p:nvSpPr>
          <p:cNvPr id="14" name="Rectangle 13"/>
          <p:cNvSpPr/>
          <p:nvPr/>
        </p:nvSpPr>
        <p:spPr>
          <a:xfrm>
            <a:off x="5181600" y="5334000"/>
            <a:ext cx="3276600" cy="622130"/>
          </a:xfrm>
          <a:prstGeom prst="rect">
            <a:avLst/>
          </a:prstGeom>
          <a:solidFill>
            <a:schemeClr val="accent4">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Payload n</a:t>
            </a:r>
          </a:p>
        </p:txBody>
      </p:sp>
      <p:sp>
        <p:nvSpPr>
          <p:cNvPr id="15" name="Left Brace 14"/>
          <p:cNvSpPr/>
          <p:nvPr/>
        </p:nvSpPr>
        <p:spPr>
          <a:xfrm>
            <a:off x="4572000" y="1447800"/>
            <a:ext cx="502919" cy="4572000"/>
          </a:xfrm>
          <a:prstGeom prst="leftBrace">
            <a:avLst>
              <a:gd name="adj1" fmla="val 51894"/>
              <a:gd name="adj2" fmla="val 50000"/>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807720" y="1636808"/>
            <a:ext cx="1981199" cy="990600"/>
          </a:xfrm>
          <a:prstGeom prst="rect">
            <a:avLst/>
          </a:prstGeom>
          <a:pattFill prst="ltDnDiag">
            <a:fgClr>
              <a:schemeClr val="accent1"/>
            </a:fgClr>
            <a:bgClr>
              <a:schemeClr val="bg1"/>
            </a:bgClr>
          </a:patt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EFI Capsule Header</a:t>
            </a:r>
          </a:p>
        </p:txBody>
      </p:sp>
      <p:sp>
        <p:nvSpPr>
          <p:cNvPr id="17" name="Rectangle 16"/>
          <p:cNvSpPr/>
          <p:nvPr/>
        </p:nvSpPr>
        <p:spPr>
          <a:xfrm>
            <a:off x="807720" y="2627408"/>
            <a:ext cx="1981199" cy="220980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Capsule Body</a:t>
            </a:r>
          </a:p>
        </p:txBody>
      </p:sp>
      <p:sp>
        <p:nvSpPr>
          <p:cNvPr id="18" name="Left Brace 17"/>
          <p:cNvSpPr/>
          <p:nvPr/>
        </p:nvSpPr>
        <p:spPr>
          <a:xfrm flipH="1">
            <a:off x="2819400" y="2612994"/>
            <a:ext cx="457200" cy="2209800"/>
          </a:xfrm>
          <a:prstGeom prst="leftBrace">
            <a:avLst>
              <a:gd name="adj1" fmla="val 51894"/>
              <a:gd name="adj2" fmla="val 50862"/>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stCxn id="18" idx="1"/>
            <a:endCxn id="15" idx="1"/>
          </p:cNvCxnSpPr>
          <p:nvPr/>
        </p:nvCxnSpPr>
        <p:spPr>
          <a:xfrm flipV="1">
            <a:off x="3276600" y="3733800"/>
            <a:ext cx="1295400" cy="314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181600" y="2133600"/>
            <a:ext cx="3276600" cy="457918"/>
          </a:xfrm>
          <a:prstGeom prst="rect">
            <a:avLst/>
          </a:prstGeom>
          <a:solidFill>
            <a:schemeClr val="accent5">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DXE Driver 1 (optional)</a:t>
            </a:r>
          </a:p>
        </p:txBody>
      </p:sp>
    </p:spTree>
    <p:extLst>
      <p:ext uri="{BB962C8B-B14F-4D97-AF65-F5344CB8AC3E}">
        <p14:creationId xmlns:p14="http://schemas.microsoft.com/office/powerpoint/2010/main" val="2699485129"/>
      </p:ext>
    </p:extLst>
  </p:cSld>
  <p:clrMapOvr>
    <a:masterClrMapping/>
  </p:clrMapOvr>
  <p:transition>
    <p:fade/>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Firmware Secure “Capsule” Update</a:t>
            </a:r>
          </a:p>
        </p:txBody>
      </p:sp>
      <p:sp>
        <p:nvSpPr>
          <p:cNvPr id="8" name="Content Placeholder 7"/>
          <p:cNvSpPr>
            <a:spLocks noGrp="1"/>
          </p:cNvSpPr>
          <p:nvPr>
            <p:ph idx="1"/>
          </p:nvPr>
        </p:nvSpPr>
        <p:spPr>
          <a:xfrm>
            <a:off x="457199" y="1216682"/>
            <a:ext cx="8356601" cy="5008650"/>
          </a:xfrm>
        </p:spPr>
        <p:txBody>
          <a:bodyPr>
            <a:normAutofit/>
          </a:bodyPr>
          <a:lstStyle/>
          <a:p>
            <a:r>
              <a:rPr lang="en-US" sz="2400" dirty="0"/>
              <a:t>Capsule update is a runtime service used to update UEFI FW</a:t>
            </a:r>
          </a:p>
          <a:p>
            <a:endParaRPr lang="en-US" sz="2400" dirty="0"/>
          </a:p>
        </p:txBody>
      </p:sp>
      <p:sp>
        <p:nvSpPr>
          <p:cNvPr id="5" name="Rounded Rectangle 4"/>
          <p:cNvSpPr/>
          <p:nvPr/>
        </p:nvSpPr>
        <p:spPr>
          <a:xfrm>
            <a:off x="1902373" y="1761735"/>
            <a:ext cx="2216206" cy="4105813"/>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endParaRPr>
          </a:p>
        </p:txBody>
      </p:sp>
      <p:sp>
        <p:nvSpPr>
          <p:cNvPr id="6" name="Rounded Rectangle 5"/>
          <p:cNvSpPr/>
          <p:nvPr/>
        </p:nvSpPr>
        <p:spPr>
          <a:xfrm>
            <a:off x="1902373" y="3957622"/>
            <a:ext cx="2216206" cy="1695981"/>
          </a:xfrm>
          <a:prstGeom prst="roundRect">
            <a:avLst>
              <a:gd name="adj" fmla="val 0"/>
            </a:avLst>
          </a:prstGeom>
          <a:solidFill>
            <a:srgbClr val="92D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0000"/>
              </a:solidFill>
            </a:endParaRPr>
          </a:p>
        </p:txBody>
      </p:sp>
      <p:sp>
        <p:nvSpPr>
          <p:cNvPr id="9" name="Rounded Rectangle 8"/>
          <p:cNvSpPr/>
          <p:nvPr/>
        </p:nvSpPr>
        <p:spPr>
          <a:xfrm>
            <a:off x="1902373" y="3973087"/>
            <a:ext cx="2216206" cy="462926"/>
          </a:xfrm>
          <a:prstGeom prst="roundRect">
            <a:avLst>
              <a:gd name="adj" fmla="val 0"/>
            </a:avLst>
          </a:prstGeom>
          <a:solidFill>
            <a:schemeClr val="bg2">
              <a:lumMod val="40000"/>
              <a:lumOff val="60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EFI capsule header</a:t>
            </a:r>
          </a:p>
        </p:txBody>
      </p:sp>
      <p:sp>
        <p:nvSpPr>
          <p:cNvPr id="11" name="Rectangle 10"/>
          <p:cNvSpPr/>
          <p:nvPr/>
        </p:nvSpPr>
        <p:spPr>
          <a:xfrm>
            <a:off x="236466" y="4619903"/>
            <a:ext cx="1608133" cy="338554"/>
          </a:xfrm>
          <a:prstGeom prst="rect">
            <a:avLst/>
          </a:prstGeom>
        </p:spPr>
        <p:txBody>
          <a:bodyPr wrap="none">
            <a:spAutoFit/>
          </a:bodyPr>
          <a:lstStyle/>
          <a:p>
            <a:r>
              <a:rPr lang="en-US" sz="1600" dirty="0">
                <a:solidFill>
                  <a:prstClr val="black"/>
                </a:solidFill>
              </a:rPr>
              <a:t>Update capsule</a:t>
            </a:r>
          </a:p>
        </p:txBody>
      </p:sp>
      <p:sp>
        <p:nvSpPr>
          <p:cNvPr id="13" name="Rounded Rectangle 12"/>
          <p:cNvSpPr/>
          <p:nvPr/>
        </p:nvSpPr>
        <p:spPr>
          <a:xfrm>
            <a:off x="1902373" y="4638579"/>
            <a:ext cx="2216206" cy="462926"/>
          </a:xfrm>
          <a:prstGeom prst="roundRect">
            <a:avLst>
              <a:gd name="adj" fmla="val 0"/>
            </a:avLst>
          </a:prstGeom>
          <a:solidFill>
            <a:srgbClr val="FFFF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Firmware (optional DXE driver or update payload)</a:t>
            </a:r>
          </a:p>
        </p:txBody>
      </p:sp>
      <p:sp>
        <p:nvSpPr>
          <p:cNvPr id="15" name="Rounded Rectangle 14"/>
          <p:cNvSpPr/>
          <p:nvPr/>
        </p:nvSpPr>
        <p:spPr>
          <a:xfrm>
            <a:off x="1902373" y="5190677"/>
            <a:ext cx="2216206" cy="462926"/>
          </a:xfrm>
          <a:prstGeom prst="roundRect">
            <a:avLst>
              <a:gd name="adj" fmla="val 0"/>
            </a:avLst>
          </a:prstGeom>
          <a:solidFill>
            <a:srgbClr val="FFFF0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Firmware (optional DXE driver or update payload)</a:t>
            </a:r>
          </a:p>
        </p:txBody>
      </p:sp>
      <p:sp>
        <p:nvSpPr>
          <p:cNvPr id="16" name="Rectangle 15"/>
          <p:cNvSpPr/>
          <p:nvPr/>
        </p:nvSpPr>
        <p:spPr>
          <a:xfrm>
            <a:off x="415637" y="5606385"/>
            <a:ext cx="1311578" cy="338554"/>
          </a:xfrm>
          <a:prstGeom prst="rect">
            <a:avLst/>
          </a:prstGeom>
        </p:spPr>
        <p:txBody>
          <a:bodyPr wrap="none">
            <a:spAutoFit/>
          </a:bodyPr>
          <a:lstStyle/>
          <a:p>
            <a:r>
              <a:rPr lang="en-US" sz="1600" dirty="0">
                <a:solidFill>
                  <a:prstClr val="black"/>
                </a:solidFill>
              </a:rPr>
              <a:t>0x00000000</a:t>
            </a:r>
          </a:p>
        </p:txBody>
      </p:sp>
      <p:sp>
        <p:nvSpPr>
          <p:cNvPr id="17" name="Rectangle 16"/>
          <p:cNvSpPr/>
          <p:nvPr/>
        </p:nvSpPr>
        <p:spPr>
          <a:xfrm>
            <a:off x="403421" y="1752600"/>
            <a:ext cx="1401346" cy="338554"/>
          </a:xfrm>
          <a:prstGeom prst="rect">
            <a:avLst/>
          </a:prstGeom>
        </p:spPr>
        <p:txBody>
          <a:bodyPr wrap="none">
            <a:spAutoFit/>
          </a:bodyPr>
          <a:lstStyle/>
          <a:p>
            <a:r>
              <a:rPr lang="en-US" sz="1600" dirty="0">
                <a:solidFill>
                  <a:prstClr val="black"/>
                </a:solidFill>
              </a:rPr>
              <a:t>0xFFFFFFFF</a:t>
            </a:r>
          </a:p>
        </p:txBody>
      </p:sp>
      <p:sp>
        <p:nvSpPr>
          <p:cNvPr id="18" name="Rounded Rectangle 17"/>
          <p:cNvSpPr/>
          <p:nvPr/>
        </p:nvSpPr>
        <p:spPr>
          <a:xfrm>
            <a:off x="1902373" y="2475186"/>
            <a:ext cx="2216206" cy="470483"/>
          </a:xfrm>
          <a:prstGeom prst="roundRect">
            <a:avLst>
              <a:gd name="adj" fmla="val 0"/>
            </a:avLst>
          </a:prstGeom>
          <a:solidFill>
            <a:srgbClr val="92D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UEFI/BIOS code</a:t>
            </a:r>
          </a:p>
        </p:txBody>
      </p:sp>
      <p:sp>
        <p:nvSpPr>
          <p:cNvPr id="19" name="Curved Left Arrow 18"/>
          <p:cNvSpPr/>
          <p:nvPr/>
        </p:nvSpPr>
        <p:spPr>
          <a:xfrm>
            <a:off x="4148492" y="2653569"/>
            <a:ext cx="597005" cy="1624655"/>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black"/>
              </a:solidFill>
            </a:endParaRPr>
          </a:p>
        </p:txBody>
      </p:sp>
      <p:sp>
        <p:nvSpPr>
          <p:cNvPr id="26" name="Rectangle 25"/>
          <p:cNvSpPr/>
          <p:nvPr/>
        </p:nvSpPr>
        <p:spPr>
          <a:xfrm>
            <a:off x="4775411" y="1858159"/>
            <a:ext cx="4135996" cy="3693319"/>
          </a:xfrm>
          <a:prstGeom prst="rect">
            <a:avLst/>
          </a:prstGeom>
        </p:spPr>
        <p:txBody>
          <a:bodyPr wrap="square">
            <a:spAutoFit/>
          </a:bodyPr>
          <a:lstStyle/>
          <a:p>
            <a:pPr marL="342900" indent="-342900">
              <a:buFont typeface="+mj-lt"/>
              <a:buAutoNum type="arabicPeriod"/>
            </a:pPr>
            <a:r>
              <a:rPr lang="en-US" dirty="0">
                <a:solidFill>
                  <a:prstClr val="black"/>
                </a:solidFill>
              </a:rPr>
              <a:t>Update is initiated by update application/OS run‐time</a:t>
            </a:r>
          </a:p>
          <a:p>
            <a:pPr marL="342900" indent="-342900">
              <a:buFont typeface="+mj-lt"/>
              <a:buAutoNum type="arabicPeriod"/>
            </a:pPr>
            <a:endParaRPr lang="en-US" dirty="0">
              <a:solidFill>
                <a:prstClr val="black"/>
              </a:solidFill>
            </a:endParaRPr>
          </a:p>
          <a:p>
            <a:pPr marL="342900" indent="-342900">
              <a:buFont typeface="+mj-lt"/>
              <a:buAutoNum type="arabicPeriod"/>
            </a:pPr>
            <a:r>
              <a:rPr lang="en-US" dirty="0">
                <a:solidFill>
                  <a:prstClr val="black"/>
                </a:solidFill>
              </a:rPr>
              <a:t>Update application stores update “capsule” in DRAM or HDD on ESP (e.g. </a:t>
            </a:r>
            <a:r>
              <a:rPr lang="en-US" b="1" dirty="0">
                <a:latin typeface="Courier New" panose="02070309020205020404" pitchFamily="49" charset="0"/>
                <a:cs typeface="Courier New" panose="02070309020205020404" pitchFamily="49" charset="0"/>
              </a:rPr>
              <a:t>\EFI\</a:t>
            </a:r>
            <a:r>
              <a:rPr lang="en-US" b="1" dirty="0" err="1">
                <a:latin typeface="Courier New" panose="02070309020205020404" pitchFamily="49" charset="0"/>
                <a:cs typeface="Courier New" panose="02070309020205020404" pitchFamily="49" charset="0"/>
              </a:rPr>
              <a:t>CapsuleUpdate</a:t>
            </a:r>
            <a:r>
              <a:rPr lang="en-US" dirty="0">
                <a:solidFill>
                  <a:prstClr val="black"/>
                </a:solidFill>
              </a:rPr>
              <a:t>)</a:t>
            </a:r>
          </a:p>
          <a:p>
            <a:pPr marL="342900" indent="-342900">
              <a:buFont typeface="+mj-lt"/>
              <a:buAutoNum type="arabicPeriod"/>
            </a:pPr>
            <a:endParaRPr lang="en-US" dirty="0">
              <a:solidFill>
                <a:prstClr val="black"/>
              </a:solidFill>
            </a:endParaRPr>
          </a:p>
          <a:p>
            <a:pPr marL="342900" indent="-342900">
              <a:buFont typeface="+mj-lt"/>
              <a:buAutoNum type="arabicPeriod"/>
            </a:pPr>
            <a:r>
              <a:rPr lang="en-US" dirty="0">
                <a:solidFill>
                  <a:prstClr val="black"/>
                </a:solidFill>
              </a:rPr>
              <a:t>Upon reboot or S3 resume, FW finds and parses update capsule</a:t>
            </a:r>
          </a:p>
          <a:p>
            <a:pPr marL="342900" indent="-342900">
              <a:buFont typeface="+mj-lt"/>
              <a:buAutoNum type="arabicPeriod"/>
            </a:pPr>
            <a:endParaRPr lang="en-US" dirty="0">
              <a:solidFill>
                <a:prstClr val="black"/>
              </a:solidFill>
            </a:endParaRPr>
          </a:p>
          <a:p>
            <a:pPr marL="342900" indent="-342900">
              <a:buFont typeface="+mj-lt"/>
              <a:buAutoNum type="arabicPeriod"/>
            </a:pPr>
            <a:r>
              <a:rPr lang="en-US" dirty="0">
                <a:solidFill>
                  <a:prstClr val="black"/>
                </a:solidFill>
              </a:rPr>
              <a:t>After FW verifies digital signature of the capsule, FW writes new BIOS FV(s) to SPI flash memory</a:t>
            </a:r>
          </a:p>
        </p:txBody>
      </p:sp>
      <p:sp>
        <p:nvSpPr>
          <p:cNvPr id="20" name="TextBox 19"/>
          <p:cNvSpPr txBox="1"/>
          <p:nvPr/>
        </p:nvSpPr>
        <p:spPr>
          <a:xfrm>
            <a:off x="1168631" y="6264929"/>
            <a:ext cx="6832369" cy="307777"/>
          </a:xfrm>
          <a:prstGeom prst="rect">
            <a:avLst/>
          </a:prstGeom>
          <a:noFill/>
        </p:spPr>
        <p:txBody>
          <a:bodyPr wrap="square" rtlCol="0">
            <a:spAutoFit/>
          </a:bodyPr>
          <a:lstStyle/>
          <a:p>
            <a:r>
              <a:rPr lang="en-US" sz="1400" dirty="0">
                <a:solidFill>
                  <a:prstClr val="black"/>
                </a:solidFill>
              </a:rPr>
              <a:t>Source: UEFI Spec Version 2.4 Facilitates Secure Update UEFI Summerfest 2013</a:t>
            </a:r>
          </a:p>
        </p:txBody>
      </p:sp>
    </p:spTree>
    <p:extLst>
      <p:ext uri="{BB962C8B-B14F-4D97-AF65-F5344CB8AC3E}">
        <p14:creationId xmlns:p14="http://schemas.microsoft.com/office/powerpoint/2010/main" val="306313620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Firmware Update Package</a:t>
            </a:r>
          </a:p>
        </p:txBody>
      </p:sp>
      <p:sp>
        <p:nvSpPr>
          <p:cNvPr id="5" name="Rectangle 4"/>
          <p:cNvSpPr/>
          <p:nvPr/>
        </p:nvSpPr>
        <p:spPr>
          <a:xfrm>
            <a:off x="1772412" y="6167867"/>
            <a:ext cx="5515071" cy="369332"/>
          </a:xfrm>
          <a:prstGeom prst="rect">
            <a:avLst/>
          </a:prstGeom>
        </p:spPr>
        <p:txBody>
          <a:bodyPr wrap="square">
            <a:spAutoFit/>
          </a:bodyPr>
          <a:lstStyle/>
          <a:p>
            <a:r>
              <a:rPr lang="en-US" dirty="0"/>
              <a:t>Source : </a:t>
            </a:r>
            <a:r>
              <a:rPr lang="en-US" dirty="0">
                <a:hlinkClick r:id="rId3"/>
              </a:rPr>
              <a:t>Windows UEFE Firmware Update Platform</a:t>
            </a:r>
            <a:endParaRPr lang="en-US" dirty="0"/>
          </a:p>
        </p:txBody>
      </p:sp>
      <p:sp>
        <p:nvSpPr>
          <p:cNvPr id="29" name="Rectangle: Rounded Corners 28"/>
          <p:cNvSpPr/>
          <p:nvPr/>
        </p:nvSpPr>
        <p:spPr>
          <a:xfrm>
            <a:off x="685800" y="3200400"/>
            <a:ext cx="4064776" cy="2804777"/>
          </a:xfrm>
          <a:prstGeom prst="round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UEFI Capsule</a:t>
            </a:r>
          </a:p>
        </p:txBody>
      </p:sp>
      <p:sp>
        <p:nvSpPr>
          <p:cNvPr id="30" name="Rectangle: Rounded Corners 29"/>
          <p:cNvSpPr/>
          <p:nvPr/>
        </p:nvSpPr>
        <p:spPr>
          <a:xfrm>
            <a:off x="1002035" y="1143000"/>
            <a:ext cx="3341365" cy="1374767"/>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Windows Firmware Update Package</a:t>
            </a:r>
          </a:p>
        </p:txBody>
      </p:sp>
      <p:sp>
        <p:nvSpPr>
          <p:cNvPr id="31" name="Rectangle: Rounded Corners 30"/>
          <p:cNvSpPr/>
          <p:nvPr/>
        </p:nvSpPr>
        <p:spPr>
          <a:xfrm>
            <a:off x="1075147" y="1587144"/>
            <a:ext cx="991583" cy="854424"/>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INF</a:t>
            </a:r>
          </a:p>
        </p:txBody>
      </p:sp>
      <p:sp>
        <p:nvSpPr>
          <p:cNvPr id="32" name="Rectangle: Rounded Corners 31"/>
          <p:cNvSpPr/>
          <p:nvPr/>
        </p:nvSpPr>
        <p:spPr>
          <a:xfrm>
            <a:off x="2159112" y="1580572"/>
            <a:ext cx="991583" cy="860996"/>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CAT</a:t>
            </a:r>
          </a:p>
        </p:txBody>
      </p:sp>
      <p:sp>
        <p:nvSpPr>
          <p:cNvPr id="33" name="Rectangle: Rounded Corners 32"/>
          <p:cNvSpPr/>
          <p:nvPr/>
        </p:nvSpPr>
        <p:spPr>
          <a:xfrm>
            <a:off x="3267019" y="1580573"/>
            <a:ext cx="991583" cy="860996"/>
          </a:xfrm>
          <a:prstGeom prst="roundRect">
            <a:avLst/>
          </a:prstGeom>
          <a:solidFill>
            <a:schemeClr val="accent5">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UEFI Capsule </a:t>
            </a:r>
          </a:p>
        </p:txBody>
      </p:sp>
      <p:sp>
        <p:nvSpPr>
          <p:cNvPr id="34" name="Rectangle: Rounded Corners 33"/>
          <p:cNvSpPr/>
          <p:nvPr/>
        </p:nvSpPr>
        <p:spPr>
          <a:xfrm>
            <a:off x="2209800" y="3772052"/>
            <a:ext cx="1058198" cy="1963422"/>
          </a:xfrm>
          <a:prstGeom prst="roundRect">
            <a:avLst/>
          </a:prstGeom>
          <a:solidFill>
            <a:schemeClr val="accent6">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Update Device Firmware  (e.g. EC)</a:t>
            </a:r>
          </a:p>
        </p:txBody>
      </p:sp>
      <p:sp>
        <p:nvSpPr>
          <p:cNvPr id="37" name="Rectangle: Rounded Corners 36"/>
          <p:cNvSpPr/>
          <p:nvPr/>
        </p:nvSpPr>
        <p:spPr>
          <a:xfrm>
            <a:off x="932773" y="3772052"/>
            <a:ext cx="1054932" cy="1963422"/>
          </a:xfrm>
          <a:prstGeom prst="roundRect">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Update System Firmware (UEFI FVs)</a:t>
            </a:r>
          </a:p>
        </p:txBody>
      </p:sp>
      <p:sp>
        <p:nvSpPr>
          <p:cNvPr id="38" name="Rectangle: Rounded Corners 37"/>
          <p:cNvSpPr/>
          <p:nvPr/>
        </p:nvSpPr>
        <p:spPr>
          <a:xfrm>
            <a:off x="3505200" y="3815104"/>
            <a:ext cx="991583" cy="1963422"/>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UEFI DXE Drivers </a:t>
            </a:r>
          </a:p>
        </p:txBody>
      </p:sp>
      <p:sp>
        <p:nvSpPr>
          <p:cNvPr id="39" name="Rectangle: Rounded Corners 38"/>
          <p:cNvSpPr/>
          <p:nvPr/>
        </p:nvSpPr>
        <p:spPr>
          <a:xfrm>
            <a:off x="5270931" y="1981200"/>
            <a:ext cx="428574" cy="3104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Rounded Corners 39"/>
          <p:cNvSpPr/>
          <p:nvPr/>
        </p:nvSpPr>
        <p:spPr>
          <a:xfrm>
            <a:off x="5264057" y="2390411"/>
            <a:ext cx="435447" cy="315919"/>
          </a:xfrm>
          <a:prstGeom prst="roundRect">
            <a:avLst/>
          </a:prstGeom>
          <a:solidFill>
            <a:schemeClr val="accent5">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Rounded Corners 40"/>
          <p:cNvSpPr/>
          <p:nvPr/>
        </p:nvSpPr>
        <p:spPr>
          <a:xfrm>
            <a:off x="5257576" y="2815406"/>
            <a:ext cx="456126" cy="312434"/>
          </a:xfrm>
          <a:prstGeom prst="roundRect">
            <a:avLst/>
          </a:prstGeom>
          <a:solidFill>
            <a:schemeClr val="accent6">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Rounded Corners 41"/>
          <p:cNvSpPr/>
          <p:nvPr/>
        </p:nvSpPr>
        <p:spPr>
          <a:xfrm>
            <a:off x="5257576" y="3698834"/>
            <a:ext cx="456126" cy="292564"/>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860372" y="2032084"/>
            <a:ext cx="1454828" cy="253916"/>
          </a:xfrm>
          <a:prstGeom prst="rect">
            <a:avLst/>
          </a:prstGeom>
        </p:spPr>
        <p:txBody>
          <a:bodyPr wrap="square">
            <a:spAutoFit/>
          </a:bodyPr>
          <a:lstStyle/>
          <a:p>
            <a:r>
              <a:rPr lang="en-US" sz="1050" dirty="0"/>
              <a:t>Signed by Microsoft</a:t>
            </a:r>
          </a:p>
        </p:txBody>
      </p:sp>
      <p:sp>
        <p:nvSpPr>
          <p:cNvPr id="44" name="Rectangle 43"/>
          <p:cNvSpPr/>
          <p:nvPr/>
        </p:nvSpPr>
        <p:spPr>
          <a:xfrm>
            <a:off x="5823760" y="2870284"/>
            <a:ext cx="2329639" cy="253916"/>
          </a:xfrm>
          <a:prstGeom prst="rect">
            <a:avLst/>
          </a:prstGeom>
        </p:spPr>
        <p:txBody>
          <a:bodyPr wrap="square">
            <a:spAutoFit/>
          </a:bodyPr>
          <a:lstStyle/>
          <a:p>
            <a:r>
              <a:rPr lang="en-US" sz="1050" dirty="0"/>
              <a:t>Signed by platform manufacturer</a:t>
            </a:r>
          </a:p>
        </p:txBody>
      </p:sp>
      <p:sp>
        <p:nvSpPr>
          <p:cNvPr id="45" name="Rectangle 44"/>
          <p:cNvSpPr/>
          <p:nvPr/>
        </p:nvSpPr>
        <p:spPr>
          <a:xfrm>
            <a:off x="5829783" y="2413084"/>
            <a:ext cx="3466617" cy="253916"/>
          </a:xfrm>
          <a:prstGeom prst="rect">
            <a:avLst/>
          </a:prstGeom>
        </p:spPr>
        <p:txBody>
          <a:bodyPr wrap="square">
            <a:spAutoFit/>
          </a:bodyPr>
          <a:lstStyle/>
          <a:p>
            <a:r>
              <a:rPr lang="en-US" sz="1050" dirty="0"/>
              <a:t>Signed by platform manufacturer or ODM</a:t>
            </a:r>
          </a:p>
        </p:txBody>
      </p:sp>
      <p:sp>
        <p:nvSpPr>
          <p:cNvPr id="46" name="Rectangle 45"/>
          <p:cNvSpPr/>
          <p:nvPr/>
        </p:nvSpPr>
        <p:spPr>
          <a:xfrm>
            <a:off x="5808067" y="3623102"/>
            <a:ext cx="2650134" cy="415498"/>
          </a:xfrm>
          <a:prstGeom prst="rect">
            <a:avLst/>
          </a:prstGeom>
        </p:spPr>
        <p:txBody>
          <a:bodyPr wrap="square">
            <a:spAutoFit/>
          </a:bodyPr>
          <a:lstStyle/>
          <a:p>
            <a:r>
              <a:rPr lang="en-US" sz="1050" dirty="0"/>
              <a:t>Signed with key matching cert in UEFI “</a:t>
            </a:r>
            <a:r>
              <a:rPr lang="en-US" sz="1050" dirty="0" err="1"/>
              <a:t>db</a:t>
            </a:r>
            <a:r>
              <a:rPr lang="en-US" sz="1050" dirty="0"/>
              <a:t>” variable for Secure Boot</a:t>
            </a:r>
          </a:p>
        </p:txBody>
      </p:sp>
      <p:cxnSp>
        <p:nvCxnSpPr>
          <p:cNvPr id="47" name="Straight Arrow Connector 46"/>
          <p:cNvCxnSpPr>
            <a:stCxn id="33" idx="2"/>
            <a:endCxn id="29" idx="0"/>
          </p:cNvCxnSpPr>
          <p:nvPr/>
        </p:nvCxnSpPr>
        <p:spPr>
          <a:xfrm flipH="1">
            <a:off x="2718188" y="2441569"/>
            <a:ext cx="1044623" cy="7588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Rounded Corners 49"/>
          <p:cNvSpPr/>
          <p:nvPr/>
        </p:nvSpPr>
        <p:spPr>
          <a:xfrm>
            <a:off x="5257800" y="3254546"/>
            <a:ext cx="456126" cy="31243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795423" y="3261190"/>
            <a:ext cx="2891377" cy="253916"/>
          </a:xfrm>
          <a:prstGeom prst="rect">
            <a:avLst/>
          </a:prstGeom>
        </p:spPr>
        <p:txBody>
          <a:bodyPr wrap="square">
            <a:spAutoFit/>
          </a:bodyPr>
          <a:lstStyle/>
          <a:p>
            <a:r>
              <a:rPr lang="en-US" sz="1050" dirty="0"/>
              <a:t>Signed by Independent HW vendor (IHV)</a:t>
            </a:r>
          </a:p>
        </p:txBody>
      </p:sp>
    </p:spTree>
    <p:extLst>
      <p:ext uri="{BB962C8B-B14F-4D97-AF65-F5344CB8AC3E}">
        <p14:creationId xmlns:p14="http://schemas.microsoft.com/office/powerpoint/2010/main" val="29251438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Firmware Everywhere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a:t>
            </a:fld>
            <a:endParaRPr lang="en-US" dirty="0"/>
          </a:p>
        </p:txBody>
      </p:sp>
      <p:sp>
        <p:nvSpPr>
          <p:cNvPr id="12" name="Content Placeholder 11"/>
          <p:cNvSpPr>
            <a:spLocks noGrp="1"/>
          </p:cNvSpPr>
          <p:nvPr>
            <p:ph idx="1"/>
          </p:nvPr>
        </p:nvSpPr>
        <p:spPr>
          <a:xfrm>
            <a:off x="457201" y="1143000"/>
            <a:ext cx="8212357" cy="4724399"/>
          </a:xfrm>
        </p:spPr>
        <p:txBody>
          <a:bodyPr/>
          <a:lstStyle/>
          <a:p>
            <a:pPr marL="517518" lvl="1" indent="-342900">
              <a:lnSpc>
                <a:spcPct val="50000"/>
              </a:lnSpc>
              <a:buFont typeface="Wingdings" panose="05000000000000000000" pitchFamily="2" charset="2"/>
              <a:buChar char="Ø"/>
            </a:pPr>
            <a:endParaRPr lang="en-US" sz="2400" dirty="0"/>
          </a:p>
          <a:p>
            <a:pPr marL="517518" lvl="1" indent="-342900">
              <a:lnSpc>
                <a:spcPct val="50000"/>
              </a:lnSpc>
              <a:buFont typeface="Wingdings" panose="05000000000000000000" pitchFamily="2" charset="2"/>
              <a:buChar char="Ø"/>
            </a:pPr>
            <a:r>
              <a:rPr lang="en-US" sz="2400" dirty="0" err="1"/>
              <a:t>GBe</a:t>
            </a:r>
            <a:r>
              <a:rPr lang="en-US" sz="2400" dirty="0"/>
              <a:t> NIC, </a:t>
            </a:r>
            <a:r>
              <a:rPr lang="en-US" sz="2400" dirty="0" err="1"/>
              <a:t>WiFi</a:t>
            </a:r>
            <a:r>
              <a:rPr lang="en-US" sz="2400" dirty="0"/>
              <a:t>, Bluetooth, </a:t>
            </a:r>
            <a:r>
              <a:rPr lang="en-US" sz="2400" dirty="0" err="1"/>
              <a:t>WiGig</a:t>
            </a:r>
            <a:endParaRPr lang="en-US" sz="2400" dirty="0"/>
          </a:p>
          <a:p>
            <a:pPr marL="517518" lvl="1" indent="-342900">
              <a:lnSpc>
                <a:spcPct val="50000"/>
              </a:lnSpc>
              <a:buFont typeface="Wingdings" panose="05000000000000000000" pitchFamily="2" charset="2"/>
              <a:buChar char="Ø"/>
            </a:pPr>
            <a:r>
              <a:rPr lang="en-US" sz="2400" dirty="0"/>
              <a:t>Baseband (3G, LTE) Modems</a:t>
            </a:r>
          </a:p>
          <a:p>
            <a:pPr marL="517518" lvl="1" indent="-342900">
              <a:lnSpc>
                <a:spcPct val="50000"/>
              </a:lnSpc>
              <a:buFont typeface="Wingdings" panose="05000000000000000000" pitchFamily="2" charset="2"/>
              <a:buChar char="Ø"/>
            </a:pPr>
            <a:r>
              <a:rPr lang="en-US" sz="2400" dirty="0"/>
              <a:t>Sensor Hubs</a:t>
            </a:r>
          </a:p>
          <a:p>
            <a:pPr marL="517518" lvl="1" indent="-342900">
              <a:lnSpc>
                <a:spcPct val="50000"/>
              </a:lnSpc>
              <a:buFont typeface="Wingdings" panose="05000000000000000000" pitchFamily="2" charset="2"/>
              <a:buChar char="Ø"/>
            </a:pPr>
            <a:r>
              <a:rPr lang="en-US" sz="2400" dirty="0"/>
              <a:t>NFC, GPS Controllers</a:t>
            </a:r>
          </a:p>
          <a:p>
            <a:pPr marL="517518" lvl="1" indent="-342900">
              <a:lnSpc>
                <a:spcPct val="50000"/>
              </a:lnSpc>
              <a:buFont typeface="Wingdings" panose="05000000000000000000" pitchFamily="2" charset="2"/>
              <a:buChar char="Ø"/>
            </a:pPr>
            <a:r>
              <a:rPr lang="en-US" sz="2400" dirty="0"/>
              <a:t>HDD/SSD</a:t>
            </a:r>
          </a:p>
          <a:p>
            <a:pPr marL="517518" lvl="1" indent="-342900">
              <a:lnSpc>
                <a:spcPct val="50000"/>
              </a:lnSpc>
              <a:buFont typeface="Wingdings" panose="05000000000000000000" pitchFamily="2" charset="2"/>
              <a:buChar char="Ø"/>
            </a:pPr>
            <a:r>
              <a:rPr lang="en-US" sz="2400" dirty="0"/>
              <a:t>Keyboard and Embedded Controllers</a:t>
            </a:r>
          </a:p>
          <a:p>
            <a:pPr marL="517518" lvl="1" indent="-342900">
              <a:lnSpc>
                <a:spcPct val="50000"/>
              </a:lnSpc>
              <a:buFont typeface="Wingdings" panose="05000000000000000000" pitchFamily="2" charset="2"/>
              <a:buChar char="Ø"/>
            </a:pPr>
            <a:r>
              <a:rPr lang="en-US" sz="2400" dirty="0"/>
              <a:t>Battery Gauge</a:t>
            </a:r>
          </a:p>
          <a:p>
            <a:pPr marL="517518" lvl="1" indent="-342900">
              <a:lnSpc>
                <a:spcPct val="50000"/>
              </a:lnSpc>
              <a:buFont typeface="Wingdings" panose="05000000000000000000" pitchFamily="2" charset="2"/>
              <a:buChar char="Ø"/>
            </a:pPr>
            <a:r>
              <a:rPr lang="en-US" sz="2400" dirty="0"/>
              <a:t>Baseboard Management Controllers (BMC)</a:t>
            </a:r>
          </a:p>
          <a:p>
            <a:pPr marL="517518" lvl="1" indent="-342900">
              <a:lnSpc>
                <a:spcPct val="50000"/>
              </a:lnSpc>
              <a:buFont typeface="Wingdings" panose="05000000000000000000" pitchFamily="2" charset="2"/>
              <a:buChar char="Ø"/>
            </a:pPr>
            <a:r>
              <a:rPr lang="en-US" sz="2400" dirty="0"/>
              <a:t>Graphics/Video</a:t>
            </a:r>
          </a:p>
          <a:p>
            <a:pPr marL="517518" lvl="1" indent="-342900">
              <a:lnSpc>
                <a:spcPct val="50000"/>
              </a:lnSpc>
              <a:buFont typeface="Wingdings" panose="05000000000000000000" pitchFamily="2" charset="2"/>
              <a:buChar char="Ø"/>
            </a:pPr>
            <a:r>
              <a:rPr lang="en-US" sz="2400" dirty="0"/>
              <a:t>USB Thumb Drives, keyboards/mice</a:t>
            </a:r>
          </a:p>
          <a:p>
            <a:pPr marL="517518" lvl="1" indent="-342900">
              <a:lnSpc>
                <a:spcPct val="50000"/>
              </a:lnSpc>
              <a:buFont typeface="Wingdings" panose="05000000000000000000" pitchFamily="2" charset="2"/>
              <a:buChar char="Ø"/>
            </a:pPr>
            <a:r>
              <a:rPr lang="en-US" sz="2400" dirty="0"/>
              <a:t>Chargers, adapters</a:t>
            </a:r>
          </a:p>
          <a:p>
            <a:pPr marL="517518" lvl="1" indent="-342900">
              <a:lnSpc>
                <a:spcPct val="50000"/>
              </a:lnSpc>
              <a:buFont typeface="Wingdings" panose="05000000000000000000" pitchFamily="2" charset="2"/>
              <a:buChar char="Ø"/>
            </a:pPr>
            <a:r>
              <a:rPr lang="en-US" sz="2400" dirty="0"/>
              <a:t>TPM, security coprocessors</a:t>
            </a:r>
          </a:p>
          <a:p>
            <a:pPr marL="517518" lvl="1" indent="-342900">
              <a:lnSpc>
                <a:spcPct val="50000"/>
              </a:lnSpc>
              <a:buFont typeface="Wingdings" panose="05000000000000000000" pitchFamily="2" charset="2"/>
              <a:buChar char="Ø"/>
            </a:pPr>
            <a:r>
              <a:rPr lang="en-US" sz="2400" dirty="0"/>
              <a:t>Routers, network appliances</a:t>
            </a:r>
          </a:p>
          <a:p>
            <a:pPr marL="517518" lvl="1" indent="-342900">
              <a:lnSpc>
                <a:spcPct val="50000"/>
              </a:lnSpc>
              <a:buFont typeface="Wingdings" panose="05000000000000000000" pitchFamily="2" charset="2"/>
              <a:buChar char="Ø"/>
            </a:pPr>
            <a:r>
              <a:rPr lang="en-US" sz="2400" dirty="0">
                <a:solidFill>
                  <a:srgbClr val="FF0000"/>
                </a:solidFill>
              </a:rPr>
              <a:t>Main system firmware (BIOS, UEFI firmware, </a:t>
            </a:r>
            <a:r>
              <a:rPr lang="en-US" sz="2400" dirty="0" err="1">
                <a:solidFill>
                  <a:srgbClr val="FF0000"/>
                </a:solidFill>
              </a:rPr>
              <a:t>coreboot</a:t>
            </a:r>
            <a:r>
              <a:rPr lang="en-US" sz="2400" dirty="0">
                <a:solidFill>
                  <a:srgbClr val="FF0000"/>
                </a:solidFill>
              </a:rPr>
              <a:t>)</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US" sz="3200" dirty="0"/>
          </a:p>
        </p:txBody>
      </p:sp>
    </p:spTree>
    <p:extLst>
      <p:ext uri="{BB962C8B-B14F-4D97-AF65-F5344CB8AC3E}">
        <p14:creationId xmlns:p14="http://schemas.microsoft.com/office/powerpoint/2010/main" val="34828967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x86 Reset Vector</a:t>
            </a:r>
          </a:p>
        </p:txBody>
      </p:sp>
      <p:sp>
        <p:nvSpPr>
          <p:cNvPr id="8" name="Content Placeholder 7"/>
          <p:cNvSpPr>
            <a:spLocks noGrp="1"/>
          </p:cNvSpPr>
          <p:nvPr>
            <p:ph idx="1"/>
          </p:nvPr>
        </p:nvSpPr>
        <p:spPr>
          <a:xfrm>
            <a:off x="457200" y="1309394"/>
            <a:ext cx="8229600" cy="5091406"/>
          </a:xfrm>
        </p:spPr>
        <p:txBody>
          <a:bodyPr>
            <a:normAutofit fontScale="92500"/>
          </a:bodyPr>
          <a:lstStyle/>
          <a:p>
            <a:pPr marL="457200" indent="-457200">
              <a:buFont typeface="+mj-lt"/>
              <a:buAutoNum type="arabicPeriod"/>
            </a:pPr>
            <a:r>
              <a:rPr lang="en-US" sz="2400" dirty="0"/>
              <a:t>CPU starts in </a:t>
            </a:r>
            <a:r>
              <a:rPr lang="en-US" sz="2400" i="1" dirty="0"/>
              <a:t>Real-Address Mode </a:t>
            </a:r>
            <a:r>
              <a:rPr lang="en-US" sz="2400" dirty="0"/>
              <a:t>(or </a:t>
            </a:r>
            <a:r>
              <a:rPr lang="en-US" sz="2400" i="1" dirty="0"/>
              <a:t>Real Mode</a:t>
            </a:r>
            <a:r>
              <a:rPr lang="en-US" sz="2400" dirty="0"/>
              <a:t>)</a:t>
            </a:r>
          </a:p>
          <a:p>
            <a:pPr marL="1028700" lvl="2" indent="-457200"/>
            <a:r>
              <a:rPr lang="en-US" sz="2400" dirty="0"/>
              <a:t>CS = </a:t>
            </a:r>
            <a:r>
              <a:rPr lang="en-US" sz="2400" dirty="0">
                <a:latin typeface="Courier New" panose="02070309020205020404" pitchFamily="49" charset="0"/>
                <a:cs typeface="Courier New" panose="02070309020205020404" pitchFamily="49" charset="0"/>
              </a:rPr>
              <a:t>F000h</a:t>
            </a:r>
            <a:r>
              <a:rPr lang="en-US" sz="2400" dirty="0"/>
              <a:t>, CS limit = </a:t>
            </a:r>
            <a:r>
              <a:rPr lang="en-US" sz="2400" dirty="0" err="1">
                <a:latin typeface="Courier New" panose="02070309020205020404" pitchFamily="49" charset="0"/>
                <a:cs typeface="Courier New" panose="02070309020205020404" pitchFamily="49" charset="0"/>
              </a:rPr>
              <a:t>FFFFh</a:t>
            </a:r>
            <a:r>
              <a:rPr lang="en-US" sz="2400" dirty="0"/>
              <a:t>, EIP = </a:t>
            </a:r>
            <a:r>
              <a:rPr lang="en-US" sz="2400" dirty="0">
                <a:latin typeface="Courier New" panose="02070309020205020404" pitchFamily="49" charset="0"/>
                <a:cs typeface="Courier New" panose="02070309020205020404" pitchFamily="49" charset="0"/>
              </a:rPr>
              <a:t>FFF0h</a:t>
            </a:r>
            <a:endParaRPr lang="en-US" sz="2400" dirty="0"/>
          </a:p>
          <a:p>
            <a:pPr marL="1028700" lvl="2" indent="-457200"/>
            <a:r>
              <a:rPr lang="en-US" sz="2400" dirty="0">
                <a:sym typeface="Wingdings" panose="05000000000000000000" pitchFamily="2" charset="2"/>
              </a:rPr>
              <a:t>So reset vector should be at </a:t>
            </a:r>
            <a:r>
              <a:rPr lang="en-US" sz="2400" dirty="0">
                <a:latin typeface="Courier New" panose="02070309020205020404" pitchFamily="49" charset="0"/>
                <a:cs typeface="Courier New" panose="02070309020205020404" pitchFamily="49" charset="0"/>
                <a:sym typeface="Wingdings" panose="05000000000000000000" pitchFamily="2" charset="2"/>
              </a:rPr>
              <a:t>F000:FFF0 = (F000h &lt;&lt; 4) + FFF0h = 000FFFF0h</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a:pPr>
            <a:r>
              <a:rPr lang="en-US" sz="2400" dirty="0"/>
              <a:t>In 8086 BIOS ROM was mapped under 1MB. Now CPU/chipset map larger BIOS ROM under 4GB (</a:t>
            </a:r>
            <a:r>
              <a:rPr lang="en-US" sz="2400" dirty="0" err="1">
                <a:latin typeface="Courier New" panose="02070309020205020404" pitchFamily="49" charset="0"/>
                <a:cs typeface="Courier New" panose="02070309020205020404" pitchFamily="49" charset="0"/>
              </a:rPr>
              <a:t>FFFFFFFFh</a:t>
            </a:r>
            <a:r>
              <a:rPr lang="en-US" sz="2400" dirty="0"/>
              <a:t>)</a:t>
            </a:r>
          </a:p>
          <a:p>
            <a:pPr marL="457200" indent="-457200">
              <a:buFont typeface="+mj-lt"/>
              <a:buAutoNum type="arabicPeriod"/>
            </a:pPr>
            <a:r>
              <a:rPr lang="en-US" sz="2400" dirty="0"/>
              <a:t>CPU asserts upper 12 address bits high by programming reset value of CS descriptor cache CS base to </a:t>
            </a:r>
            <a:r>
              <a:rPr lang="en-US" sz="2400" dirty="0">
                <a:solidFill>
                  <a:srgbClr val="FF0000"/>
                </a:solidFill>
                <a:latin typeface="Courier New" panose="02070309020205020404" pitchFamily="49" charset="0"/>
                <a:cs typeface="Courier New" panose="02070309020205020404" pitchFamily="49" charset="0"/>
                <a:sym typeface="Wingdings" panose="05000000000000000000" pitchFamily="2" charset="2"/>
              </a:rPr>
              <a:t>FFF</a:t>
            </a:r>
            <a:r>
              <a:rPr lang="en-US" sz="2400" dirty="0">
                <a:latin typeface="Courier New" panose="02070309020205020404" pitchFamily="49" charset="0"/>
                <a:cs typeface="Courier New" panose="02070309020205020404" pitchFamily="49" charset="0"/>
                <a:sym typeface="Wingdings" panose="05000000000000000000" pitchFamily="2" charset="2"/>
              </a:rPr>
              <a:t>F0000h</a:t>
            </a:r>
            <a:endParaRPr lang="en-US" sz="2400" dirty="0"/>
          </a:p>
          <a:p>
            <a:pPr marL="457200" indent="-457200">
              <a:buFont typeface="+mj-lt"/>
              <a:buAutoNum type="arabicPeriod"/>
            </a:pPr>
            <a:r>
              <a:rPr lang="en-US" sz="2400" dirty="0"/>
              <a:t>So reset vector is CS base + EIP = </a:t>
            </a:r>
            <a:r>
              <a:rPr lang="en-US" sz="2400" dirty="0">
                <a:solidFill>
                  <a:srgbClr val="FF0000"/>
                </a:solidFill>
                <a:latin typeface="Courier New" panose="02070309020205020404" pitchFamily="49" charset="0"/>
                <a:cs typeface="Courier New" panose="02070309020205020404" pitchFamily="49" charset="0"/>
                <a:sym typeface="Wingdings" panose="05000000000000000000" pitchFamily="2" charset="2"/>
              </a:rPr>
              <a:t>FFF</a:t>
            </a:r>
            <a:r>
              <a:rPr lang="en-US" sz="2400" dirty="0">
                <a:latin typeface="Courier New" panose="02070309020205020404" pitchFamily="49" charset="0"/>
                <a:cs typeface="Courier New" panose="02070309020205020404" pitchFamily="49" charset="0"/>
                <a:sym typeface="Wingdings" panose="05000000000000000000" pitchFamily="2" charset="2"/>
              </a:rPr>
              <a:t>F0000h + FFF0h = </a:t>
            </a:r>
            <a:r>
              <a:rPr lang="en-US" sz="2400" dirty="0">
                <a:solidFill>
                  <a:srgbClr val="FF0000"/>
                </a:solidFill>
                <a:latin typeface="Courier New" panose="02070309020205020404" pitchFamily="49" charset="0"/>
                <a:cs typeface="Courier New" panose="02070309020205020404" pitchFamily="49" charset="0"/>
                <a:sym typeface="Wingdings" panose="05000000000000000000" pitchFamily="2" charset="2"/>
              </a:rPr>
              <a:t>FFF</a:t>
            </a:r>
            <a:r>
              <a:rPr lang="en-US" sz="2400" dirty="0">
                <a:latin typeface="Courier New" panose="02070309020205020404" pitchFamily="49" charset="0"/>
                <a:cs typeface="Courier New" panose="02070309020205020404" pitchFamily="49" charset="0"/>
                <a:sym typeface="Wingdings" panose="05000000000000000000" pitchFamily="2" charset="2"/>
              </a:rPr>
              <a:t>FFFF0h</a:t>
            </a:r>
            <a:endParaRPr lang="en-US" sz="2400" dirty="0"/>
          </a:p>
          <a:p>
            <a:pPr marL="457200" indent="-457200">
              <a:buFont typeface="+mj-lt"/>
              <a:buAutoNum type="arabicPeriod"/>
            </a:pPr>
            <a:r>
              <a:rPr lang="en-US" sz="2400" dirty="0"/>
              <a:t>Until firmware executes FAR JMP to reload CS with </a:t>
            </a:r>
            <a:r>
              <a:rPr lang="en-US" sz="2400" dirty="0">
                <a:latin typeface="Courier New" panose="02070309020205020404" pitchFamily="49" charset="0"/>
                <a:cs typeface="Courier New" panose="02070309020205020404" pitchFamily="49" charset="0"/>
              </a:rPr>
              <a:t>F000h</a:t>
            </a:r>
            <a:r>
              <a:rPr lang="en-US" sz="2400" dirty="0"/>
              <a:t> to stay in real mode under 1MB or enter protected mode early</a:t>
            </a:r>
          </a:p>
        </p:txBody>
      </p:sp>
    </p:spTree>
    <p:extLst>
      <p:ext uri="{BB962C8B-B14F-4D97-AF65-F5344CB8AC3E}">
        <p14:creationId xmlns:p14="http://schemas.microsoft.com/office/powerpoint/2010/main" val="408142129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Firmware Update Rollback Protection</a:t>
            </a:r>
          </a:p>
        </p:txBody>
      </p:sp>
      <p:sp>
        <p:nvSpPr>
          <p:cNvPr id="6" name="Rectangle 5"/>
          <p:cNvSpPr/>
          <p:nvPr/>
        </p:nvSpPr>
        <p:spPr>
          <a:xfrm>
            <a:off x="304800" y="10668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1</a:t>
            </a:r>
          </a:p>
        </p:txBody>
      </p:sp>
      <p:sp>
        <p:nvSpPr>
          <p:cNvPr id="7" name="Rectangle 6"/>
          <p:cNvSpPr/>
          <p:nvPr/>
        </p:nvSpPr>
        <p:spPr>
          <a:xfrm>
            <a:off x="304800" y="19812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2</a:t>
            </a:r>
          </a:p>
        </p:txBody>
      </p:sp>
      <p:sp>
        <p:nvSpPr>
          <p:cNvPr id="8" name="Rectangle 7"/>
          <p:cNvSpPr/>
          <p:nvPr/>
        </p:nvSpPr>
        <p:spPr>
          <a:xfrm>
            <a:off x="304800" y="28956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3</a:t>
            </a:r>
          </a:p>
        </p:txBody>
      </p:sp>
      <p:sp>
        <p:nvSpPr>
          <p:cNvPr id="9" name="Rectangle 8"/>
          <p:cNvSpPr/>
          <p:nvPr/>
        </p:nvSpPr>
        <p:spPr>
          <a:xfrm>
            <a:off x="3200400" y="10668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1</a:t>
            </a:r>
          </a:p>
        </p:txBody>
      </p:sp>
      <p:sp>
        <p:nvSpPr>
          <p:cNvPr id="10" name="Rectangle 9"/>
          <p:cNvSpPr/>
          <p:nvPr/>
        </p:nvSpPr>
        <p:spPr>
          <a:xfrm>
            <a:off x="3200400" y="19812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2</a:t>
            </a:r>
          </a:p>
        </p:txBody>
      </p:sp>
      <p:sp>
        <p:nvSpPr>
          <p:cNvPr id="11" name="Rectangle 10"/>
          <p:cNvSpPr/>
          <p:nvPr/>
        </p:nvSpPr>
        <p:spPr>
          <a:xfrm>
            <a:off x="3200400" y="2895600"/>
            <a:ext cx="1447800" cy="762000"/>
          </a:xfrm>
          <a:prstGeom prst="rect">
            <a:avLst/>
          </a:prstGeom>
          <a:gradFill>
            <a:gsLst>
              <a:gs pos="0">
                <a:schemeClr val="accent1">
                  <a:lumMod val="60000"/>
                  <a:lumOff val="40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3</a:t>
            </a:r>
          </a:p>
        </p:txBody>
      </p:sp>
      <p:sp>
        <p:nvSpPr>
          <p:cNvPr id="12" name="Rectangle 11"/>
          <p:cNvSpPr/>
          <p:nvPr/>
        </p:nvSpPr>
        <p:spPr>
          <a:xfrm>
            <a:off x="3200400" y="38100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4</a:t>
            </a:r>
          </a:p>
        </p:txBody>
      </p:sp>
      <p:sp>
        <p:nvSpPr>
          <p:cNvPr id="13" name="Rectangle 12"/>
          <p:cNvSpPr/>
          <p:nvPr/>
        </p:nvSpPr>
        <p:spPr>
          <a:xfrm>
            <a:off x="6019800" y="10668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1</a:t>
            </a:r>
          </a:p>
        </p:txBody>
      </p:sp>
      <p:sp>
        <p:nvSpPr>
          <p:cNvPr id="14" name="Rectangle 13"/>
          <p:cNvSpPr/>
          <p:nvPr/>
        </p:nvSpPr>
        <p:spPr>
          <a:xfrm>
            <a:off x="6019800" y="19812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2</a:t>
            </a:r>
          </a:p>
        </p:txBody>
      </p:sp>
      <p:sp>
        <p:nvSpPr>
          <p:cNvPr id="15" name="Rectangle 14"/>
          <p:cNvSpPr/>
          <p:nvPr/>
        </p:nvSpPr>
        <p:spPr>
          <a:xfrm>
            <a:off x="6019800" y="2895600"/>
            <a:ext cx="1447800" cy="762000"/>
          </a:xfrm>
          <a:prstGeom prst="rect">
            <a:avLst/>
          </a:prstGeom>
          <a:gradFill>
            <a:gsLst>
              <a:gs pos="0">
                <a:schemeClr val="bg2">
                  <a:lumMod val="25000"/>
                </a:schemeClr>
              </a:gs>
              <a:gs pos="100000">
                <a:schemeClr val="accent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3</a:t>
            </a:r>
          </a:p>
        </p:txBody>
      </p:sp>
      <p:sp>
        <p:nvSpPr>
          <p:cNvPr id="16" name="Rectangle 15"/>
          <p:cNvSpPr/>
          <p:nvPr/>
        </p:nvSpPr>
        <p:spPr>
          <a:xfrm>
            <a:off x="6019800" y="38100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4</a:t>
            </a:r>
          </a:p>
        </p:txBody>
      </p:sp>
      <p:sp>
        <p:nvSpPr>
          <p:cNvPr id="17" name="Rectangle 16"/>
          <p:cNvSpPr/>
          <p:nvPr/>
        </p:nvSpPr>
        <p:spPr>
          <a:xfrm>
            <a:off x="6019800" y="4724400"/>
            <a:ext cx="14478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Version 5</a:t>
            </a:r>
          </a:p>
        </p:txBody>
      </p:sp>
      <p:sp>
        <p:nvSpPr>
          <p:cNvPr id="18" name="TextBox 17"/>
          <p:cNvSpPr txBox="1"/>
          <p:nvPr/>
        </p:nvSpPr>
        <p:spPr>
          <a:xfrm>
            <a:off x="228600" y="3810000"/>
            <a:ext cx="2057400" cy="2062103"/>
          </a:xfrm>
          <a:prstGeom prst="rect">
            <a:avLst/>
          </a:prstGeom>
          <a:noFill/>
        </p:spPr>
        <p:txBody>
          <a:bodyPr wrap="square" rtlCol="0">
            <a:spAutoFit/>
          </a:bodyPr>
          <a:lstStyle/>
          <a:p>
            <a:r>
              <a:rPr lang="en-US" sz="1600" dirty="0"/>
              <a:t>Each version fixes some issues with the previous. Since none are known to have security flaws, each new version allows updates to all older versions.</a:t>
            </a:r>
          </a:p>
        </p:txBody>
      </p:sp>
      <p:sp>
        <p:nvSpPr>
          <p:cNvPr id="19" name="TextBox 18"/>
          <p:cNvSpPr txBox="1"/>
          <p:nvPr/>
        </p:nvSpPr>
        <p:spPr>
          <a:xfrm>
            <a:off x="2590800" y="4724400"/>
            <a:ext cx="3048000" cy="1323439"/>
          </a:xfrm>
          <a:prstGeom prst="rect">
            <a:avLst/>
          </a:prstGeom>
          <a:noFill/>
        </p:spPr>
        <p:txBody>
          <a:bodyPr wrap="square" rtlCol="0">
            <a:spAutoFit/>
          </a:bodyPr>
          <a:lstStyle/>
          <a:p>
            <a:r>
              <a:rPr lang="en-US" sz="1600" dirty="0"/>
              <a:t>In V4, one of the issues fixed in V3 is realized to be a security fix.  V4 will not allow updates to earlier versions, even V3 since it allows update to V2.</a:t>
            </a:r>
          </a:p>
        </p:txBody>
      </p:sp>
      <p:cxnSp>
        <p:nvCxnSpPr>
          <p:cNvPr id="21" name="Elbow Connector 20"/>
          <p:cNvCxnSpPr>
            <a:stCxn id="8" idx="3"/>
            <a:endCxn id="7" idx="3"/>
          </p:cNvCxnSpPr>
          <p:nvPr/>
        </p:nvCxnSpPr>
        <p:spPr>
          <a:xfrm flipV="1">
            <a:off x="17526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7" idx="1"/>
            <a:endCxn id="6" idx="1"/>
          </p:cNvCxnSpPr>
          <p:nvPr/>
        </p:nvCxnSpPr>
        <p:spPr>
          <a:xfrm rot="10800000">
            <a:off x="3048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1" idx="3"/>
            <a:endCxn id="10" idx="3"/>
          </p:cNvCxnSpPr>
          <p:nvPr/>
        </p:nvCxnSpPr>
        <p:spPr>
          <a:xfrm flipV="1">
            <a:off x="46482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0" idx="1"/>
            <a:endCxn id="9" idx="1"/>
          </p:cNvCxnSpPr>
          <p:nvPr/>
        </p:nvCxnSpPr>
        <p:spPr>
          <a:xfrm rot="10800000">
            <a:off x="32004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3"/>
            <a:endCxn id="16" idx="3"/>
          </p:cNvCxnSpPr>
          <p:nvPr/>
        </p:nvCxnSpPr>
        <p:spPr>
          <a:xfrm flipV="1">
            <a:off x="7467600" y="41910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5" idx="3"/>
            <a:endCxn id="14" idx="3"/>
          </p:cNvCxnSpPr>
          <p:nvPr/>
        </p:nvCxnSpPr>
        <p:spPr>
          <a:xfrm flipV="1">
            <a:off x="7467600" y="23622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4" idx="1"/>
            <a:endCxn id="13" idx="1"/>
          </p:cNvCxnSpPr>
          <p:nvPr/>
        </p:nvCxnSpPr>
        <p:spPr>
          <a:xfrm rot="10800000">
            <a:off x="6019800" y="1447800"/>
            <a:ext cx="12700" cy="914400"/>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848600" y="4237672"/>
            <a:ext cx="1295400" cy="1477328"/>
          </a:xfrm>
          <a:prstGeom prst="rect">
            <a:avLst/>
          </a:prstGeom>
          <a:noFill/>
        </p:spPr>
        <p:txBody>
          <a:bodyPr wrap="square" rtlCol="0">
            <a:spAutoFit/>
          </a:bodyPr>
          <a:lstStyle/>
          <a:p>
            <a:r>
              <a:rPr lang="en-US" dirty="0"/>
              <a:t>Version 5 can now accept only versions 5 and 4.</a:t>
            </a:r>
          </a:p>
        </p:txBody>
      </p:sp>
      <p:cxnSp>
        <p:nvCxnSpPr>
          <p:cNvPr id="36" name="Straight Connector 35"/>
          <p:cNvCxnSpPr/>
          <p:nvPr/>
        </p:nvCxnSpPr>
        <p:spPr>
          <a:xfrm>
            <a:off x="2514600" y="3733800"/>
            <a:ext cx="5486400" cy="0"/>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hape 29"/>
          <p:cNvCxnSpPr>
            <a:stCxn id="16" idx="1"/>
          </p:cNvCxnSpPr>
          <p:nvPr/>
        </p:nvCxnSpPr>
        <p:spPr>
          <a:xfrm rot="10800000">
            <a:off x="5791200" y="3733800"/>
            <a:ext cx="228600" cy="45720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hape 31"/>
          <p:cNvCxnSpPr/>
          <p:nvPr/>
        </p:nvCxnSpPr>
        <p:spPr>
          <a:xfrm rot="10800000">
            <a:off x="2971801" y="3733800"/>
            <a:ext cx="228600" cy="45720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quot;No&quot; Symbol 36"/>
          <p:cNvSpPr/>
          <p:nvPr/>
        </p:nvSpPr>
        <p:spPr>
          <a:xfrm>
            <a:off x="5609772" y="3581400"/>
            <a:ext cx="381000" cy="304800"/>
          </a:xfrm>
          <a:prstGeom prst="noSmoking">
            <a:avLst/>
          </a:prstGeom>
          <a:solidFill>
            <a:srgbClr val="C0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quot;No&quot; Symbol 37"/>
          <p:cNvSpPr/>
          <p:nvPr/>
        </p:nvSpPr>
        <p:spPr>
          <a:xfrm>
            <a:off x="2801256" y="3581400"/>
            <a:ext cx="381000" cy="304800"/>
          </a:xfrm>
          <a:prstGeom prst="noSmoking">
            <a:avLst/>
          </a:prstGeom>
          <a:solidFill>
            <a:srgbClr val="C0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7951690" y="3523130"/>
            <a:ext cx="990600" cy="369332"/>
          </a:xfrm>
          <a:prstGeom prst="rect">
            <a:avLst/>
          </a:prstGeom>
          <a:noFill/>
        </p:spPr>
        <p:txBody>
          <a:bodyPr wrap="square" rtlCol="0">
            <a:spAutoFit/>
          </a:bodyPr>
          <a:lstStyle/>
          <a:p>
            <a:r>
              <a:rPr lang="en-US" dirty="0"/>
              <a:t>“Fence”</a:t>
            </a:r>
          </a:p>
        </p:txBody>
      </p:sp>
      <p:cxnSp>
        <p:nvCxnSpPr>
          <p:cNvPr id="40" name="Straight Connector 39"/>
          <p:cNvCxnSpPr/>
          <p:nvPr/>
        </p:nvCxnSpPr>
        <p:spPr>
          <a:xfrm flipV="1">
            <a:off x="19812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6" idx="3"/>
          </p:cNvCxnSpPr>
          <p:nvPr/>
        </p:nvCxnSpPr>
        <p:spPr>
          <a:xfrm flipH="1">
            <a:off x="17526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8768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46482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7696200" y="1447800"/>
            <a:ext cx="0" cy="914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7467600" y="144780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461041"/>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Protecting UEFI Variables</a:t>
            </a:r>
          </a:p>
        </p:txBody>
      </p:sp>
    </p:spTree>
    <p:extLst>
      <p:ext uri="{BB962C8B-B14F-4D97-AF65-F5344CB8AC3E}">
        <p14:creationId xmlns:p14="http://schemas.microsoft.com/office/powerpoint/2010/main" val="62240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Protecting UEFI Variables</a:t>
            </a:r>
          </a:p>
        </p:txBody>
      </p:sp>
      <p:sp>
        <p:nvSpPr>
          <p:cNvPr id="8" name="Content Placeholder 7"/>
          <p:cNvSpPr>
            <a:spLocks noGrp="1"/>
          </p:cNvSpPr>
          <p:nvPr>
            <p:ph idx="1"/>
          </p:nvPr>
        </p:nvSpPr>
        <p:spPr>
          <a:xfrm>
            <a:off x="457200" y="1690394"/>
            <a:ext cx="8686800" cy="4253206"/>
          </a:xfrm>
        </p:spPr>
        <p:txBody>
          <a:bodyPr>
            <a:noAutofit/>
          </a:bodyPr>
          <a:lstStyle/>
          <a:p>
            <a:pPr marL="457200" indent="-457200">
              <a:spcBef>
                <a:spcPts val="600"/>
              </a:spcBef>
              <a:buFont typeface="+mj-lt"/>
              <a:buAutoNum type="arabicPeriod"/>
            </a:pPr>
            <a:r>
              <a:rPr lang="en-US" sz="2000" dirty="0">
                <a:latin typeface="+mn-lt"/>
              </a:rPr>
              <a:t>Separate critical settings from other and stored in different variables</a:t>
            </a:r>
          </a:p>
          <a:p>
            <a:pPr marL="457200" indent="-457200">
              <a:spcBef>
                <a:spcPts val="600"/>
              </a:spcBef>
              <a:buFont typeface="+mj-lt"/>
              <a:buAutoNum type="arabicPeriod"/>
            </a:pPr>
            <a:r>
              <a:rPr lang="en-US" sz="2000" dirty="0">
                <a:latin typeface="+mn-lt"/>
                <a:cs typeface="Courier New" panose="02070309020205020404" pitchFamily="49" charset="0"/>
              </a:rPr>
              <a:t>If a variable is only used by the FW then it shouldn’t be Runtime</a:t>
            </a:r>
          </a:p>
          <a:p>
            <a:pPr marL="457200" indent="-457200">
              <a:spcBef>
                <a:spcPts val="600"/>
              </a:spcBef>
              <a:buFont typeface="+mj-lt"/>
              <a:buAutoNum type="arabicPeriod"/>
            </a:pPr>
            <a:r>
              <a:rPr lang="en-US" sz="2000" dirty="0">
                <a:latin typeface="+mn-lt"/>
                <a:cs typeface="Courier New" panose="02070309020205020404" pitchFamily="49" charset="0"/>
              </a:rPr>
              <a:t>Make variables, not updateable by the OS, “read-only” (</a:t>
            </a:r>
            <a:r>
              <a:rPr lang="en-US" sz="2000" i="1" dirty="0">
                <a:latin typeface="+mn-lt"/>
                <a:cs typeface="Courier New" panose="02070309020205020404" pitchFamily="49" charset="0"/>
              </a:rPr>
              <a:t>Variable Lock)</a:t>
            </a:r>
            <a:endParaRPr lang="en-US" sz="2000" dirty="0">
              <a:latin typeface="+mn-lt"/>
              <a:cs typeface="Courier New" panose="02070309020205020404" pitchFamily="49" charset="0"/>
            </a:endParaRPr>
          </a:p>
          <a:p>
            <a:pPr marL="457200" indent="-457200">
              <a:spcBef>
                <a:spcPts val="600"/>
              </a:spcBef>
              <a:buFont typeface="+mj-lt"/>
              <a:buAutoNum type="arabicPeriod"/>
            </a:pPr>
            <a:r>
              <a:rPr lang="en-US" sz="2000" dirty="0">
                <a:latin typeface="+mn-lt"/>
                <a:cs typeface="Courier New" panose="02070309020205020404" pitchFamily="49" charset="0"/>
              </a:rPr>
              <a:t>Use authenticated variables or </a:t>
            </a:r>
            <a:r>
              <a:rPr lang="en-US" sz="2000" dirty="0" err="1">
                <a:latin typeface="+mn-lt"/>
                <a:cs typeface="Courier New" panose="02070309020205020404" pitchFamily="49" charset="0"/>
              </a:rPr>
              <a:t>Pcd</a:t>
            </a:r>
            <a:r>
              <a:rPr lang="en-US" sz="2000" dirty="0">
                <a:latin typeface="+mn-lt"/>
                <a:cs typeface="Courier New" panose="02070309020205020404" pitchFamily="49" charset="0"/>
              </a:rPr>
              <a:t> for security settings</a:t>
            </a:r>
          </a:p>
          <a:p>
            <a:pPr marL="457200" indent="-457200">
              <a:spcBef>
                <a:spcPts val="600"/>
              </a:spcBef>
              <a:buFont typeface="+mj-lt"/>
              <a:buAutoNum type="arabicPeriod"/>
            </a:pPr>
            <a:r>
              <a:rPr lang="en-US" sz="2000" dirty="0">
                <a:latin typeface="+mn-lt"/>
                <a:cs typeface="Courier New" panose="02070309020205020404" pitchFamily="49" charset="0"/>
              </a:rPr>
              <a:t>Don’t store debug/validation </a:t>
            </a:r>
            <a:r>
              <a:rPr lang="en-US" sz="2000" dirty="0" err="1">
                <a:latin typeface="+mn-lt"/>
                <a:cs typeface="Courier New" panose="02070309020205020404" pitchFamily="49" charset="0"/>
              </a:rPr>
              <a:t>config</a:t>
            </a:r>
            <a:r>
              <a:rPr lang="en-US" sz="2000" dirty="0">
                <a:latin typeface="+mn-lt"/>
                <a:cs typeface="Courier New" panose="02070309020205020404" pitchFamily="49" charset="0"/>
              </a:rPr>
              <a:t>. (e.g. HW locks) in variables</a:t>
            </a:r>
          </a:p>
          <a:p>
            <a:pPr marL="457200" indent="-457200">
              <a:spcBef>
                <a:spcPts val="600"/>
              </a:spcBef>
              <a:buFont typeface="+mj-lt"/>
              <a:buAutoNum type="arabicPeriod"/>
            </a:pPr>
            <a:r>
              <a:rPr lang="en-US" sz="2000" dirty="0">
                <a:latin typeface="+mn-lt"/>
                <a:cs typeface="Courier New" panose="02070309020205020404" pitchFamily="49" charset="0"/>
              </a:rPr>
              <a:t>Whenever possible, allow only predefined values written to the variables</a:t>
            </a:r>
          </a:p>
          <a:p>
            <a:pPr marL="457200" indent="-457200">
              <a:spcBef>
                <a:spcPts val="600"/>
              </a:spcBef>
              <a:buFont typeface="+mj-lt"/>
              <a:buAutoNum type="arabicPeriod"/>
            </a:pPr>
            <a:r>
              <a:rPr lang="en-US" sz="2000" dirty="0">
                <a:latin typeface="+mn-lt"/>
                <a:cs typeface="Courier New" panose="02070309020205020404" pitchFamily="49" charset="0"/>
              </a:rPr>
              <a:t>Validate contents of the variables (e.g. check pointers)</a:t>
            </a:r>
          </a:p>
          <a:p>
            <a:pPr marL="457200" indent="-457200">
              <a:spcBef>
                <a:spcPts val="600"/>
              </a:spcBef>
              <a:buFont typeface="+mj-lt"/>
              <a:buAutoNum type="arabicPeriod"/>
            </a:pPr>
            <a:r>
              <a:rPr lang="en-US" sz="2000" dirty="0">
                <a:latin typeface="+mn-lt"/>
                <a:cs typeface="Courier New" panose="02070309020205020404" pitchFamily="49" charset="0"/>
              </a:rPr>
              <a:t>Have default </a:t>
            </a:r>
            <a:r>
              <a:rPr lang="en-US" sz="2000" dirty="0" err="1">
                <a:latin typeface="+mn-lt"/>
                <a:cs typeface="Courier New" panose="02070309020205020404" pitchFamily="49" charset="0"/>
              </a:rPr>
              <a:t>config</a:t>
            </a:r>
            <a:r>
              <a:rPr lang="en-US" sz="2000" dirty="0">
                <a:latin typeface="+mn-lt"/>
                <a:cs typeface="Courier New" panose="02070309020205020404" pitchFamily="49" charset="0"/>
              </a:rPr>
              <a:t> to allow system to boot if variable is corrupted</a:t>
            </a:r>
          </a:p>
          <a:p>
            <a:pPr marL="457200" indent="-457200">
              <a:spcBef>
                <a:spcPts val="600"/>
              </a:spcBef>
              <a:buFont typeface="+mj-lt"/>
              <a:buAutoNum type="arabicPeriod"/>
            </a:pPr>
            <a:r>
              <a:rPr lang="en-US" sz="2000" dirty="0">
                <a:latin typeface="+mn-lt"/>
                <a:cs typeface="Courier New" panose="02070309020205020404" pitchFamily="49" charset="0"/>
              </a:rPr>
              <a:t>No sensitive data like BIOS passwords in variables in clear</a:t>
            </a:r>
          </a:p>
          <a:p>
            <a:pPr marL="457200" indent="-457200">
              <a:spcBef>
                <a:spcPts val="600"/>
              </a:spcBef>
              <a:buFont typeface="+mj-lt"/>
              <a:buAutoNum type="arabicPeriod"/>
            </a:pPr>
            <a:r>
              <a:rPr lang="en-US" sz="2000" dirty="0">
                <a:latin typeface="+mn-lt"/>
                <a:cs typeface="Courier New" panose="02070309020205020404" pitchFamily="49" charset="0"/>
              </a:rPr>
              <a:t>Update of some variables may require physically present user</a:t>
            </a:r>
          </a:p>
          <a:p>
            <a:pPr marL="457200" indent="-457200">
              <a:spcBef>
                <a:spcPts val="600"/>
              </a:spcBef>
              <a:buFont typeface="+mj-lt"/>
              <a:buAutoNum type="arabicPeriod"/>
            </a:pPr>
            <a:r>
              <a:rPr lang="en-US" sz="2000" dirty="0">
                <a:latin typeface="+mn-lt"/>
                <a:cs typeface="Courier New" panose="02070309020205020404" pitchFamily="49" charset="0"/>
              </a:rPr>
              <a:t>Other integrity checks on the contents of critical variables</a:t>
            </a:r>
          </a:p>
        </p:txBody>
      </p:sp>
    </p:spTree>
    <p:extLst>
      <p:ext uri="{BB962C8B-B14F-4D97-AF65-F5344CB8AC3E}">
        <p14:creationId xmlns:p14="http://schemas.microsoft.com/office/powerpoint/2010/main" val="11675596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Why Authenticating Variables?</a:t>
            </a:r>
          </a:p>
        </p:txBody>
      </p:sp>
      <p:sp>
        <p:nvSpPr>
          <p:cNvPr id="8" name="Content Placeholder 7"/>
          <p:cNvSpPr>
            <a:spLocks noGrp="1"/>
          </p:cNvSpPr>
          <p:nvPr>
            <p:ph idx="1"/>
          </p:nvPr>
        </p:nvSpPr>
        <p:spPr>
          <a:xfrm>
            <a:off x="457200" y="1066800"/>
            <a:ext cx="8229600" cy="5486400"/>
          </a:xfrm>
        </p:spPr>
        <p:txBody>
          <a:bodyPr>
            <a:normAutofit/>
          </a:bodyPr>
          <a:lstStyle/>
          <a:p>
            <a:pPr marL="457200" indent="-457200">
              <a:buFont typeface="+mj-lt"/>
              <a:buAutoNum type="arabicPeriod"/>
            </a:pPr>
            <a:r>
              <a:rPr lang="en-US" sz="2400" dirty="0"/>
              <a:t>Secure Boot stores Platform Key (PK), Key Exchange Keys (KEK), white-list and black-list (</a:t>
            </a:r>
            <a:r>
              <a:rPr lang="en-US" sz="2400" dirty="0" err="1"/>
              <a:t>db</a:t>
            </a:r>
            <a:r>
              <a:rPr lang="en-US" sz="2400" dirty="0"/>
              <a:t>, </a:t>
            </a:r>
            <a:r>
              <a:rPr lang="en-US" sz="2400" dirty="0" err="1"/>
              <a:t>dbx</a:t>
            </a:r>
            <a:r>
              <a:rPr lang="en-US" sz="2400" dirty="0"/>
              <a:t>) in UEFI Variables</a:t>
            </a:r>
          </a:p>
          <a:p>
            <a:pPr marL="457200" indent="-457200">
              <a:buFont typeface="+mj-lt"/>
              <a:buAutoNum type="arabicPeriod"/>
            </a:pPr>
            <a:r>
              <a:rPr lang="en-US" sz="2400" dirty="0"/>
              <a:t>These need to be updateable yet protected from unauthorized software changing them</a:t>
            </a:r>
          </a:p>
          <a:p>
            <a:pPr marL="457200" indent="-457200">
              <a:buFont typeface="+mj-lt"/>
              <a:buAutoNum type="arabicPeriod"/>
            </a:pPr>
            <a:r>
              <a:rPr lang="en-US" sz="2400" dirty="0"/>
              <a:t>UEFI Authenticated Variable allows update/removal of authenticated variables only if new variable is signed and corresponding public cert already present in NVRAM (e.g. in KEK)</a:t>
            </a:r>
          </a:p>
          <a:p>
            <a:pPr marL="457200" indent="-457200">
              <a:buFont typeface="+mj-lt"/>
              <a:buAutoNum type="arabicPeriod"/>
            </a:pPr>
            <a:r>
              <a:rPr lang="en-US" sz="2400" dirty="0"/>
              <a:t>Counter or Time Based Authenticated Variable to prevent from replay attacks</a:t>
            </a:r>
          </a:p>
          <a:p>
            <a:pPr marL="1028700" lvl="2" indent="-457200"/>
            <a:endParaRPr lang="en-US" sz="2400" dirty="0"/>
          </a:p>
        </p:txBody>
      </p:sp>
    </p:spTree>
    <p:extLst>
      <p:ext uri="{BB962C8B-B14F-4D97-AF65-F5344CB8AC3E}">
        <p14:creationId xmlns:p14="http://schemas.microsoft.com/office/powerpoint/2010/main" val="338779362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normAutofit/>
          </a:bodyPr>
          <a:lstStyle/>
          <a:p>
            <a:r>
              <a:rPr lang="en-US" dirty="0"/>
              <a:t>UEFI Variable Update</a:t>
            </a:r>
          </a:p>
        </p:txBody>
      </p:sp>
      <p:sp>
        <p:nvSpPr>
          <p:cNvPr id="32" name="TextBox 31"/>
          <p:cNvSpPr txBox="1"/>
          <p:nvPr/>
        </p:nvSpPr>
        <p:spPr>
          <a:xfrm>
            <a:off x="330431" y="6245423"/>
            <a:ext cx="8813569" cy="307777"/>
          </a:xfrm>
          <a:prstGeom prst="rect">
            <a:avLst/>
          </a:prstGeom>
          <a:noFill/>
        </p:spPr>
        <p:txBody>
          <a:bodyPr wrap="square" rtlCol="0">
            <a:spAutoFit/>
          </a:bodyPr>
          <a:lstStyle/>
          <a:p>
            <a:r>
              <a:rPr lang="en-US" sz="1400" dirty="0">
                <a:solidFill>
                  <a:prstClr val="black"/>
                </a:solidFill>
              </a:rPr>
              <a:t>Source: A Tour Beyond Implementing UEFI </a:t>
            </a:r>
            <a:r>
              <a:rPr lang="en-US" sz="1400" dirty="0" err="1">
                <a:solidFill>
                  <a:prstClr val="black"/>
                </a:solidFill>
              </a:rPr>
              <a:t>Auth</a:t>
            </a:r>
            <a:r>
              <a:rPr lang="en-US" sz="1400" dirty="0">
                <a:solidFill>
                  <a:prstClr val="black"/>
                </a:solidFill>
              </a:rPr>
              <a:t> Variables in SMM with EDKII (Jiewen Yao, Vincent Zimmer)</a:t>
            </a:r>
          </a:p>
        </p:txBody>
      </p:sp>
      <p:sp>
        <p:nvSpPr>
          <p:cNvPr id="6" name="Rectangle 5"/>
          <p:cNvSpPr/>
          <p:nvPr/>
        </p:nvSpPr>
        <p:spPr>
          <a:xfrm>
            <a:off x="6705600" y="1524000"/>
            <a:ext cx="1905000" cy="4419600"/>
          </a:xfrm>
          <a:prstGeom prst="rect">
            <a:avLst/>
          </a:prstGeom>
          <a:solidFill>
            <a:schemeClr val="accent6">
              <a:lumMod val="60000"/>
              <a:lumOff val="4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SMM Variable Handler </a:t>
            </a:r>
          </a:p>
        </p:txBody>
      </p:sp>
      <p:sp>
        <p:nvSpPr>
          <p:cNvPr id="8" name="Rectangle 7"/>
          <p:cNvSpPr/>
          <p:nvPr/>
        </p:nvSpPr>
        <p:spPr>
          <a:xfrm>
            <a:off x="4191000" y="1676400"/>
            <a:ext cx="2133600" cy="4191000"/>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SMM </a:t>
            </a:r>
            <a:r>
              <a:rPr lang="en-US" sz="1400" dirty="0" err="1">
                <a:solidFill>
                  <a:schemeClr val="tx1"/>
                </a:solidFill>
              </a:rPr>
              <a:t>Comm</a:t>
            </a:r>
            <a:r>
              <a:rPr lang="en-US" sz="1400" dirty="0">
                <a:solidFill>
                  <a:schemeClr val="tx1"/>
                </a:solidFill>
              </a:rPr>
              <a:t> Header</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sz="1400" dirty="0">
                <a:solidFill>
                  <a:schemeClr val="tx1"/>
                </a:solidFill>
              </a:rPr>
              <a:t>Variable </a:t>
            </a:r>
            <a:r>
              <a:rPr lang="en-US" sz="1400" dirty="0" err="1">
                <a:solidFill>
                  <a:schemeClr val="tx1"/>
                </a:solidFill>
              </a:rPr>
              <a:t>Comm</a:t>
            </a:r>
            <a:r>
              <a:rPr lang="en-US" sz="1400" dirty="0">
                <a:solidFill>
                  <a:schemeClr val="tx1"/>
                </a:solidFill>
              </a:rPr>
              <a:t> Header</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sz="1400" dirty="0" err="1">
                <a:solidFill>
                  <a:schemeClr val="tx1"/>
                </a:solidFill>
              </a:rPr>
              <a:t>VarAccess</a:t>
            </a:r>
            <a:r>
              <a:rPr lang="en-US" sz="1400" dirty="0">
                <a:solidFill>
                  <a:schemeClr val="tx1"/>
                </a:solidFill>
              </a:rPr>
              <a:t> </a:t>
            </a:r>
            <a:r>
              <a:rPr lang="en-US" sz="1400" dirty="0" err="1">
                <a:solidFill>
                  <a:schemeClr val="tx1"/>
                </a:solidFill>
              </a:rPr>
              <a:t>Comm</a:t>
            </a:r>
            <a:r>
              <a:rPr lang="en-US" sz="1400" dirty="0">
                <a:solidFill>
                  <a:schemeClr val="tx1"/>
                </a:solidFill>
              </a:rPr>
              <a:t> Data</a:t>
            </a:r>
          </a:p>
        </p:txBody>
      </p:sp>
      <p:sp>
        <p:nvSpPr>
          <p:cNvPr id="9" name="Rectangle 8"/>
          <p:cNvSpPr/>
          <p:nvPr/>
        </p:nvSpPr>
        <p:spPr>
          <a:xfrm>
            <a:off x="533400" y="3352800"/>
            <a:ext cx="1295400" cy="457200"/>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Data []</a:t>
            </a:r>
          </a:p>
        </p:txBody>
      </p:sp>
      <p:sp>
        <p:nvSpPr>
          <p:cNvPr id="10" name="Rectangle 9"/>
          <p:cNvSpPr/>
          <p:nvPr/>
        </p:nvSpPr>
        <p:spPr>
          <a:xfrm>
            <a:off x="571500" y="4038600"/>
            <a:ext cx="1295400" cy="457200"/>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GUID[]</a:t>
            </a:r>
          </a:p>
        </p:txBody>
      </p:sp>
      <p:sp>
        <p:nvSpPr>
          <p:cNvPr id="11" name="Rectangle 10"/>
          <p:cNvSpPr/>
          <p:nvPr/>
        </p:nvSpPr>
        <p:spPr>
          <a:xfrm>
            <a:off x="571500" y="4800017"/>
            <a:ext cx="1295400" cy="457200"/>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Name[]</a:t>
            </a:r>
          </a:p>
        </p:txBody>
      </p:sp>
      <p:sp>
        <p:nvSpPr>
          <p:cNvPr id="12" name="Rectangle 11"/>
          <p:cNvSpPr/>
          <p:nvPr/>
        </p:nvSpPr>
        <p:spPr>
          <a:xfrm>
            <a:off x="4343400" y="1981783"/>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Header GUID</a:t>
            </a:r>
          </a:p>
        </p:txBody>
      </p:sp>
      <p:sp>
        <p:nvSpPr>
          <p:cNvPr id="13" name="Rectangle 12"/>
          <p:cNvSpPr/>
          <p:nvPr/>
        </p:nvSpPr>
        <p:spPr>
          <a:xfrm>
            <a:off x="4343400" y="2315738"/>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Message </a:t>
            </a:r>
            <a:r>
              <a:rPr lang="en-US" sz="1400" dirty="0" err="1">
                <a:solidFill>
                  <a:schemeClr val="tx1"/>
                </a:solidFill>
              </a:rPr>
              <a:t>Lengh</a:t>
            </a:r>
            <a:endParaRPr lang="en-US" sz="1400" dirty="0">
              <a:solidFill>
                <a:schemeClr val="tx1"/>
              </a:solidFill>
            </a:endParaRPr>
          </a:p>
        </p:txBody>
      </p:sp>
      <p:sp>
        <p:nvSpPr>
          <p:cNvPr id="14" name="Rectangle 13"/>
          <p:cNvSpPr/>
          <p:nvPr/>
        </p:nvSpPr>
        <p:spPr>
          <a:xfrm>
            <a:off x="4343400" y="3048000"/>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Function Id</a:t>
            </a:r>
          </a:p>
        </p:txBody>
      </p:sp>
      <p:sp>
        <p:nvSpPr>
          <p:cNvPr id="15" name="Rectangle 14"/>
          <p:cNvSpPr/>
          <p:nvPr/>
        </p:nvSpPr>
        <p:spPr>
          <a:xfrm>
            <a:off x="4343400" y="3384006"/>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Return Status</a:t>
            </a:r>
          </a:p>
        </p:txBody>
      </p:sp>
      <p:sp>
        <p:nvSpPr>
          <p:cNvPr id="16" name="Rectangle 15"/>
          <p:cNvSpPr/>
          <p:nvPr/>
        </p:nvSpPr>
        <p:spPr>
          <a:xfrm>
            <a:off x="4343400" y="3844693"/>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GUID</a:t>
            </a:r>
          </a:p>
        </p:txBody>
      </p:sp>
      <p:sp>
        <p:nvSpPr>
          <p:cNvPr id="17" name="Rectangle 16"/>
          <p:cNvSpPr/>
          <p:nvPr/>
        </p:nvSpPr>
        <p:spPr>
          <a:xfrm>
            <a:off x="4343400" y="4175434"/>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Data Size</a:t>
            </a:r>
          </a:p>
        </p:txBody>
      </p:sp>
      <p:sp>
        <p:nvSpPr>
          <p:cNvPr id="18" name="Rectangle 17"/>
          <p:cNvSpPr/>
          <p:nvPr/>
        </p:nvSpPr>
        <p:spPr>
          <a:xfrm>
            <a:off x="4343400" y="4495800"/>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Name Size</a:t>
            </a:r>
          </a:p>
        </p:txBody>
      </p:sp>
      <p:sp>
        <p:nvSpPr>
          <p:cNvPr id="19" name="Rectangle 18"/>
          <p:cNvSpPr/>
          <p:nvPr/>
        </p:nvSpPr>
        <p:spPr>
          <a:xfrm>
            <a:off x="4343400" y="4837242"/>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Attributes </a:t>
            </a:r>
          </a:p>
        </p:txBody>
      </p:sp>
      <p:sp>
        <p:nvSpPr>
          <p:cNvPr id="20" name="Rectangle 19"/>
          <p:cNvSpPr/>
          <p:nvPr/>
        </p:nvSpPr>
        <p:spPr>
          <a:xfrm>
            <a:off x="4343400" y="5141407"/>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Name[]</a:t>
            </a:r>
          </a:p>
        </p:txBody>
      </p:sp>
      <p:sp>
        <p:nvSpPr>
          <p:cNvPr id="21" name="Rectangle 20"/>
          <p:cNvSpPr/>
          <p:nvPr/>
        </p:nvSpPr>
        <p:spPr>
          <a:xfrm>
            <a:off x="4343596" y="5476239"/>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Data[]</a:t>
            </a:r>
          </a:p>
        </p:txBody>
      </p:sp>
      <p:sp>
        <p:nvSpPr>
          <p:cNvPr id="22" name="Rectangle 21"/>
          <p:cNvSpPr/>
          <p:nvPr/>
        </p:nvSpPr>
        <p:spPr>
          <a:xfrm>
            <a:off x="6934200" y="2249065"/>
            <a:ext cx="1295400" cy="417935"/>
          </a:xfrm>
          <a:prstGeom prst="rect">
            <a:avLst/>
          </a:prstGeom>
          <a:solidFill>
            <a:schemeClr val="accent6">
              <a:lumMod val="75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SmmGetVar</a:t>
            </a:r>
            <a:r>
              <a:rPr lang="en-US" sz="1400" dirty="0">
                <a:solidFill>
                  <a:schemeClr val="tx1"/>
                </a:solidFill>
              </a:rPr>
              <a:t>()</a:t>
            </a:r>
          </a:p>
        </p:txBody>
      </p:sp>
      <p:sp>
        <p:nvSpPr>
          <p:cNvPr id="23" name="Rectangle 22"/>
          <p:cNvSpPr/>
          <p:nvPr/>
        </p:nvSpPr>
        <p:spPr>
          <a:xfrm>
            <a:off x="6962775" y="2877715"/>
            <a:ext cx="1295400" cy="417935"/>
          </a:xfrm>
          <a:prstGeom prst="rect">
            <a:avLst/>
          </a:prstGeom>
          <a:solidFill>
            <a:schemeClr val="accent6">
              <a:lumMod val="75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SmmSetVar</a:t>
            </a:r>
            <a:r>
              <a:rPr lang="en-US" sz="1400" dirty="0">
                <a:solidFill>
                  <a:schemeClr val="tx1"/>
                </a:solidFill>
              </a:rPr>
              <a:t>()</a:t>
            </a:r>
          </a:p>
        </p:txBody>
      </p:sp>
      <p:sp>
        <p:nvSpPr>
          <p:cNvPr id="24" name="Rectangle 23"/>
          <p:cNvSpPr/>
          <p:nvPr/>
        </p:nvSpPr>
        <p:spPr>
          <a:xfrm>
            <a:off x="6924675" y="3620665"/>
            <a:ext cx="1295400" cy="417935"/>
          </a:xfrm>
          <a:prstGeom prst="rect">
            <a:avLst/>
          </a:prstGeom>
          <a:solidFill>
            <a:schemeClr val="accent6">
              <a:lumMod val="75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25" name="Rectangle 24"/>
          <p:cNvSpPr/>
          <p:nvPr/>
        </p:nvSpPr>
        <p:spPr>
          <a:xfrm>
            <a:off x="6962775" y="4344564"/>
            <a:ext cx="1295400" cy="417935"/>
          </a:xfrm>
          <a:prstGeom prst="rect">
            <a:avLst/>
          </a:prstGeom>
          <a:solidFill>
            <a:schemeClr val="accent6">
              <a:lumMod val="75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Crypto Service</a:t>
            </a:r>
          </a:p>
        </p:txBody>
      </p:sp>
      <p:sp>
        <p:nvSpPr>
          <p:cNvPr id="26" name="Rectangle 25"/>
          <p:cNvSpPr/>
          <p:nvPr/>
        </p:nvSpPr>
        <p:spPr>
          <a:xfrm>
            <a:off x="6962775" y="5048249"/>
            <a:ext cx="1295400" cy="417935"/>
          </a:xfrm>
          <a:prstGeom prst="rect">
            <a:avLst/>
          </a:prstGeom>
          <a:solidFill>
            <a:schemeClr val="accent6">
              <a:lumMod val="75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Flash Access</a:t>
            </a:r>
          </a:p>
        </p:txBody>
      </p:sp>
      <p:sp>
        <p:nvSpPr>
          <p:cNvPr id="27" name="Rectangle 26"/>
          <p:cNvSpPr/>
          <p:nvPr/>
        </p:nvSpPr>
        <p:spPr>
          <a:xfrm>
            <a:off x="561975" y="2307089"/>
            <a:ext cx="1038225" cy="741494"/>
          </a:xfrm>
          <a:prstGeom prst="rect">
            <a:avLst/>
          </a:prstGeom>
          <a:solidFill>
            <a:schemeClr val="accent3"/>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OS</a:t>
            </a:r>
          </a:p>
          <a:p>
            <a:pPr algn="ctr"/>
            <a:r>
              <a:rPr lang="en-US" sz="1400" dirty="0">
                <a:solidFill>
                  <a:schemeClr val="tx1"/>
                </a:solidFill>
              </a:rPr>
              <a:t>Consumer</a:t>
            </a:r>
          </a:p>
        </p:txBody>
      </p:sp>
      <p:sp>
        <p:nvSpPr>
          <p:cNvPr id="28" name="Rectangle 27"/>
          <p:cNvSpPr/>
          <p:nvPr/>
        </p:nvSpPr>
        <p:spPr>
          <a:xfrm>
            <a:off x="2771775" y="2307089"/>
            <a:ext cx="1038225" cy="741494"/>
          </a:xfrm>
          <a:prstGeom prst="rect">
            <a:avLst/>
          </a:prstGeom>
          <a:solidFill>
            <a:schemeClr val="accent3"/>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UEFI Variable </a:t>
            </a:r>
          </a:p>
          <a:p>
            <a:pPr algn="ctr"/>
            <a:r>
              <a:rPr lang="en-US" sz="1400" dirty="0">
                <a:solidFill>
                  <a:schemeClr val="tx1"/>
                </a:solidFill>
              </a:rPr>
              <a:t>Driver</a:t>
            </a:r>
          </a:p>
        </p:txBody>
      </p:sp>
      <p:cxnSp>
        <p:nvCxnSpPr>
          <p:cNvPr id="29" name="Straight Arrow Connector 28"/>
          <p:cNvCxnSpPr>
            <a:endCxn id="28" idx="1"/>
          </p:cNvCxnSpPr>
          <p:nvPr/>
        </p:nvCxnSpPr>
        <p:spPr>
          <a:xfrm>
            <a:off x="1600200" y="2677836"/>
            <a:ext cx="1171575"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810000" y="2677836"/>
            <a:ext cx="3810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324600" y="2439565"/>
            <a:ext cx="3810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866900" y="4015655"/>
            <a:ext cx="2476500" cy="251545"/>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0" idx="1"/>
          </p:cNvCxnSpPr>
          <p:nvPr/>
        </p:nvCxnSpPr>
        <p:spPr>
          <a:xfrm>
            <a:off x="1866900" y="5010203"/>
            <a:ext cx="2476500" cy="283313"/>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828800" y="3580817"/>
            <a:ext cx="2514600" cy="2047530"/>
          </a:xfrm>
          <a:prstGeom prst="straightConnector1">
            <a:avLst/>
          </a:prstGeom>
          <a:ln>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Connector: Elbow 35"/>
          <p:cNvCxnSpPr/>
          <p:nvPr/>
        </p:nvCxnSpPr>
        <p:spPr>
          <a:xfrm rot="10800000" flipV="1">
            <a:off x="8258178" y="4339550"/>
            <a:ext cx="276222" cy="227158"/>
          </a:xfrm>
          <a:prstGeom prst="bentConnector3">
            <a:avLst>
              <a:gd name="adj1" fmla="val 517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Elbow 36"/>
          <p:cNvCxnSpPr/>
          <p:nvPr/>
        </p:nvCxnSpPr>
        <p:spPr>
          <a:xfrm rot="10800000" flipV="1">
            <a:off x="8258178" y="5048249"/>
            <a:ext cx="276222" cy="227158"/>
          </a:xfrm>
          <a:prstGeom prst="bentConnector3">
            <a:avLst>
              <a:gd name="adj1" fmla="val 517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8517750" y="3135130"/>
            <a:ext cx="8747" cy="213603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8258176" y="3135130"/>
            <a:ext cx="276224"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71500" y="5547392"/>
            <a:ext cx="1306302" cy="253916"/>
          </a:xfrm>
          <a:prstGeom prst="rect">
            <a:avLst/>
          </a:prstGeom>
        </p:spPr>
        <p:txBody>
          <a:bodyPr wrap="square">
            <a:spAutoFit/>
          </a:bodyPr>
          <a:lstStyle/>
          <a:p>
            <a:r>
              <a:rPr lang="en-US" sz="1050" dirty="0"/>
              <a:t>RING 0</a:t>
            </a:r>
          </a:p>
        </p:txBody>
      </p:sp>
      <p:sp>
        <p:nvSpPr>
          <p:cNvPr id="41" name="Rectangle 40"/>
          <p:cNvSpPr/>
          <p:nvPr/>
        </p:nvSpPr>
        <p:spPr>
          <a:xfrm>
            <a:off x="908260" y="1224081"/>
            <a:ext cx="1306302" cy="276999"/>
          </a:xfrm>
          <a:prstGeom prst="rect">
            <a:avLst/>
          </a:prstGeom>
        </p:spPr>
        <p:txBody>
          <a:bodyPr wrap="square">
            <a:spAutoFit/>
          </a:bodyPr>
          <a:lstStyle/>
          <a:p>
            <a:r>
              <a:rPr lang="en-US" sz="1200" b="1" dirty="0"/>
              <a:t>OS</a:t>
            </a:r>
          </a:p>
        </p:txBody>
      </p:sp>
      <p:sp>
        <p:nvSpPr>
          <p:cNvPr id="42" name="Rectangle 41"/>
          <p:cNvSpPr/>
          <p:nvPr/>
        </p:nvSpPr>
        <p:spPr>
          <a:xfrm>
            <a:off x="2637048" y="1141489"/>
            <a:ext cx="1306302" cy="461665"/>
          </a:xfrm>
          <a:prstGeom prst="rect">
            <a:avLst/>
          </a:prstGeom>
        </p:spPr>
        <p:txBody>
          <a:bodyPr wrap="square">
            <a:spAutoFit/>
          </a:bodyPr>
          <a:lstStyle/>
          <a:p>
            <a:pPr algn="ctr"/>
            <a:r>
              <a:rPr lang="en-US" sz="1200" b="1" dirty="0"/>
              <a:t>Runtime</a:t>
            </a:r>
          </a:p>
          <a:p>
            <a:pPr algn="ctr"/>
            <a:r>
              <a:rPr lang="en-US" sz="1200" b="1" dirty="0"/>
              <a:t>Memory</a:t>
            </a:r>
          </a:p>
        </p:txBody>
      </p:sp>
      <p:sp>
        <p:nvSpPr>
          <p:cNvPr id="43" name="Rectangle 42"/>
          <p:cNvSpPr/>
          <p:nvPr/>
        </p:nvSpPr>
        <p:spPr>
          <a:xfrm>
            <a:off x="4623699" y="1062282"/>
            <a:ext cx="1306302" cy="461665"/>
          </a:xfrm>
          <a:prstGeom prst="rect">
            <a:avLst/>
          </a:prstGeom>
        </p:spPr>
        <p:txBody>
          <a:bodyPr wrap="square">
            <a:spAutoFit/>
          </a:bodyPr>
          <a:lstStyle/>
          <a:p>
            <a:pPr algn="ctr"/>
            <a:r>
              <a:rPr lang="en-US" sz="1200" b="1" dirty="0"/>
              <a:t>Communication</a:t>
            </a:r>
          </a:p>
          <a:p>
            <a:pPr algn="ctr"/>
            <a:r>
              <a:rPr lang="en-US" sz="1200" b="1" dirty="0"/>
              <a:t>Buffer</a:t>
            </a:r>
          </a:p>
        </p:txBody>
      </p:sp>
      <p:sp>
        <p:nvSpPr>
          <p:cNvPr id="44" name="Rectangle 43"/>
          <p:cNvSpPr/>
          <p:nvPr/>
        </p:nvSpPr>
        <p:spPr>
          <a:xfrm>
            <a:off x="7228098" y="1213517"/>
            <a:ext cx="1306302" cy="276999"/>
          </a:xfrm>
          <a:prstGeom prst="rect">
            <a:avLst/>
          </a:prstGeom>
        </p:spPr>
        <p:txBody>
          <a:bodyPr wrap="square">
            <a:spAutoFit/>
          </a:bodyPr>
          <a:lstStyle/>
          <a:p>
            <a:r>
              <a:rPr lang="en-US" sz="1200" b="1" dirty="0"/>
              <a:t>SMRAM</a:t>
            </a:r>
          </a:p>
        </p:txBody>
      </p:sp>
      <p:sp>
        <p:nvSpPr>
          <p:cNvPr id="45" name="Rectangle 44"/>
          <p:cNvSpPr/>
          <p:nvPr/>
        </p:nvSpPr>
        <p:spPr>
          <a:xfrm>
            <a:off x="1741698" y="2022902"/>
            <a:ext cx="1306302" cy="415498"/>
          </a:xfrm>
          <a:prstGeom prst="rect">
            <a:avLst/>
          </a:prstGeom>
        </p:spPr>
        <p:txBody>
          <a:bodyPr wrap="square">
            <a:spAutoFit/>
          </a:bodyPr>
          <a:lstStyle/>
          <a:p>
            <a:r>
              <a:rPr lang="en-US" sz="1050" dirty="0" err="1"/>
              <a:t>GetVariable</a:t>
            </a:r>
            <a:r>
              <a:rPr lang="en-US" sz="1050" dirty="0"/>
              <a:t>()</a:t>
            </a:r>
          </a:p>
          <a:p>
            <a:r>
              <a:rPr lang="en-US" sz="1050" dirty="0" err="1"/>
              <a:t>SetVariable</a:t>
            </a:r>
            <a:r>
              <a:rPr lang="en-US" sz="1050" dirty="0"/>
              <a:t>()</a:t>
            </a:r>
          </a:p>
        </p:txBody>
      </p:sp>
    </p:spTree>
    <p:extLst>
      <p:ext uri="{BB962C8B-B14F-4D97-AF65-F5344CB8AC3E}">
        <p14:creationId xmlns:p14="http://schemas.microsoft.com/office/powerpoint/2010/main" val="1526652620"/>
      </p:ext>
    </p:extLst>
  </p:cSld>
  <p:clrMapOvr>
    <a:masterClrMapping/>
  </p:clrMapOvr>
  <p:transition>
    <p:fade/>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normAutofit/>
          </a:bodyPr>
          <a:lstStyle/>
          <a:p>
            <a:r>
              <a:rPr lang="en-US" dirty="0"/>
              <a:t>UEFI Variable Authentication</a:t>
            </a:r>
          </a:p>
        </p:txBody>
      </p:sp>
      <p:sp>
        <p:nvSpPr>
          <p:cNvPr id="32" name="TextBox 31"/>
          <p:cNvSpPr txBox="1"/>
          <p:nvPr/>
        </p:nvSpPr>
        <p:spPr>
          <a:xfrm>
            <a:off x="69875" y="6062246"/>
            <a:ext cx="9042169" cy="338554"/>
          </a:xfrm>
          <a:prstGeom prst="rect">
            <a:avLst/>
          </a:prstGeom>
          <a:noFill/>
        </p:spPr>
        <p:txBody>
          <a:bodyPr wrap="square" rtlCol="0">
            <a:spAutoFit/>
          </a:bodyPr>
          <a:lstStyle/>
          <a:p>
            <a:r>
              <a:rPr lang="en-US" sz="1600" dirty="0">
                <a:solidFill>
                  <a:prstClr val="black"/>
                </a:solidFill>
                <a:hlinkClick r:id="rId3"/>
              </a:rPr>
              <a:t>Implementing a Secure Boot Path with UEFI</a:t>
            </a:r>
            <a:r>
              <a:rPr lang="en-US" sz="1600" dirty="0">
                <a:solidFill>
                  <a:prstClr val="black"/>
                </a:solidFill>
              </a:rPr>
              <a:t> by Jeff </a:t>
            </a:r>
            <a:r>
              <a:rPr lang="en-US" sz="1600" dirty="0" err="1">
                <a:solidFill>
                  <a:prstClr val="black"/>
                </a:solidFill>
              </a:rPr>
              <a:t>Bobzin</a:t>
            </a:r>
            <a:r>
              <a:rPr lang="en-US" sz="1600" dirty="0">
                <a:solidFill>
                  <a:prstClr val="black"/>
                </a:solidFill>
              </a:rPr>
              <a:t> (</a:t>
            </a:r>
            <a:r>
              <a:rPr lang="en-US" sz="1600" dirty="0" err="1">
                <a:solidFill>
                  <a:prstClr val="black"/>
                </a:solidFill>
              </a:rPr>
              <a:t>Insyde</a:t>
            </a:r>
            <a:r>
              <a:rPr lang="en-US" sz="1600" dirty="0">
                <a:solidFill>
                  <a:prstClr val="black"/>
                </a:solidFill>
              </a:rPr>
              <a:t> Software), UEFI </a:t>
            </a:r>
            <a:r>
              <a:rPr lang="en-US" sz="1600" dirty="0" err="1">
                <a:solidFill>
                  <a:prstClr val="black"/>
                </a:solidFill>
              </a:rPr>
              <a:t>Plugfest</a:t>
            </a:r>
            <a:r>
              <a:rPr lang="en-US" sz="1600" dirty="0">
                <a:solidFill>
                  <a:prstClr val="black"/>
                </a:solidFill>
              </a:rPr>
              <a:t> 2011</a:t>
            </a:r>
          </a:p>
        </p:txBody>
      </p:sp>
      <p:sp>
        <p:nvSpPr>
          <p:cNvPr id="5" name="Rectangle 4"/>
          <p:cNvSpPr/>
          <p:nvPr/>
        </p:nvSpPr>
        <p:spPr>
          <a:xfrm>
            <a:off x="5334000" y="2514600"/>
            <a:ext cx="2209800"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Hash</a:t>
            </a:r>
          </a:p>
        </p:txBody>
      </p:sp>
      <p:sp>
        <p:nvSpPr>
          <p:cNvPr id="8" name="Rectangle 7"/>
          <p:cNvSpPr/>
          <p:nvPr/>
        </p:nvSpPr>
        <p:spPr>
          <a:xfrm>
            <a:off x="5334000" y="3578380"/>
            <a:ext cx="2209800"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Sign</a:t>
            </a:r>
          </a:p>
        </p:txBody>
      </p:sp>
      <p:sp>
        <p:nvSpPr>
          <p:cNvPr id="10" name="Scroll: Vertical 9"/>
          <p:cNvSpPr/>
          <p:nvPr/>
        </p:nvSpPr>
        <p:spPr>
          <a:xfrm>
            <a:off x="4114800" y="1269024"/>
            <a:ext cx="1219200" cy="989434"/>
          </a:xfrm>
          <a:prstGeom prst="verticalScroll">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Variable</a:t>
            </a:r>
          </a:p>
        </p:txBody>
      </p:sp>
      <p:sp>
        <p:nvSpPr>
          <p:cNvPr id="11" name="Scroll: Vertical 10"/>
          <p:cNvSpPr/>
          <p:nvPr/>
        </p:nvSpPr>
        <p:spPr>
          <a:xfrm>
            <a:off x="4114800" y="4610339"/>
            <a:ext cx="1219200" cy="989434"/>
          </a:xfrm>
          <a:prstGeom prst="verticalScroll">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Variable </a:t>
            </a:r>
          </a:p>
        </p:txBody>
      </p:sp>
      <p:sp>
        <p:nvSpPr>
          <p:cNvPr id="12" name="Scroll: Vertical 11"/>
          <p:cNvSpPr/>
          <p:nvPr/>
        </p:nvSpPr>
        <p:spPr>
          <a:xfrm>
            <a:off x="5829300" y="4593502"/>
            <a:ext cx="1219200" cy="989434"/>
          </a:xfrm>
          <a:prstGeom prst="verticalScroll">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Digital Signature</a:t>
            </a:r>
          </a:p>
        </p:txBody>
      </p:sp>
      <p:sp>
        <p:nvSpPr>
          <p:cNvPr id="13" name="Scroll: Vertical 12"/>
          <p:cNvSpPr/>
          <p:nvPr/>
        </p:nvSpPr>
        <p:spPr>
          <a:xfrm>
            <a:off x="7543800" y="4586009"/>
            <a:ext cx="1568244" cy="1013763"/>
          </a:xfrm>
          <a:prstGeom prst="verticalScroll">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Authenticated variable </a:t>
            </a:r>
          </a:p>
        </p:txBody>
      </p:sp>
      <p:sp>
        <p:nvSpPr>
          <p:cNvPr id="14" name="Flowchart: Magnetic Disk 13"/>
          <p:cNvSpPr/>
          <p:nvPr/>
        </p:nvSpPr>
        <p:spPr>
          <a:xfrm>
            <a:off x="8153400" y="3491808"/>
            <a:ext cx="866429" cy="622992"/>
          </a:xfrm>
          <a:prstGeom prst="flowChartMagneticDisk">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Private Key</a:t>
            </a:r>
          </a:p>
        </p:txBody>
      </p:sp>
      <p:cxnSp>
        <p:nvCxnSpPr>
          <p:cNvPr id="15" name="Straight Arrow Connector 14"/>
          <p:cNvCxnSpPr>
            <a:stCxn id="10" idx="2"/>
            <a:endCxn id="11" idx="0"/>
          </p:cNvCxnSpPr>
          <p:nvPr/>
        </p:nvCxnSpPr>
        <p:spPr>
          <a:xfrm>
            <a:off x="4724400" y="2258458"/>
            <a:ext cx="0" cy="235188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a:endCxn id="12" idx="0"/>
          </p:cNvCxnSpPr>
          <p:nvPr/>
        </p:nvCxnSpPr>
        <p:spPr>
          <a:xfrm>
            <a:off x="6438900" y="4035580"/>
            <a:ext cx="0" cy="55792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8" idx="0"/>
          </p:cNvCxnSpPr>
          <p:nvPr/>
        </p:nvCxnSpPr>
        <p:spPr>
          <a:xfrm>
            <a:off x="6438900" y="2971800"/>
            <a:ext cx="0" cy="60658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4" idx="2"/>
          </p:cNvCxnSpPr>
          <p:nvPr/>
        </p:nvCxnSpPr>
        <p:spPr>
          <a:xfrm flipH="1" flipV="1">
            <a:off x="7543801" y="3801750"/>
            <a:ext cx="609599" cy="155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onnector: Elbow 18"/>
          <p:cNvCxnSpPr/>
          <p:nvPr/>
        </p:nvCxnSpPr>
        <p:spPr>
          <a:xfrm>
            <a:off x="5181600" y="2198003"/>
            <a:ext cx="1243012" cy="240397"/>
          </a:xfrm>
          <a:prstGeom prst="bentConnector3">
            <a:avLst>
              <a:gd name="adj1" fmla="val 99042"/>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Plus Sign 19"/>
          <p:cNvSpPr/>
          <p:nvPr/>
        </p:nvSpPr>
        <p:spPr>
          <a:xfrm>
            <a:off x="5153371" y="4685956"/>
            <a:ext cx="838200" cy="838200"/>
          </a:xfrm>
          <a:prstGeom prst="mathPlus">
            <a:avLst>
              <a:gd name="adj1" fmla="val 7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Equals 20"/>
          <p:cNvSpPr/>
          <p:nvPr/>
        </p:nvSpPr>
        <p:spPr>
          <a:xfrm>
            <a:off x="6877396" y="4860288"/>
            <a:ext cx="800100" cy="490954"/>
          </a:xfrm>
          <a:prstGeom prst="mathEqual">
            <a:avLst>
              <a:gd name="adj1" fmla="val 13581"/>
              <a:gd name="adj2" fmla="val 3504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304488" y="1656814"/>
            <a:ext cx="3788706" cy="3600986"/>
          </a:xfrm>
          <a:prstGeom prst="rect">
            <a:avLst/>
          </a:prstGeom>
        </p:spPr>
        <p:txBody>
          <a:bodyPr wrap="square">
            <a:spAutoFit/>
          </a:bodyPr>
          <a:lstStyle/>
          <a:p>
            <a:r>
              <a:rPr lang="en-US" i="1" dirty="0"/>
              <a:t>Counter-based authenticated variable</a:t>
            </a:r>
          </a:p>
          <a:p>
            <a:endParaRPr lang="en-US" dirty="0"/>
          </a:p>
          <a:p>
            <a:pPr marL="285750" indent="-285750">
              <a:buFont typeface="Arial" panose="020B0604020202020204" pitchFamily="34" charset="0"/>
              <a:buChar char="•"/>
            </a:pPr>
            <a:r>
              <a:rPr lang="en-US" sz="1600" dirty="0"/>
              <a:t>Monotonic counter against replay</a:t>
            </a:r>
          </a:p>
          <a:p>
            <a:pPr marL="285750" indent="-285750">
              <a:buFont typeface="Arial" panose="020B0604020202020204" pitchFamily="34" charset="0"/>
              <a:buChar char="•"/>
            </a:pPr>
            <a:r>
              <a:rPr lang="en-US" sz="1600" dirty="0"/>
              <a:t>SHA256 and RSA-2048</a:t>
            </a:r>
          </a:p>
          <a:p>
            <a:pPr marL="285750" indent="-285750">
              <a:buFont typeface="Arial" panose="020B0604020202020204" pitchFamily="34" charset="0"/>
              <a:buChar char="•"/>
            </a:pPr>
            <a:endParaRPr lang="en-US" sz="1600" dirty="0"/>
          </a:p>
          <a:p>
            <a:r>
              <a:rPr lang="en-US" i="1" dirty="0"/>
              <a:t>Time-based authenticated variable</a:t>
            </a:r>
          </a:p>
          <a:p>
            <a:endParaRPr lang="en-US" i="1" dirty="0"/>
          </a:p>
          <a:p>
            <a:pPr marL="285750" indent="-285750">
              <a:buFont typeface="Arial" panose="020B0604020202020204" pitchFamily="34" charset="0"/>
              <a:buChar char="•"/>
            </a:pPr>
            <a:r>
              <a:rPr lang="en-US" sz="1600" dirty="0"/>
              <a:t>EFI_TIME as rollback protection</a:t>
            </a:r>
          </a:p>
          <a:p>
            <a:pPr marL="285750" indent="-285750">
              <a:buFont typeface="Arial" panose="020B0604020202020204" pitchFamily="34" charset="0"/>
              <a:buChar char="•"/>
            </a:pPr>
            <a:r>
              <a:rPr lang="en-US" sz="1600" dirty="0"/>
              <a:t>SHA256 and X.509 certificate chains</a:t>
            </a:r>
          </a:p>
          <a:p>
            <a:pPr marL="742950" lvl="1" indent="-285750">
              <a:buFont typeface="Courier New" panose="02070309020205020404" pitchFamily="49" charset="0"/>
              <a:buChar char="o"/>
            </a:pPr>
            <a:r>
              <a:rPr lang="en-US" sz="1400" dirty="0"/>
              <a:t>Intermediate certificate support (non-root certificate as trusted certificate) </a:t>
            </a:r>
          </a:p>
          <a:p>
            <a:endParaRPr lang="en-US" sz="1600" dirty="0"/>
          </a:p>
        </p:txBody>
      </p:sp>
    </p:spTree>
    <p:extLst>
      <p:ext uri="{BB962C8B-B14F-4D97-AF65-F5344CB8AC3E}">
        <p14:creationId xmlns:p14="http://schemas.microsoft.com/office/powerpoint/2010/main" val="4150907609"/>
      </p:ext>
    </p:extLst>
  </p:cSld>
  <p:clrMapOvr>
    <a:masterClrMapping/>
  </p:clrMapOvr>
  <p:transition>
    <p:fade/>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Protection Attributes</a:t>
            </a:r>
          </a:p>
        </p:txBody>
      </p:sp>
      <p:sp>
        <p:nvSpPr>
          <p:cNvPr id="5" name="Content Placeholder 2"/>
          <p:cNvSpPr>
            <a:spLocks noGrp="1"/>
          </p:cNvSpPr>
          <p:nvPr>
            <p:ph idx="4294967295"/>
          </p:nvPr>
        </p:nvSpPr>
        <p:spPr>
          <a:xfrm>
            <a:off x="304800" y="1308100"/>
            <a:ext cx="8610600" cy="5016500"/>
          </a:xfrm>
        </p:spPr>
        <p:txBody>
          <a:bodyPr>
            <a:normAutofit fontScale="92500" lnSpcReduction="20000"/>
          </a:bodyPr>
          <a:lstStyle/>
          <a:p>
            <a:pPr>
              <a:buNone/>
            </a:pPr>
            <a:r>
              <a:rPr lang="en-US" sz="2400" dirty="0">
                <a:solidFill>
                  <a:srgbClr val="002060"/>
                </a:solidFill>
                <a:latin typeface="+mn-lt"/>
                <a:cs typeface="Aharoni" pitchFamily="2" charset="-79"/>
              </a:rPr>
              <a:t>Boot Service (BS)</a:t>
            </a:r>
          </a:p>
          <a:p>
            <a:pPr lvl="1">
              <a:spcBef>
                <a:spcPts val="600"/>
              </a:spcBef>
            </a:pPr>
            <a:r>
              <a:rPr lang="en-US" sz="2000" b="0" dirty="0">
                <a:solidFill>
                  <a:schemeClr val="tx1"/>
                </a:solidFill>
                <a:latin typeface="+mn-lt"/>
                <a:cs typeface="Aharoni" pitchFamily="2" charset="-79"/>
              </a:rPr>
              <a:t>Accessible to DXE drivers / Boot Loaders at boot time</a:t>
            </a:r>
          </a:p>
          <a:p>
            <a:pPr lvl="1">
              <a:spcBef>
                <a:spcPts val="600"/>
              </a:spcBef>
            </a:pPr>
            <a:r>
              <a:rPr lang="en-US" sz="2000" dirty="0">
                <a:latin typeface="+mn-lt"/>
                <a:cs typeface="Aharoni" pitchFamily="2" charset="-79"/>
              </a:rPr>
              <a:t>No longer accessible at run-time (after </a:t>
            </a:r>
            <a:r>
              <a:rPr lang="en-US" sz="2000" dirty="0" err="1">
                <a:latin typeface="Courier New" panose="02070309020205020404" pitchFamily="49" charset="0"/>
                <a:cs typeface="Courier New" panose="02070309020205020404" pitchFamily="49" charset="0"/>
              </a:rPr>
              <a:t>ExitBootServices</a:t>
            </a:r>
            <a:r>
              <a:rPr lang="en-US" sz="2000" dirty="0">
                <a:latin typeface="+mn-lt"/>
                <a:cs typeface="Aharoni" pitchFamily="2" charset="-79"/>
              </a:rPr>
              <a:t>)</a:t>
            </a:r>
            <a:endParaRPr lang="en-US" sz="2000" b="0" dirty="0">
              <a:solidFill>
                <a:schemeClr val="tx1"/>
              </a:solidFill>
              <a:latin typeface="+mn-lt"/>
              <a:cs typeface="Aharoni" pitchFamily="2" charset="-79"/>
            </a:endParaRPr>
          </a:p>
          <a:p>
            <a:endParaRPr lang="en-US" sz="1600" dirty="0">
              <a:solidFill>
                <a:srgbClr val="002060"/>
              </a:solidFill>
              <a:cs typeface="Aharoni" pitchFamily="2" charset="-79"/>
            </a:endParaRPr>
          </a:p>
          <a:p>
            <a:r>
              <a:rPr lang="en-US" sz="2400" dirty="0">
                <a:solidFill>
                  <a:srgbClr val="002060"/>
                </a:solidFill>
                <a:cs typeface="Aharoni" pitchFamily="2" charset="-79"/>
              </a:rPr>
              <a:t>Authenticated Write Access</a:t>
            </a:r>
          </a:p>
          <a:p>
            <a:pPr lvl="1">
              <a:spcBef>
                <a:spcPts val="600"/>
              </a:spcBef>
            </a:pPr>
            <a:r>
              <a:rPr lang="en-US" sz="2000" dirty="0">
                <a:cs typeface="Aharoni" pitchFamily="2" charset="-79"/>
              </a:rPr>
              <a:t>Digitally signed with </a:t>
            </a:r>
            <a:r>
              <a:rPr lang="en-US" sz="2000" i="1" dirty="0" err="1">
                <a:cs typeface="Aharoni" pitchFamily="2" charset="-79"/>
              </a:rPr>
              <a:t>MonotonicCount</a:t>
            </a:r>
            <a:r>
              <a:rPr lang="en-US" sz="2000" dirty="0">
                <a:cs typeface="Aharoni" pitchFamily="2" charset="-79"/>
              </a:rPr>
              <a:t> incrementing each successive variable update to protect from replay attacks</a:t>
            </a:r>
          </a:p>
          <a:p>
            <a:pPr lvl="1">
              <a:spcBef>
                <a:spcPts val="600"/>
              </a:spcBef>
            </a:pPr>
            <a:r>
              <a:rPr lang="en-US" sz="2000" dirty="0">
                <a:cs typeface="Aharoni" pitchFamily="2" charset="-79"/>
              </a:rPr>
              <a:t>List of signatures supported by the firmware is stored in </a:t>
            </a:r>
            <a:r>
              <a:rPr lang="en-US" sz="2000" dirty="0" err="1">
                <a:latin typeface="Courier New" panose="02070309020205020404" pitchFamily="49" charset="0"/>
                <a:cs typeface="Courier New" panose="02070309020205020404" pitchFamily="49" charset="0"/>
              </a:rPr>
              <a:t>SignatureSupport</a:t>
            </a:r>
            <a:r>
              <a:rPr lang="en-US" sz="2000" dirty="0">
                <a:cs typeface="Aharoni" pitchFamily="2" charset="-79"/>
              </a:rPr>
              <a:t> variable</a:t>
            </a:r>
          </a:p>
          <a:p>
            <a:pPr>
              <a:buNone/>
            </a:pPr>
            <a:endParaRPr lang="en-US" sz="2000" dirty="0">
              <a:solidFill>
                <a:srgbClr val="002060"/>
              </a:solidFill>
              <a:latin typeface="+mn-lt"/>
              <a:cs typeface="Aharoni" pitchFamily="2" charset="-79"/>
            </a:endParaRPr>
          </a:p>
          <a:p>
            <a:pPr>
              <a:buNone/>
            </a:pPr>
            <a:r>
              <a:rPr lang="en-US" sz="2400" dirty="0">
                <a:solidFill>
                  <a:srgbClr val="002060"/>
                </a:solidFill>
                <a:latin typeface="+mn-lt"/>
                <a:cs typeface="Aharoni" pitchFamily="2" charset="-79"/>
              </a:rPr>
              <a:t>Time Based Authenticated Write Access</a:t>
            </a:r>
          </a:p>
          <a:p>
            <a:pPr lvl="1">
              <a:spcBef>
                <a:spcPts val="600"/>
              </a:spcBef>
            </a:pPr>
            <a:r>
              <a:rPr lang="en-US" sz="2000" b="0" dirty="0">
                <a:solidFill>
                  <a:schemeClr val="tx1"/>
                </a:solidFill>
                <a:latin typeface="+mn-lt"/>
                <a:cs typeface="Aharoni" pitchFamily="2" charset="-79"/>
              </a:rPr>
              <a:t>Signed with </a:t>
            </a:r>
            <a:r>
              <a:rPr lang="en-US" sz="2000" b="0" dirty="0" err="1">
                <a:solidFill>
                  <a:schemeClr val="tx1"/>
                </a:solidFill>
                <a:latin typeface="Courier New" panose="02070309020205020404" pitchFamily="49" charset="0"/>
                <a:cs typeface="Courier New" panose="02070309020205020404" pitchFamily="49" charset="0"/>
              </a:rPr>
              <a:t>TimeStamp</a:t>
            </a:r>
            <a:r>
              <a:rPr lang="en-US" sz="2000" b="0" dirty="0">
                <a:solidFill>
                  <a:schemeClr val="tx1"/>
                </a:solidFill>
                <a:latin typeface="+mn-lt"/>
                <a:cs typeface="Aharoni" pitchFamily="2" charset="-79"/>
              </a:rPr>
              <a:t> (time at signing) </a:t>
            </a:r>
            <a:r>
              <a:rPr lang="en-US" sz="2000" dirty="0">
                <a:cs typeface="Aharoni" pitchFamily="2" charset="-79"/>
              </a:rPr>
              <a:t>to protect from replay attacks</a:t>
            </a:r>
            <a:endParaRPr lang="en-US" sz="2000" b="0" dirty="0">
              <a:solidFill>
                <a:schemeClr val="tx1"/>
              </a:solidFill>
              <a:latin typeface="+mn-lt"/>
              <a:cs typeface="Aharoni" pitchFamily="2" charset="-79"/>
            </a:endParaRPr>
          </a:p>
          <a:p>
            <a:pPr lvl="1">
              <a:spcBef>
                <a:spcPts val="600"/>
              </a:spcBef>
            </a:pPr>
            <a:r>
              <a:rPr lang="en-US" sz="2000" b="0" dirty="0" err="1">
                <a:solidFill>
                  <a:schemeClr val="tx1"/>
                </a:solidFill>
                <a:latin typeface="Courier New" panose="02070309020205020404" pitchFamily="49" charset="0"/>
                <a:cs typeface="Courier New" panose="02070309020205020404" pitchFamily="49" charset="0"/>
              </a:rPr>
              <a:t>TimeStamp</a:t>
            </a:r>
            <a:r>
              <a:rPr lang="en-US" sz="2000" b="0" dirty="0">
                <a:solidFill>
                  <a:schemeClr val="tx1"/>
                </a:solidFill>
                <a:latin typeface="+mn-lt"/>
                <a:cs typeface="Aharoni" pitchFamily="2" charset="-79"/>
              </a:rPr>
              <a:t> should be greater than </a:t>
            </a:r>
            <a:r>
              <a:rPr lang="en-US" sz="2000" b="0" dirty="0" err="1">
                <a:solidFill>
                  <a:schemeClr val="tx1"/>
                </a:solidFill>
                <a:latin typeface="Courier New" panose="02070309020205020404" pitchFamily="49" charset="0"/>
                <a:cs typeface="Courier New" panose="02070309020205020404" pitchFamily="49" charset="0"/>
              </a:rPr>
              <a:t>TimeStamp</a:t>
            </a:r>
            <a:r>
              <a:rPr lang="en-US" sz="2000" b="0" dirty="0">
                <a:solidFill>
                  <a:schemeClr val="tx1"/>
                </a:solidFill>
                <a:latin typeface="+mn-lt"/>
                <a:cs typeface="Aharoni" pitchFamily="2" charset="-79"/>
              </a:rPr>
              <a:t> in existing variable</a:t>
            </a:r>
          </a:p>
          <a:p>
            <a:pPr lvl="1">
              <a:spcBef>
                <a:spcPts val="600"/>
              </a:spcBef>
            </a:pPr>
            <a:r>
              <a:rPr lang="en-US" sz="2000" b="0" dirty="0">
                <a:solidFill>
                  <a:schemeClr val="tx1"/>
                </a:solidFill>
                <a:latin typeface="+mn-lt"/>
                <a:cs typeface="Aharoni" pitchFamily="2" charset="-79"/>
              </a:rPr>
              <a:t>Used by Secure Boot: PK verifies PK/KEK update, KEK verifies </a:t>
            </a:r>
            <a:r>
              <a:rPr lang="en-US" sz="2000" b="0" dirty="0" err="1">
                <a:solidFill>
                  <a:schemeClr val="tx1"/>
                </a:solidFill>
                <a:latin typeface="+mn-lt"/>
                <a:cs typeface="Aharoni" pitchFamily="2" charset="-79"/>
              </a:rPr>
              <a:t>db</a:t>
            </a:r>
            <a:r>
              <a:rPr lang="en-US" sz="2000" b="0" dirty="0">
                <a:solidFill>
                  <a:schemeClr val="tx1"/>
                </a:solidFill>
                <a:latin typeface="+mn-lt"/>
                <a:cs typeface="Aharoni" pitchFamily="2" charset="-79"/>
              </a:rPr>
              <a:t>/</a:t>
            </a:r>
            <a:r>
              <a:rPr lang="en-US" sz="2000" b="0" dirty="0" err="1">
                <a:solidFill>
                  <a:schemeClr val="tx1"/>
                </a:solidFill>
                <a:latin typeface="+mn-lt"/>
                <a:cs typeface="Aharoni" pitchFamily="2" charset="-79"/>
              </a:rPr>
              <a:t>dbx</a:t>
            </a:r>
            <a:r>
              <a:rPr lang="en-US" sz="2000" b="0" dirty="0">
                <a:solidFill>
                  <a:schemeClr val="tx1"/>
                </a:solidFill>
                <a:latin typeface="+mn-lt"/>
                <a:cs typeface="Aharoni" pitchFamily="2" charset="-79"/>
              </a:rPr>
              <a:t> update</a:t>
            </a:r>
          </a:p>
          <a:p>
            <a:pPr lvl="1">
              <a:spcBef>
                <a:spcPts val="600"/>
              </a:spcBef>
            </a:pPr>
            <a:r>
              <a:rPr lang="en-US" sz="2000" dirty="0" err="1">
                <a:latin typeface="Courier New" panose="02070309020205020404" pitchFamily="49" charset="0"/>
                <a:cs typeface="Courier New" panose="02070309020205020404" pitchFamily="49" charset="0"/>
              </a:rPr>
              <a:t>certdb</a:t>
            </a:r>
            <a:r>
              <a:rPr lang="en-US" sz="2000" dirty="0">
                <a:latin typeface="+mn-lt"/>
                <a:cs typeface="Aharoni" pitchFamily="2" charset="-79"/>
              </a:rPr>
              <a:t> variable stores certificates to verify non PK/KEK/</a:t>
            </a:r>
            <a:r>
              <a:rPr lang="en-US" sz="2000" dirty="0" err="1">
                <a:latin typeface="+mn-lt"/>
                <a:cs typeface="Aharoni" pitchFamily="2" charset="-79"/>
              </a:rPr>
              <a:t>db</a:t>
            </a:r>
            <a:r>
              <a:rPr lang="en-US" sz="2000" dirty="0">
                <a:latin typeface="+mn-lt"/>
                <a:cs typeface="Aharoni" pitchFamily="2" charset="-79"/>
              </a:rPr>
              <a:t>(x) variables</a:t>
            </a:r>
            <a:endParaRPr lang="en-US" sz="2000" b="0" dirty="0">
              <a:solidFill>
                <a:schemeClr val="tx1"/>
              </a:solidFill>
              <a:latin typeface="+mn-lt"/>
              <a:cs typeface="Aharoni" pitchFamily="2" charset="-79"/>
            </a:endParaRPr>
          </a:p>
          <a:p>
            <a:pPr lvl="1"/>
            <a:endParaRPr lang="en-US" b="0" dirty="0">
              <a:solidFill>
                <a:schemeClr val="bg2"/>
              </a:solidFill>
              <a:latin typeface="+mn-lt"/>
              <a:cs typeface="Aharoni" pitchFamily="2" charset="-79"/>
            </a:endParaRPr>
          </a:p>
          <a:p>
            <a:pPr lvl="1"/>
            <a:endParaRPr lang="en-US" dirty="0">
              <a:solidFill>
                <a:schemeClr val="bg2"/>
              </a:solidFill>
              <a:latin typeface="+mn-lt"/>
              <a:cs typeface="Aharoni" pitchFamily="2" charset="-79"/>
            </a:endParaRPr>
          </a:p>
          <a:p>
            <a:pPr lvl="1"/>
            <a:endParaRPr lang="en-US" b="0" dirty="0">
              <a:solidFill>
                <a:schemeClr val="bg2"/>
              </a:solidFill>
              <a:latin typeface="+mn-lt"/>
              <a:cs typeface="Aharoni" pitchFamily="2" charset="-79"/>
            </a:endParaRPr>
          </a:p>
        </p:txBody>
      </p:sp>
    </p:spTree>
    <p:extLst>
      <p:ext uri="{BB962C8B-B14F-4D97-AF65-F5344CB8AC3E}">
        <p14:creationId xmlns:p14="http://schemas.microsoft.com/office/powerpoint/2010/main" val="53417675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normAutofit/>
          </a:bodyPr>
          <a:lstStyle/>
          <a:p>
            <a:r>
              <a:rPr lang="en-US" dirty="0"/>
              <a:t>Time Based Authenticated Variables</a:t>
            </a:r>
          </a:p>
        </p:txBody>
      </p:sp>
      <p:sp>
        <p:nvSpPr>
          <p:cNvPr id="32" name="TextBox 31"/>
          <p:cNvSpPr txBox="1"/>
          <p:nvPr/>
        </p:nvSpPr>
        <p:spPr>
          <a:xfrm>
            <a:off x="330431" y="6248400"/>
            <a:ext cx="8813569" cy="307777"/>
          </a:xfrm>
          <a:prstGeom prst="rect">
            <a:avLst/>
          </a:prstGeom>
          <a:noFill/>
        </p:spPr>
        <p:txBody>
          <a:bodyPr wrap="square" rtlCol="0">
            <a:spAutoFit/>
          </a:bodyPr>
          <a:lstStyle/>
          <a:p>
            <a:r>
              <a:rPr lang="en-US" sz="1400" dirty="0">
                <a:solidFill>
                  <a:prstClr val="black"/>
                </a:solidFill>
              </a:rPr>
              <a:t>Source: A Tour Beyond Implementing UEFI </a:t>
            </a:r>
            <a:r>
              <a:rPr lang="en-US" sz="1400" dirty="0" err="1">
                <a:solidFill>
                  <a:prstClr val="black"/>
                </a:solidFill>
              </a:rPr>
              <a:t>Auth</a:t>
            </a:r>
            <a:r>
              <a:rPr lang="en-US" sz="1400" dirty="0">
                <a:solidFill>
                  <a:prstClr val="black"/>
                </a:solidFill>
              </a:rPr>
              <a:t> Variables in SMM with EDKII (Jiewen Yao, Vincent Zimmer)</a:t>
            </a:r>
          </a:p>
        </p:txBody>
      </p:sp>
      <p:sp>
        <p:nvSpPr>
          <p:cNvPr id="5" name="Rectangle 4"/>
          <p:cNvSpPr/>
          <p:nvPr/>
        </p:nvSpPr>
        <p:spPr>
          <a:xfrm>
            <a:off x="5181600" y="838200"/>
            <a:ext cx="2819400" cy="5334000"/>
          </a:xfrm>
          <a:prstGeom prst="rect">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PKCS #7</a:t>
            </a:r>
          </a:p>
        </p:txBody>
      </p:sp>
      <p:sp>
        <p:nvSpPr>
          <p:cNvPr id="6" name="Rectangle 5"/>
          <p:cNvSpPr/>
          <p:nvPr/>
        </p:nvSpPr>
        <p:spPr>
          <a:xfrm>
            <a:off x="1066800" y="1649174"/>
            <a:ext cx="2819400" cy="4019549"/>
          </a:xfrm>
          <a:prstGeom prst="rect">
            <a:avLst/>
          </a:prstGeom>
          <a:solidFill>
            <a:schemeClr val="accent6">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Input </a:t>
            </a:r>
            <a:r>
              <a:rPr lang="en-US" dirty="0" err="1">
                <a:solidFill>
                  <a:schemeClr val="tx1"/>
                </a:solidFill>
              </a:rPr>
              <a:t>VariableData</a:t>
            </a:r>
            <a:endParaRPr lang="en-US" dirty="0">
              <a:solidFill>
                <a:schemeClr val="tx1"/>
              </a:solidFill>
            </a:endParaRPr>
          </a:p>
        </p:txBody>
      </p:sp>
      <p:sp>
        <p:nvSpPr>
          <p:cNvPr id="8" name="Rectangle 7"/>
          <p:cNvSpPr/>
          <p:nvPr/>
        </p:nvSpPr>
        <p:spPr>
          <a:xfrm>
            <a:off x="1228725" y="2130886"/>
            <a:ext cx="2419349" cy="2536346"/>
          </a:xfrm>
          <a:prstGeom prst="rect">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Authentication </a:t>
            </a:r>
          </a:p>
        </p:txBody>
      </p:sp>
      <p:sp>
        <p:nvSpPr>
          <p:cNvPr id="9" name="Rectangle 8"/>
          <p:cNvSpPr/>
          <p:nvPr/>
        </p:nvSpPr>
        <p:spPr>
          <a:xfrm>
            <a:off x="5362575" y="1220365"/>
            <a:ext cx="2438400" cy="1004421"/>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err="1">
                <a:solidFill>
                  <a:schemeClr val="tx1"/>
                </a:solidFill>
              </a:rPr>
              <a:t>ContentInfo</a:t>
            </a:r>
            <a:endParaRPr lang="en-US" dirty="0">
              <a:solidFill>
                <a:schemeClr val="tx1"/>
              </a:solidFill>
            </a:endParaRPr>
          </a:p>
        </p:txBody>
      </p:sp>
      <p:sp>
        <p:nvSpPr>
          <p:cNvPr id="10" name="Rectangle 9"/>
          <p:cNvSpPr/>
          <p:nvPr/>
        </p:nvSpPr>
        <p:spPr>
          <a:xfrm>
            <a:off x="5372100" y="2284834"/>
            <a:ext cx="2438400" cy="1372766"/>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Certificate</a:t>
            </a:r>
          </a:p>
        </p:txBody>
      </p:sp>
      <p:sp>
        <p:nvSpPr>
          <p:cNvPr id="11" name="Rectangle 10"/>
          <p:cNvSpPr/>
          <p:nvPr/>
        </p:nvSpPr>
        <p:spPr>
          <a:xfrm>
            <a:off x="5372100" y="3730780"/>
            <a:ext cx="2438400" cy="2289020"/>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err="1">
                <a:solidFill>
                  <a:schemeClr val="tx1"/>
                </a:solidFill>
              </a:rPr>
              <a:t>SignInfo</a:t>
            </a:r>
            <a:endParaRPr lang="en-US" dirty="0">
              <a:solidFill>
                <a:schemeClr val="tx1"/>
              </a:solidFill>
            </a:endParaRPr>
          </a:p>
        </p:txBody>
      </p:sp>
      <p:sp>
        <p:nvSpPr>
          <p:cNvPr id="12" name="Rectangle 11"/>
          <p:cNvSpPr/>
          <p:nvPr/>
        </p:nvSpPr>
        <p:spPr>
          <a:xfrm>
            <a:off x="1447800" y="2687399"/>
            <a:ext cx="1981200" cy="409575"/>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Stamp</a:t>
            </a:r>
          </a:p>
        </p:txBody>
      </p:sp>
      <p:sp>
        <p:nvSpPr>
          <p:cNvPr id="13" name="Rectangle 12"/>
          <p:cNvSpPr/>
          <p:nvPr/>
        </p:nvSpPr>
        <p:spPr>
          <a:xfrm>
            <a:off x="1485900" y="3246421"/>
            <a:ext cx="1943100" cy="380933"/>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Type</a:t>
            </a:r>
          </a:p>
        </p:txBody>
      </p:sp>
      <p:sp>
        <p:nvSpPr>
          <p:cNvPr id="14" name="Rectangle 13"/>
          <p:cNvSpPr/>
          <p:nvPr/>
        </p:nvSpPr>
        <p:spPr>
          <a:xfrm>
            <a:off x="1466850" y="3805376"/>
            <a:ext cx="1962150" cy="659012"/>
          </a:xfrm>
          <a:prstGeom prst="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Certificate </a:t>
            </a:r>
          </a:p>
        </p:txBody>
      </p:sp>
      <p:sp>
        <p:nvSpPr>
          <p:cNvPr id="15" name="Rectangle 14"/>
          <p:cNvSpPr/>
          <p:nvPr/>
        </p:nvSpPr>
        <p:spPr>
          <a:xfrm>
            <a:off x="1238250" y="4724400"/>
            <a:ext cx="2419349" cy="826899"/>
          </a:xfrm>
          <a:prstGeom prst="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 Content</a:t>
            </a:r>
          </a:p>
        </p:txBody>
      </p:sp>
      <p:sp>
        <p:nvSpPr>
          <p:cNvPr id="16" name="Rectangle 15"/>
          <p:cNvSpPr/>
          <p:nvPr/>
        </p:nvSpPr>
        <p:spPr>
          <a:xfrm>
            <a:off x="5638801" y="1600200"/>
            <a:ext cx="1890712" cy="570334"/>
          </a:xfrm>
          <a:prstGeom prst="rect">
            <a:avLst/>
          </a:prstGeom>
          <a:solidFill>
            <a:schemeClr val="accent4">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N/A</a:t>
            </a:r>
          </a:p>
        </p:txBody>
      </p:sp>
      <p:sp>
        <p:nvSpPr>
          <p:cNvPr id="17" name="Rectangle 16"/>
          <p:cNvSpPr/>
          <p:nvPr/>
        </p:nvSpPr>
        <p:spPr>
          <a:xfrm>
            <a:off x="5684044" y="2667000"/>
            <a:ext cx="1890712" cy="889912"/>
          </a:xfrm>
          <a:prstGeom prst="rect">
            <a:avLst/>
          </a:prstGeom>
          <a:solidFill>
            <a:schemeClr val="accent4">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X.509 </a:t>
            </a:r>
          </a:p>
          <a:p>
            <a:pPr algn="ctr"/>
            <a:r>
              <a:rPr lang="en-US" dirty="0">
                <a:solidFill>
                  <a:schemeClr val="tx1"/>
                </a:solidFill>
              </a:rPr>
              <a:t>Certificate</a:t>
            </a:r>
          </a:p>
        </p:txBody>
      </p:sp>
      <p:sp>
        <p:nvSpPr>
          <p:cNvPr id="18" name="Rectangle 17"/>
          <p:cNvSpPr/>
          <p:nvPr/>
        </p:nvSpPr>
        <p:spPr>
          <a:xfrm>
            <a:off x="5684044" y="4132200"/>
            <a:ext cx="1890712" cy="1639949"/>
          </a:xfrm>
          <a:prstGeom prst="rect">
            <a:avLst/>
          </a:prstGeom>
          <a:solidFill>
            <a:schemeClr val="accent4">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Signed Hash</a:t>
            </a:r>
          </a:p>
          <a:p>
            <a:pPr algn="ctr"/>
            <a:r>
              <a:rPr lang="en-US" dirty="0">
                <a:solidFill>
                  <a:schemeClr val="tx1"/>
                </a:solidFill>
              </a:rPr>
              <a:t>(</a:t>
            </a:r>
            <a:r>
              <a:rPr lang="en-US" dirty="0" err="1">
                <a:solidFill>
                  <a:schemeClr val="tx1"/>
                </a:solidFill>
              </a:rPr>
              <a:t>VariableName</a:t>
            </a:r>
            <a:r>
              <a:rPr lang="en-US" dirty="0">
                <a:solidFill>
                  <a:schemeClr val="tx1"/>
                </a:solidFill>
              </a:rPr>
              <a:t>, </a:t>
            </a:r>
            <a:r>
              <a:rPr lang="en-US" dirty="0" err="1">
                <a:solidFill>
                  <a:schemeClr val="tx1"/>
                </a:solidFill>
              </a:rPr>
              <a:t>VariableGuid</a:t>
            </a:r>
            <a:r>
              <a:rPr lang="en-US" dirty="0">
                <a:solidFill>
                  <a:schemeClr val="tx1"/>
                </a:solidFill>
              </a:rPr>
              <a:t>, Attributes, </a:t>
            </a:r>
            <a:r>
              <a:rPr lang="en-US" dirty="0" err="1">
                <a:solidFill>
                  <a:schemeClr val="tx1"/>
                </a:solidFill>
              </a:rPr>
              <a:t>TimeStamp</a:t>
            </a:r>
            <a:r>
              <a:rPr lang="en-US" dirty="0">
                <a:solidFill>
                  <a:schemeClr val="tx1"/>
                </a:solidFill>
              </a:rPr>
              <a:t>, </a:t>
            </a:r>
            <a:r>
              <a:rPr lang="en-US" dirty="0" err="1">
                <a:solidFill>
                  <a:schemeClr val="tx1"/>
                </a:solidFill>
              </a:rPr>
              <a:t>DataContent</a:t>
            </a:r>
            <a:r>
              <a:rPr lang="en-US" dirty="0">
                <a:solidFill>
                  <a:schemeClr val="tx1"/>
                </a:solidFill>
              </a:rPr>
              <a:t>) </a:t>
            </a:r>
          </a:p>
        </p:txBody>
      </p:sp>
      <p:cxnSp>
        <p:nvCxnSpPr>
          <p:cNvPr id="19" name="Straight Arrow Connector 18"/>
          <p:cNvCxnSpPr/>
          <p:nvPr/>
        </p:nvCxnSpPr>
        <p:spPr>
          <a:xfrm flipV="1">
            <a:off x="3429000" y="877685"/>
            <a:ext cx="1697831" cy="292769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29000" y="4464388"/>
            <a:ext cx="1707356" cy="168604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806569"/>
      </p:ext>
    </p:extLst>
  </p:cSld>
  <p:clrMapOvr>
    <a:masterClrMapping/>
  </p:clrMapOvr>
  <p:transition>
    <p:fade/>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normAutofit/>
          </a:bodyPr>
          <a:lstStyle/>
          <a:p>
            <a:r>
              <a:rPr lang="en-US" dirty="0"/>
              <a:t>Authenticated Variable Update Flow</a:t>
            </a:r>
          </a:p>
        </p:txBody>
      </p:sp>
      <p:sp>
        <p:nvSpPr>
          <p:cNvPr id="5" name="TextBox 4"/>
          <p:cNvSpPr txBox="1"/>
          <p:nvPr/>
        </p:nvSpPr>
        <p:spPr>
          <a:xfrm>
            <a:off x="330431" y="6553200"/>
            <a:ext cx="8813569" cy="307777"/>
          </a:xfrm>
          <a:prstGeom prst="rect">
            <a:avLst/>
          </a:prstGeom>
          <a:noFill/>
        </p:spPr>
        <p:txBody>
          <a:bodyPr wrap="square" rtlCol="0">
            <a:spAutoFit/>
          </a:bodyPr>
          <a:lstStyle/>
          <a:p>
            <a:r>
              <a:rPr lang="en-US" sz="1400" dirty="0">
                <a:solidFill>
                  <a:prstClr val="black"/>
                </a:solidFill>
              </a:rPr>
              <a:t>Source: A Tour Beyond Implementing UEFI </a:t>
            </a:r>
            <a:r>
              <a:rPr lang="en-US" sz="1400" dirty="0" err="1">
                <a:solidFill>
                  <a:prstClr val="black"/>
                </a:solidFill>
              </a:rPr>
              <a:t>Auth</a:t>
            </a:r>
            <a:r>
              <a:rPr lang="en-US" sz="1400" dirty="0">
                <a:solidFill>
                  <a:prstClr val="black"/>
                </a:solidFill>
              </a:rPr>
              <a:t> Variables in SMM with EDKII (Jiewen Yao, Vincent Zimmer)</a:t>
            </a:r>
          </a:p>
        </p:txBody>
      </p:sp>
      <p:sp>
        <p:nvSpPr>
          <p:cNvPr id="6" name="Rectangle: Rounded Corners 5"/>
          <p:cNvSpPr/>
          <p:nvPr/>
        </p:nvSpPr>
        <p:spPr>
          <a:xfrm>
            <a:off x="504825" y="1096012"/>
            <a:ext cx="2245246" cy="532234"/>
          </a:xfrm>
          <a:prstGeom prst="roundRect">
            <a:avLst/>
          </a:prstGeom>
          <a:solidFill>
            <a:schemeClr val="accent3">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SetVariable</a:t>
            </a:r>
            <a:endParaRPr lang="en-US" sz="1400" dirty="0">
              <a:solidFill>
                <a:schemeClr val="tx1"/>
              </a:solidFill>
            </a:endParaRPr>
          </a:p>
        </p:txBody>
      </p:sp>
      <p:sp>
        <p:nvSpPr>
          <p:cNvPr id="8" name="Rectangle: Rounded Corners 7"/>
          <p:cNvSpPr/>
          <p:nvPr/>
        </p:nvSpPr>
        <p:spPr>
          <a:xfrm>
            <a:off x="533400" y="5899538"/>
            <a:ext cx="2245246" cy="399810"/>
          </a:xfrm>
          <a:prstGeom prst="roundRect">
            <a:avLst/>
          </a:prstGeom>
          <a:solidFill>
            <a:srgbClr val="FACEC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Return ERROR</a:t>
            </a:r>
          </a:p>
        </p:txBody>
      </p:sp>
      <p:sp>
        <p:nvSpPr>
          <p:cNvPr id="9" name="Rectangle: Rounded Corners 8"/>
          <p:cNvSpPr/>
          <p:nvPr/>
        </p:nvSpPr>
        <p:spPr>
          <a:xfrm>
            <a:off x="522548" y="4382897"/>
            <a:ext cx="2245246" cy="532234"/>
          </a:xfrm>
          <a:prstGeom prst="roundRect">
            <a:avLst/>
          </a:prstGeom>
          <a:solidFill>
            <a:schemeClr val="accent3">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ProcessVariable</a:t>
            </a:r>
            <a:r>
              <a:rPr lang="en-US" sz="1400" dirty="0">
                <a:solidFill>
                  <a:schemeClr val="tx1"/>
                </a:solidFill>
              </a:rPr>
              <a:t> </a:t>
            </a:r>
          </a:p>
        </p:txBody>
      </p:sp>
      <p:sp>
        <p:nvSpPr>
          <p:cNvPr id="10" name="Rectangle: Rounded Corners 9"/>
          <p:cNvSpPr/>
          <p:nvPr/>
        </p:nvSpPr>
        <p:spPr>
          <a:xfrm>
            <a:off x="4572000" y="877697"/>
            <a:ext cx="2245246" cy="532234"/>
          </a:xfrm>
          <a:prstGeom prst="roundRect">
            <a:avLst/>
          </a:prstGeom>
          <a:solidFill>
            <a:schemeClr val="accent3">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ProcessVarWithPk</a:t>
            </a:r>
            <a:endParaRPr lang="en-US" sz="1400" dirty="0">
              <a:solidFill>
                <a:schemeClr val="tx1"/>
              </a:solidFill>
            </a:endParaRPr>
          </a:p>
        </p:txBody>
      </p:sp>
      <p:sp>
        <p:nvSpPr>
          <p:cNvPr id="11" name="Rectangle: Rounded Corners 10"/>
          <p:cNvSpPr/>
          <p:nvPr/>
        </p:nvSpPr>
        <p:spPr>
          <a:xfrm>
            <a:off x="4580719" y="4536841"/>
            <a:ext cx="2245246" cy="532234"/>
          </a:xfrm>
          <a:prstGeom prst="roundRect">
            <a:avLst/>
          </a:prstGeom>
          <a:solidFill>
            <a:schemeClr val="accent3">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ProcessVarWithKek</a:t>
            </a:r>
            <a:endParaRPr lang="en-US" sz="1400" dirty="0">
              <a:solidFill>
                <a:schemeClr val="tx1"/>
              </a:solidFill>
            </a:endParaRPr>
          </a:p>
        </p:txBody>
      </p:sp>
      <p:sp>
        <p:nvSpPr>
          <p:cNvPr id="12" name="Rectangle: Rounded Corners 11"/>
          <p:cNvSpPr/>
          <p:nvPr/>
        </p:nvSpPr>
        <p:spPr>
          <a:xfrm>
            <a:off x="3059373" y="5202059"/>
            <a:ext cx="1295400" cy="453322"/>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UpdateVar</a:t>
            </a:r>
            <a:endParaRPr lang="en-US" sz="1400" dirty="0">
              <a:solidFill>
                <a:schemeClr val="tx1"/>
              </a:solidFill>
            </a:endParaRPr>
          </a:p>
        </p:txBody>
      </p:sp>
      <p:sp>
        <p:nvSpPr>
          <p:cNvPr id="13" name="Rectangle: Rounded Corners 12"/>
          <p:cNvSpPr/>
          <p:nvPr/>
        </p:nvSpPr>
        <p:spPr>
          <a:xfrm>
            <a:off x="4633782" y="3043831"/>
            <a:ext cx="2245246" cy="532234"/>
          </a:xfrm>
          <a:prstGeom prst="roundRect">
            <a:avLst/>
          </a:prstGeom>
          <a:solidFill>
            <a:schemeClr val="accent3">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ProcessVarWithPk</a:t>
            </a:r>
            <a:endParaRPr lang="en-US" sz="1400" dirty="0">
              <a:solidFill>
                <a:schemeClr val="tx1"/>
              </a:solidFill>
            </a:endParaRPr>
          </a:p>
        </p:txBody>
      </p:sp>
      <p:sp>
        <p:nvSpPr>
          <p:cNvPr id="14" name="Flowchart: Decision 13"/>
          <p:cNvSpPr/>
          <p:nvPr/>
        </p:nvSpPr>
        <p:spPr>
          <a:xfrm>
            <a:off x="605501" y="1846561"/>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Is PK?</a:t>
            </a:r>
          </a:p>
        </p:txBody>
      </p:sp>
      <p:sp>
        <p:nvSpPr>
          <p:cNvPr id="15" name="Flowchart: Decision 14"/>
          <p:cNvSpPr/>
          <p:nvPr/>
        </p:nvSpPr>
        <p:spPr>
          <a:xfrm>
            <a:off x="634076" y="2728165"/>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Is KEK?</a:t>
            </a:r>
          </a:p>
        </p:txBody>
      </p:sp>
      <p:sp>
        <p:nvSpPr>
          <p:cNvPr id="16" name="Flowchart: Decision 15"/>
          <p:cNvSpPr/>
          <p:nvPr/>
        </p:nvSpPr>
        <p:spPr>
          <a:xfrm>
            <a:off x="623224" y="3549490"/>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Is </a:t>
            </a:r>
            <a:r>
              <a:rPr lang="en-US" sz="1400" dirty="0" err="1">
                <a:solidFill>
                  <a:schemeClr val="tx1"/>
                </a:solidFill>
              </a:rPr>
              <a:t>db</a:t>
            </a:r>
            <a:r>
              <a:rPr lang="en-US" sz="1400" dirty="0">
                <a:solidFill>
                  <a:schemeClr val="tx1"/>
                </a:solidFill>
              </a:rPr>
              <a:t>/</a:t>
            </a:r>
            <a:r>
              <a:rPr lang="en-US" sz="1400" dirty="0" err="1">
                <a:solidFill>
                  <a:schemeClr val="tx1"/>
                </a:solidFill>
              </a:rPr>
              <a:t>dbx</a:t>
            </a:r>
            <a:r>
              <a:rPr lang="en-US" sz="1400" dirty="0">
                <a:solidFill>
                  <a:schemeClr val="tx1"/>
                </a:solidFill>
              </a:rPr>
              <a:t>?</a:t>
            </a:r>
          </a:p>
        </p:txBody>
      </p:sp>
      <p:sp>
        <p:nvSpPr>
          <p:cNvPr id="17" name="Flowchart: Decision 16"/>
          <p:cNvSpPr/>
          <p:nvPr/>
        </p:nvSpPr>
        <p:spPr>
          <a:xfrm>
            <a:off x="634076" y="5097076"/>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PASS?</a:t>
            </a:r>
          </a:p>
        </p:txBody>
      </p:sp>
      <p:sp>
        <p:nvSpPr>
          <p:cNvPr id="18" name="Flowchart: Decision 17"/>
          <p:cNvSpPr/>
          <p:nvPr/>
        </p:nvSpPr>
        <p:spPr>
          <a:xfrm>
            <a:off x="4672676" y="1563360"/>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PASS?</a:t>
            </a:r>
          </a:p>
        </p:txBody>
      </p:sp>
      <p:sp>
        <p:nvSpPr>
          <p:cNvPr id="19" name="Flowchart: Decision 18"/>
          <p:cNvSpPr/>
          <p:nvPr/>
        </p:nvSpPr>
        <p:spPr>
          <a:xfrm>
            <a:off x="4672676" y="3739170"/>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PASS?</a:t>
            </a:r>
          </a:p>
        </p:txBody>
      </p:sp>
      <p:sp>
        <p:nvSpPr>
          <p:cNvPr id="20" name="Flowchart: Decision 19"/>
          <p:cNvSpPr/>
          <p:nvPr/>
        </p:nvSpPr>
        <p:spPr>
          <a:xfrm>
            <a:off x="4686300" y="5233120"/>
            <a:ext cx="2043894" cy="663289"/>
          </a:xfrm>
          <a:prstGeom prst="flowChartDecision">
            <a:avLst/>
          </a:prstGeom>
          <a:solidFill>
            <a:schemeClr val="accent5">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PASS?</a:t>
            </a:r>
          </a:p>
        </p:txBody>
      </p:sp>
      <p:cxnSp>
        <p:nvCxnSpPr>
          <p:cNvPr id="21" name="Straight Arrow Connector 20"/>
          <p:cNvCxnSpPr>
            <a:stCxn id="6" idx="2"/>
            <a:endCxn id="14" idx="0"/>
          </p:cNvCxnSpPr>
          <p:nvPr/>
        </p:nvCxnSpPr>
        <p:spPr>
          <a:xfrm>
            <a:off x="1627448" y="1628246"/>
            <a:ext cx="0" cy="21831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627448" y="2509850"/>
            <a:ext cx="0" cy="21831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656023" y="3391454"/>
            <a:ext cx="0" cy="1532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6" idx="2"/>
            <a:endCxn id="9" idx="0"/>
          </p:cNvCxnSpPr>
          <p:nvPr/>
        </p:nvCxnSpPr>
        <p:spPr>
          <a:xfrm>
            <a:off x="1645171" y="4212779"/>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1627448" y="4914537"/>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627448" y="5733713"/>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649395" y="5428720"/>
            <a:ext cx="409339"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Rounded Corners 27"/>
          <p:cNvSpPr/>
          <p:nvPr/>
        </p:nvSpPr>
        <p:spPr>
          <a:xfrm>
            <a:off x="4597400" y="2410098"/>
            <a:ext cx="2245246" cy="399810"/>
          </a:xfrm>
          <a:prstGeom prst="roundRect">
            <a:avLst/>
          </a:prstGeom>
          <a:solidFill>
            <a:srgbClr val="FACEC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Return ERROR</a:t>
            </a:r>
          </a:p>
        </p:txBody>
      </p:sp>
      <p:cxnSp>
        <p:nvCxnSpPr>
          <p:cNvPr id="29" name="Straight Arrow Connector 28"/>
          <p:cNvCxnSpPr/>
          <p:nvPr/>
        </p:nvCxnSpPr>
        <p:spPr>
          <a:xfrm>
            <a:off x="5694623" y="1409931"/>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723198" y="2226649"/>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709171" y="3576065"/>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703342" y="4382897"/>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694623" y="5069075"/>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Rounded Corners 33"/>
          <p:cNvSpPr/>
          <p:nvPr/>
        </p:nvSpPr>
        <p:spPr>
          <a:xfrm>
            <a:off x="4605728" y="5963826"/>
            <a:ext cx="2245246" cy="399810"/>
          </a:xfrm>
          <a:prstGeom prst="roundRect">
            <a:avLst/>
          </a:prstGeom>
          <a:solidFill>
            <a:srgbClr val="FACEC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Return ERROR</a:t>
            </a:r>
          </a:p>
        </p:txBody>
      </p:sp>
      <p:cxnSp>
        <p:nvCxnSpPr>
          <p:cNvPr id="35" name="Straight Arrow Connector 34"/>
          <p:cNvCxnSpPr/>
          <p:nvPr/>
        </p:nvCxnSpPr>
        <p:spPr>
          <a:xfrm>
            <a:off x="5703342" y="5847059"/>
            <a:ext cx="0" cy="17011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730194" y="4070814"/>
            <a:ext cx="775506" cy="728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716570" y="1897397"/>
            <a:ext cx="775506" cy="728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ectangle: Rounded Corners 37"/>
          <p:cNvSpPr/>
          <p:nvPr/>
        </p:nvSpPr>
        <p:spPr>
          <a:xfrm>
            <a:off x="7500274" y="1691118"/>
            <a:ext cx="1295400" cy="453322"/>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UpdateVar</a:t>
            </a:r>
            <a:endParaRPr lang="en-US" sz="1400" dirty="0">
              <a:solidFill>
                <a:schemeClr val="tx1"/>
              </a:solidFill>
            </a:endParaRPr>
          </a:p>
        </p:txBody>
      </p:sp>
      <p:sp>
        <p:nvSpPr>
          <p:cNvPr id="39" name="Rectangle: Rounded Corners 38"/>
          <p:cNvSpPr/>
          <p:nvPr/>
        </p:nvSpPr>
        <p:spPr>
          <a:xfrm>
            <a:off x="7556335" y="3881134"/>
            <a:ext cx="1295400" cy="453322"/>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UpdateVar</a:t>
            </a:r>
            <a:endParaRPr lang="en-US" sz="1400" dirty="0">
              <a:solidFill>
                <a:schemeClr val="tx1"/>
              </a:solidFill>
            </a:endParaRPr>
          </a:p>
        </p:txBody>
      </p:sp>
      <p:cxnSp>
        <p:nvCxnSpPr>
          <p:cNvPr id="40" name="Straight Arrow Connector 39"/>
          <p:cNvCxnSpPr>
            <a:stCxn id="16" idx="3"/>
            <a:endCxn id="13" idx="1"/>
          </p:cNvCxnSpPr>
          <p:nvPr/>
        </p:nvCxnSpPr>
        <p:spPr>
          <a:xfrm flipV="1">
            <a:off x="2667118" y="3309948"/>
            <a:ext cx="1966664" cy="57118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105475" y="1332972"/>
            <a:ext cx="2463350" cy="155985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10" idx="1"/>
          </p:cNvCxnSpPr>
          <p:nvPr/>
        </p:nvCxnSpPr>
        <p:spPr>
          <a:xfrm flipV="1">
            <a:off x="2102300" y="1143814"/>
            <a:ext cx="2469700" cy="86329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6360418" y="4346238"/>
            <a:ext cx="1709626" cy="109831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2558927" y="1829818"/>
            <a:ext cx="417102" cy="253916"/>
          </a:xfrm>
          <a:prstGeom prst="rect">
            <a:avLst/>
          </a:prstGeom>
        </p:spPr>
        <p:txBody>
          <a:bodyPr wrap="none">
            <a:spAutoFit/>
          </a:bodyPr>
          <a:lstStyle/>
          <a:p>
            <a:r>
              <a:rPr lang="en-US" sz="1050" dirty="0"/>
              <a:t>Yes</a:t>
            </a:r>
          </a:p>
        </p:txBody>
      </p:sp>
      <p:sp>
        <p:nvSpPr>
          <p:cNvPr id="45" name="Rectangle 44"/>
          <p:cNvSpPr/>
          <p:nvPr/>
        </p:nvSpPr>
        <p:spPr>
          <a:xfrm>
            <a:off x="2531874" y="2635793"/>
            <a:ext cx="417102" cy="253916"/>
          </a:xfrm>
          <a:prstGeom prst="rect">
            <a:avLst/>
          </a:prstGeom>
        </p:spPr>
        <p:txBody>
          <a:bodyPr wrap="none">
            <a:spAutoFit/>
          </a:bodyPr>
          <a:lstStyle/>
          <a:p>
            <a:r>
              <a:rPr lang="en-US" sz="1050" dirty="0"/>
              <a:t>Yes</a:t>
            </a:r>
          </a:p>
        </p:txBody>
      </p:sp>
      <p:sp>
        <p:nvSpPr>
          <p:cNvPr id="46" name="Rectangle 45"/>
          <p:cNvSpPr/>
          <p:nvPr/>
        </p:nvSpPr>
        <p:spPr>
          <a:xfrm>
            <a:off x="2494377" y="3490349"/>
            <a:ext cx="417102" cy="253916"/>
          </a:xfrm>
          <a:prstGeom prst="rect">
            <a:avLst/>
          </a:prstGeom>
        </p:spPr>
        <p:txBody>
          <a:bodyPr wrap="none">
            <a:spAutoFit/>
          </a:bodyPr>
          <a:lstStyle/>
          <a:p>
            <a:r>
              <a:rPr lang="en-US" sz="1050" dirty="0"/>
              <a:t>Yes</a:t>
            </a:r>
          </a:p>
        </p:txBody>
      </p:sp>
      <p:sp>
        <p:nvSpPr>
          <p:cNvPr id="47" name="Rectangle 46"/>
          <p:cNvSpPr/>
          <p:nvPr/>
        </p:nvSpPr>
        <p:spPr>
          <a:xfrm>
            <a:off x="2659683" y="5087898"/>
            <a:ext cx="417102" cy="253916"/>
          </a:xfrm>
          <a:prstGeom prst="rect">
            <a:avLst/>
          </a:prstGeom>
        </p:spPr>
        <p:txBody>
          <a:bodyPr wrap="none">
            <a:spAutoFit/>
          </a:bodyPr>
          <a:lstStyle/>
          <a:p>
            <a:r>
              <a:rPr lang="en-US" sz="1050" dirty="0"/>
              <a:t>Yes</a:t>
            </a:r>
          </a:p>
        </p:txBody>
      </p:sp>
      <p:sp>
        <p:nvSpPr>
          <p:cNvPr id="48" name="Rectangle 47"/>
          <p:cNvSpPr/>
          <p:nvPr/>
        </p:nvSpPr>
        <p:spPr>
          <a:xfrm>
            <a:off x="6798969" y="1591259"/>
            <a:ext cx="417102" cy="253916"/>
          </a:xfrm>
          <a:prstGeom prst="rect">
            <a:avLst/>
          </a:prstGeom>
        </p:spPr>
        <p:txBody>
          <a:bodyPr wrap="none">
            <a:spAutoFit/>
          </a:bodyPr>
          <a:lstStyle/>
          <a:p>
            <a:r>
              <a:rPr lang="en-US" sz="1050" dirty="0"/>
              <a:t>Yes</a:t>
            </a:r>
          </a:p>
        </p:txBody>
      </p:sp>
      <p:sp>
        <p:nvSpPr>
          <p:cNvPr id="49" name="Rectangle 48"/>
          <p:cNvSpPr/>
          <p:nvPr/>
        </p:nvSpPr>
        <p:spPr>
          <a:xfrm>
            <a:off x="6895772" y="3784524"/>
            <a:ext cx="417102" cy="253916"/>
          </a:xfrm>
          <a:prstGeom prst="rect">
            <a:avLst/>
          </a:prstGeom>
        </p:spPr>
        <p:txBody>
          <a:bodyPr wrap="none">
            <a:spAutoFit/>
          </a:bodyPr>
          <a:lstStyle/>
          <a:p>
            <a:r>
              <a:rPr lang="en-US" sz="1050" dirty="0"/>
              <a:t>Yes</a:t>
            </a:r>
          </a:p>
        </p:txBody>
      </p:sp>
      <p:sp>
        <p:nvSpPr>
          <p:cNvPr id="50" name="Rectangle 49"/>
          <p:cNvSpPr/>
          <p:nvPr/>
        </p:nvSpPr>
        <p:spPr>
          <a:xfrm>
            <a:off x="1034285" y="2522065"/>
            <a:ext cx="357790" cy="253916"/>
          </a:xfrm>
          <a:prstGeom prst="rect">
            <a:avLst/>
          </a:prstGeom>
        </p:spPr>
        <p:txBody>
          <a:bodyPr wrap="none">
            <a:spAutoFit/>
          </a:bodyPr>
          <a:lstStyle/>
          <a:p>
            <a:r>
              <a:rPr lang="en-US" sz="1050" dirty="0"/>
              <a:t>No</a:t>
            </a:r>
          </a:p>
        </p:txBody>
      </p:sp>
      <p:sp>
        <p:nvSpPr>
          <p:cNvPr id="51" name="Rectangle 50"/>
          <p:cNvSpPr/>
          <p:nvPr/>
        </p:nvSpPr>
        <p:spPr>
          <a:xfrm>
            <a:off x="1022116" y="3354512"/>
            <a:ext cx="357790" cy="253916"/>
          </a:xfrm>
          <a:prstGeom prst="rect">
            <a:avLst/>
          </a:prstGeom>
        </p:spPr>
        <p:txBody>
          <a:bodyPr wrap="none">
            <a:spAutoFit/>
          </a:bodyPr>
          <a:lstStyle/>
          <a:p>
            <a:r>
              <a:rPr lang="en-US" sz="1050" dirty="0"/>
              <a:t>No</a:t>
            </a:r>
          </a:p>
        </p:txBody>
      </p:sp>
      <p:sp>
        <p:nvSpPr>
          <p:cNvPr id="52" name="Rectangle 51"/>
          <p:cNvSpPr/>
          <p:nvPr/>
        </p:nvSpPr>
        <p:spPr>
          <a:xfrm>
            <a:off x="988096" y="4128981"/>
            <a:ext cx="357790" cy="253916"/>
          </a:xfrm>
          <a:prstGeom prst="rect">
            <a:avLst/>
          </a:prstGeom>
        </p:spPr>
        <p:txBody>
          <a:bodyPr wrap="none">
            <a:spAutoFit/>
          </a:bodyPr>
          <a:lstStyle/>
          <a:p>
            <a:r>
              <a:rPr lang="en-US" sz="1050" dirty="0"/>
              <a:t>No</a:t>
            </a:r>
          </a:p>
        </p:txBody>
      </p:sp>
      <p:sp>
        <p:nvSpPr>
          <p:cNvPr id="53" name="Rectangle 52"/>
          <p:cNvSpPr/>
          <p:nvPr/>
        </p:nvSpPr>
        <p:spPr>
          <a:xfrm>
            <a:off x="984359" y="5642493"/>
            <a:ext cx="357790" cy="253916"/>
          </a:xfrm>
          <a:prstGeom prst="rect">
            <a:avLst/>
          </a:prstGeom>
        </p:spPr>
        <p:txBody>
          <a:bodyPr wrap="none">
            <a:spAutoFit/>
          </a:bodyPr>
          <a:lstStyle/>
          <a:p>
            <a:r>
              <a:rPr lang="en-US" sz="1050" dirty="0"/>
              <a:t>No</a:t>
            </a:r>
          </a:p>
        </p:txBody>
      </p:sp>
      <p:sp>
        <p:nvSpPr>
          <p:cNvPr id="54" name="Rectangle 53"/>
          <p:cNvSpPr/>
          <p:nvPr/>
        </p:nvSpPr>
        <p:spPr>
          <a:xfrm>
            <a:off x="5235136" y="2133400"/>
            <a:ext cx="357790" cy="253916"/>
          </a:xfrm>
          <a:prstGeom prst="rect">
            <a:avLst/>
          </a:prstGeom>
        </p:spPr>
        <p:txBody>
          <a:bodyPr wrap="none">
            <a:spAutoFit/>
          </a:bodyPr>
          <a:lstStyle/>
          <a:p>
            <a:r>
              <a:rPr lang="en-US" sz="1050" dirty="0"/>
              <a:t>No</a:t>
            </a:r>
          </a:p>
        </p:txBody>
      </p:sp>
      <p:sp>
        <p:nvSpPr>
          <p:cNvPr id="55" name="Rectangle 54"/>
          <p:cNvSpPr/>
          <p:nvPr/>
        </p:nvSpPr>
        <p:spPr>
          <a:xfrm>
            <a:off x="5262088" y="3579941"/>
            <a:ext cx="357790" cy="253916"/>
          </a:xfrm>
          <a:prstGeom prst="rect">
            <a:avLst/>
          </a:prstGeom>
        </p:spPr>
        <p:txBody>
          <a:bodyPr wrap="none">
            <a:spAutoFit/>
          </a:bodyPr>
          <a:lstStyle/>
          <a:p>
            <a:r>
              <a:rPr lang="en-US" sz="1050" dirty="0"/>
              <a:t>No</a:t>
            </a:r>
          </a:p>
        </p:txBody>
      </p:sp>
      <p:sp>
        <p:nvSpPr>
          <p:cNvPr id="56" name="Rectangle 55"/>
          <p:cNvSpPr/>
          <p:nvPr/>
        </p:nvSpPr>
        <p:spPr>
          <a:xfrm>
            <a:off x="5231399" y="5746675"/>
            <a:ext cx="357790" cy="253916"/>
          </a:xfrm>
          <a:prstGeom prst="rect">
            <a:avLst/>
          </a:prstGeom>
        </p:spPr>
        <p:txBody>
          <a:bodyPr wrap="none">
            <a:spAutoFit/>
          </a:bodyPr>
          <a:lstStyle/>
          <a:p>
            <a:r>
              <a:rPr lang="en-US" sz="1050" dirty="0"/>
              <a:t>No</a:t>
            </a:r>
          </a:p>
        </p:txBody>
      </p:sp>
      <p:sp>
        <p:nvSpPr>
          <p:cNvPr id="57" name="Rectangle 56"/>
          <p:cNvSpPr/>
          <p:nvPr/>
        </p:nvSpPr>
        <p:spPr>
          <a:xfrm>
            <a:off x="6873997" y="5214856"/>
            <a:ext cx="417102" cy="253916"/>
          </a:xfrm>
          <a:prstGeom prst="rect">
            <a:avLst/>
          </a:prstGeom>
        </p:spPr>
        <p:txBody>
          <a:bodyPr wrap="none">
            <a:spAutoFit/>
          </a:bodyPr>
          <a:lstStyle/>
          <a:p>
            <a:r>
              <a:rPr lang="en-US" sz="1050" dirty="0"/>
              <a:t>Yes</a:t>
            </a:r>
          </a:p>
        </p:txBody>
      </p:sp>
    </p:spTree>
    <p:extLst>
      <p:ext uri="{BB962C8B-B14F-4D97-AF65-F5344CB8AC3E}">
        <p14:creationId xmlns:p14="http://schemas.microsoft.com/office/powerpoint/2010/main" val="3131127735"/>
      </p:ext>
    </p:extLst>
  </p:cSld>
  <p:clrMapOvr>
    <a:masterClrMapping/>
  </p:clrMapOvr>
  <p:transition>
    <p:fade/>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UEFI Variable Lock Protocol</a:t>
            </a:r>
            <a:br>
              <a:rPr lang="en-US" dirty="0">
                <a:solidFill>
                  <a:schemeClr val="tx1"/>
                </a:solidFill>
                <a:latin typeface="Neo Sans Intel" panose="020B0504020202020204" pitchFamily="34" charset="0"/>
              </a:rPr>
            </a:br>
            <a:r>
              <a:rPr lang="en-US" dirty="0">
                <a:solidFill>
                  <a:schemeClr val="tx1"/>
                </a:solidFill>
                <a:latin typeface="Neo Sans Intel" panose="020B0504020202020204" pitchFamily="34" charset="0"/>
              </a:rPr>
              <a:t>(Read-Only Variables)</a:t>
            </a:r>
          </a:p>
        </p:txBody>
      </p:sp>
    </p:spTree>
    <p:extLst>
      <p:ext uri="{BB962C8B-B14F-4D97-AF65-F5344CB8AC3E}">
        <p14:creationId xmlns:p14="http://schemas.microsoft.com/office/powerpoint/2010/main" val="9473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Reset Vector Decode</a:t>
            </a:r>
          </a:p>
        </p:txBody>
      </p:sp>
      <p:sp>
        <p:nvSpPr>
          <p:cNvPr id="8" name="Content Placeholder 7"/>
          <p:cNvSpPr>
            <a:spLocks noGrp="1"/>
          </p:cNvSpPr>
          <p:nvPr>
            <p:ph idx="1"/>
          </p:nvPr>
        </p:nvSpPr>
        <p:spPr>
          <a:xfrm>
            <a:off x="457200" y="1828800"/>
            <a:ext cx="8229600" cy="4724400"/>
          </a:xfrm>
        </p:spPr>
        <p:txBody>
          <a:bodyPr>
            <a:normAutofit/>
          </a:bodyPr>
          <a:lstStyle/>
          <a:p>
            <a:pPr marL="457200" indent="-457200">
              <a:buFont typeface="+mj-lt"/>
              <a:buAutoNum type="arabicPeriod"/>
            </a:pPr>
            <a:r>
              <a:rPr lang="en-US" sz="2400" dirty="0"/>
              <a:t>CPU decodes addresses </a:t>
            </a:r>
            <a:r>
              <a:rPr lang="en-US" sz="2400" dirty="0" err="1">
                <a:latin typeface="Courier New" panose="02070309020205020404" pitchFamily="49" charset="0"/>
                <a:cs typeface="Courier New" panose="02070309020205020404" pitchFamily="49" charset="0"/>
              </a:rPr>
              <a:t>FFFxxxxxh</a:t>
            </a:r>
            <a:r>
              <a:rPr lang="en-US" sz="2400" b="1" dirty="0">
                <a:latin typeface="Courier New" panose="02070309020205020404" pitchFamily="49" charset="0"/>
                <a:cs typeface="Courier New" panose="02070309020205020404" pitchFamily="49" charset="0"/>
              </a:rPr>
              <a:t> </a:t>
            </a:r>
            <a:r>
              <a:rPr lang="en-US" sz="2400" dirty="0"/>
              <a:t>down to system bus (DMI) to chipset</a:t>
            </a:r>
          </a:p>
          <a:p>
            <a:pPr marL="457200" indent="-457200">
              <a:buFont typeface="+mj-lt"/>
              <a:buAutoNum type="arabicPeriod"/>
            </a:pPr>
            <a:r>
              <a:rPr lang="en-US" sz="2400" dirty="0"/>
              <a:t>Chipset decoded memory reads to SPI flash controller (or Firmware Hub) per configurable decoding rules</a:t>
            </a:r>
          </a:p>
          <a:p>
            <a:pPr marL="457200" indent="-457200">
              <a:buFont typeface="+mj-lt"/>
              <a:buAutoNum type="arabicPeriod"/>
            </a:pPr>
            <a:r>
              <a:rPr lang="en-US" sz="2400" dirty="0"/>
              <a:t>Memory reads are claimed by SPI flash controller which sends them as direct SPI read cycle to </a:t>
            </a:r>
            <a:r>
              <a:rPr lang="en-US" sz="2400" dirty="0">
                <a:latin typeface="Courier New" panose="02070309020205020404" pitchFamily="49" charset="0"/>
                <a:cs typeface="Courier New" panose="02070309020205020404" pitchFamily="49" charset="0"/>
              </a:rPr>
              <a:t>FFFFF0h </a:t>
            </a:r>
            <a:r>
              <a:rPr lang="en-US" sz="2400" dirty="0"/>
              <a:t>flash address (FLA)</a:t>
            </a:r>
          </a:p>
          <a:p>
            <a:pPr marL="457200" indent="-457200">
              <a:buFont typeface="+mj-lt"/>
              <a:buAutoNum type="arabicPeriod"/>
            </a:pPr>
            <a:r>
              <a:rPr lang="en-US" sz="2400" dirty="0"/>
              <a:t>This ensures that memory reads (i.e. reset vector code fetch) to mapped BIOS ROM range are directed to firmware ROM (e.g. SPI flash memory device)</a:t>
            </a:r>
            <a:endParaRPr lang="en-US" sz="2400" i="1" dirty="0"/>
          </a:p>
          <a:p>
            <a:pPr marL="457200" indent="-457200">
              <a:buFont typeface="+mj-lt"/>
              <a:buAutoNum type="arabicPeriod"/>
            </a:pP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52700389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Read-Only Variables</a:t>
            </a:r>
          </a:p>
        </p:txBody>
      </p:sp>
      <p:sp>
        <p:nvSpPr>
          <p:cNvPr id="8" name="Content Placeholder 7"/>
          <p:cNvSpPr>
            <a:spLocks noGrp="1"/>
          </p:cNvSpPr>
          <p:nvPr>
            <p:ph idx="1"/>
          </p:nvPr>
        </p:nvSpPr>
        <p:spPr>
          <a:xfrm>
            <a:off x="457200" y="1600200"/>
            <a:ext cx="8229600" cy="4953000"/>
          </a:xfrm>
        </p:spPr>
        <p:txBody>
          <a:bodyPr>
            <a:normAutofit/>
          </a:bodyPr>
          <a:lstStyle/>
          <a:p>
            <a:pPr marL="457200" indent="-457200">
              <a:buFont typeface="Arial" panose="020B0604020202020204" pitchFamily="34" charset="0"/>
              <a:buChar char="•"/>
            </a:pPr>
            <a:r>
              <a:rPr lang="en-US" sz="2400" dirty="0"/>
              <a:t>EDKII implements </a:t>
            </a:r>
            <a:r>
              <a:rPr lang="en-US" sz="2400" b="1" dirty="0">
                <a:latin typeface="Courier New" panose="02070309020205020404" pitchFamily="49" charset="0"/>
                <a:cs typeface="Courier New" panose="02070309020205020404" pitchFamily="49" charset="0"/>
              </a:rPr>
              <a:t>VARIABLE_LOCK_PROTOCOL</a:t>
            </a:r>
            <a:r>
              <a:rPr lang="en-US" sz="2400" dirty="0"/>
              <a:t> which provides a mechanism to make some variables “</a:t>
            </a:r>
            <a:r>
              <a:rPr lang="en-US" sz="2400" b="1" dirty="0">
                <a:latin typeface="Courier New" panose="02070309020205020404" pitchFamily="49" charset="0"/>
                <a:cs typeface="Courier New" panose="02070309020205020404" pitchFamily="49" charset="0"/>
              </a:rPr>
              <a:t>Read-Only</a:t>
            </a:r>
            <a:r>
              <a:rPr lang="en-US" sz="2400" dirty="0"/>
              <a:t>” during Run-time OS</a:t>
            </a:r>
          </a:p>
          <a:p>
            <a:pPr marL="457200" indent="-457200">
              <a:buFont typeface="Arial" panose="020B0604020202020204" pitchFamily="34" charset="0"/>
              <a:buChar char="•"/>
            </a:pPr>
            <a:r>
              <a:rPr lang="en-US" sz="2400" dirty="0"/>
              <a:t>DXE drivers make UEFI variables </a:t>
            </a:r>
            <a:r>
              <a:rPr lang="en-US" sz="2400" b="1" dirty="0">
                <a:latin typeface="Courier New" panose="02070309020205020404" pitchFamily="49" charset="0"/>
                <a:cs typeface="Courier New" panose="02070309020205020404" pitchFamily="49" charset="0"/>
              </a:rPr>
              <a:t>Read-Only</a:t>
            </a:r>
            <a:r>
              <a:rPr lang="en-US" sz="2400" dirty="0"/>
              <a:t> using </a:t>
            </a:r>
            <a:r>
              <a:rPr lang="en-US" sz="2400" b="1" dirty="0" err="1">
                <a:latin typeface="Courier New" panose="02070309020205020404" pitchFamily="49" charset="0"/>
                <a:cs typeface="Courier New" panose="02070309020205020404" pitchFamily="49" charset="0"/>
              </a:rPr>
              <a:t>RequestToLock</a:t>
            </a:r>
            <a:r>
              <a:rPr lang="en-US" sz="2400" b="1" dirty="0">
                <a:latin typeface="Courier New" panose="02070309020205020404" pitchFamily="49" charset="0"/>
                <a:cs typeface="Courier New" panose="02070309020205020404" pitchFamily="49" charset="0"/>
              </a:rPr>
              <a:t>()</a:t>
            </a:r>
            <a:r>
              <a:rPr lang="en-US" sz="2400" dirty="0"/>
              <a:t> API before </a:t>
            </a:r>
            <a:r>
              <a:rPr lang="en-US" sz="2400" b="1" dirty="0" err="1">
                <a:latin typeface="Courier New" panose="02070309020205020404" pitchFamily="49" charset="0"/>
                <a:cs typeface="Courier New" panose="02070309020205020404" pitchFamily="49" charset="0"/>
              </a:rPr>
              <a:t>EndOfDxe</a:t>
            </a:r>
            <a:r>
              <a:rPr lang="en-US" sz="2400" dirty="0"/>
              <a:t> event</a:t>
            </a:r>
          </a:p>
          <a:p>
            <a:pPr marL="457200" indent="-457200">
              <a:buFont typeface="Arial" panose="020B0604020202020204" pitchFamily="34" charset="0"/>
              <a:buChar char="•"/>
            </a:pPr>
            <a:r>
              <a:rPr lang="en-US" sz="2400" dirty="0"/>
              <a:t>After </a:t>
            </a:r>
            <a:r>
              <a:rPr lang="en-US" sz="2400" b="1" dirty="0" err="1">
                <a:latin typeface="Courier New" panose="02070309020205020404" pitchFamily="49" charset="0"/>
                <a:cs typeface="Courier New" panose="02070309020205020404" pitchFamily="49" charset="0"/>
              </a:rPr>
              <a:t>EndOfDxe</a:t>
            </a:r>
            <a:r>
              <a:rPr lang="en-US" sz="2400" dirty="0"/>
              <a:t> event (e.g. during OS runtime), all registered variables cannot be updated or removed (enforced by </a:t>
            </a:r>
            <a:r>
              <a:rPr lang="en-US" sz="2400" b="1" dirty="0" err="1">
                <a:latin typeface="Courier New" panose="02070309020205020404" pitchFamily="49" charset="0"/>
                <a:cs typeface="Courier New" panose="02070309020205020404" pitchFamily="49" charset="0"/>
              </a:rPr>
              <a:t>SetVariable</a:t>
            </a:r>
            <a:r>
              <a:rPr lang="en-US" sz="2400" dirty="0"/>
              <a:t> API)</a:t>
            </a:r>
          </a:p>
          <a:p>
            <a:pPr marL="457200" indent="-457200">
              <a:buFont typeface="Arial" panose="020B0604020202020204" pitchFamily="34" charset="0"/>
              <a:buChar char="•"/>
            </a:pPr>
            <a:r>
              <a:rPr lang="en-US" sz="2400" dirty="0"/>
              <a:t>Lock is transient, firmware has to request locking variables every boot. Before </a:t>
            </a:r>
            <a:r>
              <a:rPr lang="en-US" sz="2400" b="1" dirty="0" err="1">
                <a:latin typeface="Courier New" panose="02070309020205020404" pitchFamily="49" charset="0"/>
                <a:cs typeface="Courier New" panose="02070309020205020404" pitchFamily="49" charset="0"/>
              </a:rPr>
              <a:t>EndOfDxe</a:t>
            </a:r>
            <a:r>
              <a:rPr lang="en-US" sz="2400" dirty="0"/>
              <a:t> variables are not locked</a:t>
            </a:r>
          </a:p>
          <a:p>
            <a:pPr marL="1028700" lvl="2" indent="-457200"/>
            <a:endParaRPr lang="en-US" sz="2400" dirty="0"/>
          </a:p>
        </p:txBody>
      </p:sp>
    </p:spTree>
    <p:extLst>
      <p:ext uri="{BB962C8B-B14F-4D97-AF65-F5344CB8AC3E}">
        <p14:creationId xmlns:p14="http://schemas.microsoft.com/office/powerpoint/2010/main" val="23778985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1620"/>
            <a:ext cx="8229600" cy="988746"/>
          </a:xfrm>
        </p:spPr>
        <p:txBody>
          <a:bodyPr>
            <a:normAutofit/>
          </a:bodyPr>
          <a:lstStyle/>
          <a:p>
            <a:r>
              <a:rPr lang="en-US" dirty="0"/>
              <a:t>Variable Lock Flow</a:t>
            </a:r>
          </a:p>
        </p:txBody>
      </p:sp>
      <p:sp>
        <p:nvSpPr>
          <p:cNvPr id="5" name="TextBox 4"/>
          <p:cNvSpPr txBox="1"/>
          <p:nvPr/>
        </p:nvSpPr>
        <p:spPr>
          <a:xfrm>
            <a:off x="228600" y="6248400"/>
            <a:ext cx="8813569" cy="307777"/>
          </a:xfrm>
          <a:prstGeom prst="rect">
            <a:avLst/>
          </a:prstGeom>
          <a:noFill/>
        </p:spPr>
        <p:txBody>
          <a:bodyPr wrap="square" rtlCol="0">
            <a:spAutoFit/>
          </a:bodyPr>
          <a:lstStyle/>
          <a:p>
            <a:r>
              <a:rPr lang="en-US" sz="1400" dirty="0">
                <a:solidFill>
                  <a:prstClr val="black"/>
                </a:solidFill>
              </a:rPr>
              <a:t>Source: A Tour Beyond Implementing UEFI </a:t>
            </a:r>
            <a:r>
              <a:rPr lang="en-US" sz="1400" dirty="0" err="1">
                <a:solidFill>
                  <a:prstClr val="black"/>
                </a:solidFill>
              </a:rPr>
              <a:t>Auth</a:t>
            </a:r>
            <a:r>
              <a:rPr lang="en-US" sz="1400" dirty="0">
                <a:solidFill>
                  <a:prstClr val="black"/>
                </a:solidFill>
              </a:rPr>
              <a:t> Variables in SMM with EDKII (Jiewen Yao, Vincent Zimmer)</a:t>
            </a:r>
          </a:p>
        </p:txBody>
      </p:sp>
      <p:sp>
        <p:nvSpPr>
          <p:cNvPr id="6" name="Rectangle 5"/>
          <p:cNvSpPr/>
          <p:nvPr/>
        </p:nvSpPr>
        <p:spPr>
          <a:xfrm>
            <a:off x="152400" y="2057400"/>
            <a:ext cx="914400" cy="457200"/>
          </a:xfrm>
          <a:prstGeom prst="rect">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EarlyPei</a:t>
            </a:r>
            <a:r>
              <a:rPr lang="en-US" sz="1400" dirty="0">
                <a:solidFill>
                  <a:schemeClr val="tx1"/>
                </a:solidFill>
              </a:rPr>
              <a:t> </a:t>
            </a:r>
          </a:p>
        </p:txBody>
      </p:sp>
      <p:sp>
        <p:nvSpPr>
          <p:cNvPr id="8" name="Rectangle 7"/>
          <p:cNvSpPr/>
          <p:nvPr/>
        </p:nvSpPr>
        <p:spPr>
          <a:xfrm>
            <a:off x="1066800" y="2057400"/>
            <a:ext cx="1219200" cy="457200"/>
          </a:xfrm>
          <a:prstGeom prst="rect">
            <a:avLst/>
          </a:prstGeom>
          <a:solidFill>
            <a:srgbClr val="92D05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 Variable</a:t>
            </a:r>
          </a:p>
        </p:txBody>
      </p:sp>
      <p:sp>
        <p:nvSpPr>
          <p:cNvPr id="9" name="Rectangle 8"/>
          <p:cNvSpPr/>
          <p:nvPr/>
        </p:nvSpPr>
        <p:spPr>
          <a:xfrm>
            <a:off x="2286000" y="2057400"/>
            <a:ext cx="914400" cy="457200"/>
          </a:xfrm>
          <a:prstGeom prst="rect">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EarlyDxe</a:t>
            </a:r>
            <a:endParaRPr lang="en-US" sz="1400" dirty="0">
              <a:solidFill>
                <a:schemeClr val="tx1"/>
              </a:solidFill>
            </a:endParaRPr>
          </a:p>
        </p:txBody>
      </p:sp>
      <p:sp>
        <p:nvSpPr>
          <p:cNvPr id="10" name="Rectangle 9"/>
          <p:cNvSpPr/>
          <p:nvPr/>
        </p:nvSpPr>
        <p:spPr>
          <a:xfrm>
            <a:off x="3200400" y="2057400"/>
            <a:ext cx="1219200" cy="457200"/>
          </a:xfrm>
          <a:prstGeom prst="rect">
            <a:avLst/>
          </a:prstGeom>
          <a:solidFill>
            <a:srgbClr val="92D05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RO Variable </a:t>
            </a:r>
          </a:p>
        </p:txBody>
      </p:sp>
      <p:sp>
        <p:nvSpPr>
          <p:cNvPr id="11" name="Rectangle 10"/>
          <p:cNvSpPr/>
          <p:nvPr/>
        </p:nvSpPr>
        <p:spPr>
          <a:xfrm>
            <a:off x="4419600" y="2057400"/>
            <a:ext cx="1219200" cy="457200"/>
          </a:xfrm>
          <a:prstGeom prst="rect">
            <a:avLst/>
          </a:prstGeom>
          <a:solidFill>
            <a:srgbClr val="92D05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RWC Variable</a:t>
            </a:r>
          </a:p>
        </p:txBody>
      </p:sp>
      <p:sp>
        <p:nvSpPr>
          <p:cNvPr id="12" name="Rectangle 11"/>
          <p:cNvSpPr/>
          <p:nvPr/>
        </p:nvSpPr>
        <p:spPr>
          <a:xfrm>
            <a:off x="5638800" y="2057400"/>
            <a:ext cx="1471748" cy="457200"/>
          </a:xfrm>
          <a:prstGeom prst="rect">
            <a:avLst/>
          </a:prstGeom>
          <a:solidFill>
            <a:srgbClr val="FFC00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RWCL Variable </a:t>
            </a:r>
          </a:p>
        </p:txBody>
      </p:sp>
      <p:sp>
        <p:nvSpPr>
          <p:cNvPr id="13" name="Rectangle 12"/>
          <p:cNvSpPr/>
          <p:nvPr/>
        </p:nvSpPr>
        <p:spPr>
          <a:xfrm>
            <a:off x="7086600" y="2062680"/>
            <a:ext cx="1471748" cy="451742"/>
          </a:xfrm>
          <a:prstGeom prst="rect">
            <a:avLst/>
          </a:prstGeom>
          <a:solidFill>
            <a:srgbClr val="FFC00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RWL Variable</a:t>
            </a:r>
          </a:p>
        </p:txBody>
      </p:sp>
      <p:sp>
        <p:nvSpPr>
          <p:cNvPr id="14" name="Rectangle 13"/>
          <p:cNvSpPr/>
          <p:nvPr/>
        </p:nvSpPr>
        <p:spPr>
          <a:xfrm>
            <a:off x="4445726" y="5640289"/>
            <a:ext cx="2664822" cy="447645"/>
          </a:xfrm>
          <a:prstGeom prst="rect">
            <a:avLst/>
          </a:prstGeom>
          <a:solidFill>
            <a:srgbClr val="92D05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RWC Variable </a:t>
            </a:r>
          </a:p>
        </p:txBody>
      </p:sp>
      <p:sp>
        <p:nvSpPr>
          <p:cNvPr id="15" name="Rectangle 14"/>
          <p:cNvSpPr/>
          <p:nvPr/>
        </p:nvSpPr>
        <p:spPr>
          <a:xfrm>
            <a:off x="7110548" y="5634653"/>
            <a:ext cx="1576252" cy="457200"/>
          </a:xfrm>
          <a:prstGeom prst="rect">
            <a:avLst/>
          </a:prstGeom>
          <a:solidFill>
            <a:srgbClr val="92D050"/>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RW Variable </a:t>
            </a:r>
          </a:p>
        </p:txBody>
      </p:sp>
      <p:cxnSp>
        <p:nvCxnSpPr>
          <p:cNvPr id="16" name="Straight Arrow Connector 15"/>
          <p:cNvCxnSpPr/>
          <p:nvPr/>
        </p:nvCxnSpPr>
        <p:spPr>
          <a:xfrm flipV="1">
            <a:off x="1066800" y="2590800"/>
            <a:ext cx="0" cy="5334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00400" y="2590800"/>
            <a:ext cx="0" cy="11430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445726" y="2590800"/>
            <a:ext cx="0" cy="5334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675935" y="2659469"/>
            <a:ext cx="0" cy="114340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7086600" y="2590800"/>
            <a:ext cx="0" cy="53340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2400" y="4876800"/>
            <a:ext cx="468086"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286000" y="4876800"/>
            <a:ext cx="17526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3657600" y="5410200"/>
            <a:ext cx="17526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119257" y="4876800"/>
            <a:ext cx="348344"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562600" y="4870450"/>
            <a:ext cx="1507861"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8" idx="3"/>
          </p:cNvCxnSpPr>
          <p:nvPr/>
        </p:nvCxnSpPr>
        <p:spPr>
          <a:xfrm flipV="1">
            <a:off x="6640302" y="5410200"/>
            <a:ext cx="2157533" cy="2196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8382000" y="4870450"/>
            <a:ext cx="415835"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828800" y="4870450"/>
            <a:ext cx="415835"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86000" y="2743200"/>
            <a:ext cx="0" cy="2514600"/>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657600" y="4870450"/>
            <a:ext cx="0" cy="1301750"/>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086600" y="3810000"/>
            <a:ext cx="0" cy="1524000"/>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671276" y="1007283"/>
            <a:ext cx="4659" cy="996475"/>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7099300" y="1007283"/>
            <a:ext cx="11248" cy="1012017"/>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98549" y="4669051"/>
            <a:ext cx="1306302" cy="276999"/>
          </a:xfrm>
          <a:prstGeom prst="rect">
            <a:avLst/>
          </a:prstGeom>
        </p:spPr>
        <p:txBody>
          <a:bodyPr wrap="square">
            <a:spAutoFit/>
          </a:bodyPr>
          <a:lstStyle/>
          <a:p>
            <a:pPr algn="ctr"/>
            <a:r>
              <a:rPr lang="en-US" sz="1200" dirty="0"/>
              <a:t>PEI PHASE</a:t>
            </a:r>
          </a:p>
        </p:txBody>
      </p:sp>
      <p:sp>
        <p:nvSpPr>
          <p:cNvPr id="36" name="Rectangle 35"/>
          <p:cNvSpPr/>
          <p:nvPr/>
        </p:nvSpPr>
        <p:spPr>
          <a:xfrm>
            <a:off x="4123500" y="4735499"/>
            <a:ext cx="1306302" cy="276999"/>
          </a:xfrm>
          <a:prstGeom prst="rect">
            <a:avLst/>
          </a:prstGeom>
        </p:spPr>
        <p:txBody>
          <a:bodyPr wrap="square">
            <a:spAutoFit/>
          </a:bodyPr>
          <a:lstStyle/>
          <a:p>
            <a:pPr algn="ctr"/>
            <a:r>
              <a:rPr lang="en-US" sz="1200" dirty="0"/>
              <a:t>DXE PHASE</a:t>
            </a:r>
          </a:p>
        </p:txBody>
      </p:sp>
      <p:sp>
        <p:nvSpPr>
          <p:cNvPr id="37" name="Rectangle 36"/>
          <p:cNvSpPr/>
          <p:nvPr/>
        </p:nvSpPr>
        <p:spPr>
          <a:xfrm>
            <a:off x="7239000" y="4720253"/>
            <a:ext cx="1306302" cy="276999"/>
          </a:xfrm>
          <a:prstGeom prst="rect">
            <a:avLst/>
          </a:prstGeom>
        </p:spPr>
        <p:txBody>
          <a:bodyPr wrap="square">
            <a:spAutoFit/>
          </a:bodyPr>
          <a:lstStyle/>
          <a:p>
            <a:pPr algn="ctr"/>
            <a:r>
              <a:rPr lang="en-US" sz="1200" dirty="0"/>
              <a:t>RT PHASE</a:t>
            </a:r>
          </a:p>
        </p:txBody>
      </p:sp>
      <p:sp>
        <p:nvSpPr>
          <p:cNvPr id="38" name="Rectangle 37"/>
          <p:cNvSpPr/>
          <p:nvPr/>
        </p:nvSpPr>
        <p:spPr>
          <a:xfrm>
            <a:off x="5334000" y="5293668"/>
            <a:ext cx="1306302" cy="276999"/>
          </a:xfrm>
          <a:prstGeom prst="rect">
            <a:avLst/>
          </a:prstGeom>
        </p:spPr>
        <p:txBody>
          <a:bodyPr wrap="square">
            <a:spAutoFit/>
          </a:bodyPr>
          <a:lstStyle/>
          <a:p>
            <a:pPr algn="ctr"/>
            <a:r>
              <a:rPr lang="en-US" sz="1200" dirty="0"/>
              <a:t>SMM PHASE</a:t>
            </a:r>
          </a:p>
        </p:txBody>
      </p:sp>
      <p:sp>
        <p:nvSpPr>
          <p:cNvPr id="39" name="Rectangle 38"/>
          <p:cNvSpPr/>
          <p:nvPr/>
        </p:nvSpPr>
        <p:spPr>
          <a:xfrm>
            <a:off x="381000" y="3175084"/>
            <a:ext cx="1415151" cy="523220"/>
          </a:xfrm>
          <a:prstGeom prst="rect">
            <a:avLst/>
          </a:prstGeom>
        </p:spPr>
        <p:txBody>
          <a:bodyPr wrap="square">
            <a:spAutoFit/>
          </a:bodyPr>
          <a:lstStyle/>
          <a:p>
            <a:pPr algn="ctr"/>
            <a:r>
              <a:rPr lang="en-US" sz="1400" b="1" dirty="0" err="1">
                <a:latin typeface="Courier New" panose="02070309020205020404" pitchFamily="49" charset="0"/>
                <a:cs typeface="Courier New" panose="02070309020205020404" pitchFamily="49" charset="0"/>
              </a:rPr>
              <a:t>ReadOnly</a:t>
            </a:r>
            <a:endParaRPr lang="en-US" sz="1400" b="1" dirty="0">
              <a:latin typeface="Courier New" panose="02070309020205020404" pitchFamily="49" charset="0"/>
              <a:cs typeface="Courier New" panose="02070309020205020404" pitchFamily="49" charset="0"/>
            </a:endParaRPr>
          </a:p>
          <a:p>
            <a:pPr algn="ctr"/>
            <a:r>
              <a:rPr lang="en-US" sz="1400" b="1" dirty="0" err="1">
                <a:latin typeface="Courier New" panose="02070309020205020404" pitchFamily="49" charset="0"/>
                <a:cs typeface="Courier New" panose="02070309020205020404" pitchFamily="49" charset="0"/>
              </a:rPr>
              <a:t>VariablePpi</a:t>
            </a:r>
            <a:endParaRPr lang="en-US" sz="1400" b="1" dirty="0">
              <a:latin typeface="Courier New" panose="02070309020205020404" pitchFamily="49" charset="0"/>
              <a:cs typeface="Courier New" panose="02070309020205020404" pitchFamily="49" charset="0"/>
            </a:endParaRPr>
          </a:p>
        </p:txBody>
      </p:sp>
      <p:sp>
        <p:nvSpPr>
          <p:cNvPr id="40" name="Rectangle 39"/>
          <p:cNvSpPr/>
          <p:nvPr/>
        </p:nvSpPr>
        <p:spPr>
          <a:xfrm>
            <a:off x="2438400" y="3805853"/>
            <a:ext cx="1534902" cy="523220"/>
          </a:xfrm>
          <a:prstGeom prst="rect">
            <a:avLst/>
          </a:prstGeom>
        </p:spPr>
        <p:txBody>
          <a:bodyPr wrap="square">
            <a:spAutoFit/>
          </a:bodyPr>
          <a:lstStyle/>
          <a:p>
            <a:pPr algn="ctr"/>
            <a:r>
              <a:rPr lang="en-US" sz="1400" b="1" dirty="0">
                <a:latin typeface="Courier New" panose="02070309020205020404" pitchFamily="49" charset="0"/>
                <a:cs typeface="Courier New" panose="02070309020205020404" pitchFamily="49" charset="0"/>
              </a:rPr>
              <a:t>Variable </a:t>
            </a:r>
          </a:p>
          <a:p>
            <a:pPr algn="ctr"/>
            <a:r>
              <a:rPr lang="en-US" sz="1400" b="1" dirty="0" err="1">
                <a:latin typeface="Courier New" panose="02070309020205020404" pitchFamily="49" charset="0"/>
                <a:cs typeface="Courier New" panose="02070309020205020404" pitchFamily="49" charset="0"/>
              </a:rPr>
              <a:t>ArchProtocol</a:t>
            </a:r>
            <a:r>
              <a:rPr lang="en-US" sz="1400" b="1" dirty="0">
                <a:latin typeface="Courier New" panose="02070309020205020404" pitchFamily="49" charset="0"/>
                <a:cs typeface="Courier New" panose="02070309020205020404" pitchFamily="49" charset="0"/>
              </a:rPr>
              <a:t> </a:t>
            </a:r>
          </a:p>
        </p:txBody>
      </p:sp>
      <p:sp>
        <p:nvSpPr>
          <p:cNvPr id="41" name="Rectangle 40"/>
          <p:cNvSpPr/>
          <p:nvPr/>
        </p:nvSpPr>
        <p:spPr>
          <a:xfrm>
            <a:off x="3682628" y="3130233"/>
            <a:ext cx="1575172" cy="523220"/>
          </a:xfrm>
          <a:prstGeom prst="rect">
            <a:avLst/>
          </a:prstGeom>
        </p:spPr>
        <p:txBody>
          <a:bodyPr wrap="square">
            <a:spAutoFit/>
          </a:bodyPr>
          <a:lstStyle/>
          <a:p>
            <a:pPr algn="ctr"/>
            <a:r>
              <a:rPr lang="en-US" sz="1400" b="1" dirty="0" err="1">
                <a:latin typeface="Courier New" panose="02070309020205020404" pitchFamily="49" charset="0"/>
                <a:cs typeface="Courier New" panose="02070309020205020404" pitchFamily="49" charset="0"/>
              </a:rPr>
              <a:t>VariableWrite</a:t>
            </a:r>
            <a:endParaRPr lang="en-US" sz="1400" b="1" dirty="0">
              <a:latin typeface="Courier New" panose="02070309020205020404" pitchFamily="49" charset="0"/>
              <a:cs typeface="Courier New" panose="02070309020205020404" pitchFamily="49" charset="0"/>
            </a:endParaRPr>
          </a:p>
          <a:p>
            <a:pPr algn="ctr"/>
            <a:r>
              <a:rPr lang="en-US" sz="1400" b="1" dirty="0" err="1">
                <a:latin typeface="Courier New" panose="02070309020205020404" pitchFamily="49" charset="0"/>
                <a:cs typeface="Courier New" panose="02070309020205020404" pitchFamily="49" charset="0"/>
              </a:rPr>
              <a:t>ArchProtocol</a:t>
            </a:r>
            <a:endParaRPr lang="en-US" sz="1400" b="1" dirty="0">
              <a:latin typeface="Courier New" panose="02070309020205020404" pitchFamily="49" charset="0"/>
              <a:cs typeface="Courier New" panose="02070309020205020404" pitchFamily="49" charset="0"/>
            </a:endParaRPr>
          </a:p>
        </p:txBody>
      </p:sp>
      <p:sp>
        <p:nvSpPr>
          <p:cNvPr id="42" name="Rectangle 41"/>
          <p:cNvSpPr/>
          <p:nvPr/>
        </p:nvSpPr>
        <p:spPr>
          <a:xfrm>
            <a:off x="5047363" y="3803563"/>
            <a:ext cx="1306302" cy="307777"/>
          </a:xfrm>
          <a:prstGeom prst="rect">
            <a:avLst/>
          </a:prstGeom>
        </p:spPr>
        <p:txBody>
          <a:bodyPr wrap="square">
            <a:spAutoFit/>
          </a:bodyPr>
          <a:lstStyle/>
          <a:p>
            <a:pPr algn="ctr"/>
            <a:r>
              <a:rPr lang="en-US" sz="1400" b="1" dirty="0" err="1">
                <a:latin typeface="Courier New" panose="02070309020205020404" pitchFamily="49" charset="0"/>
                <a:cs typeface="Courier New" panose="02070309020205020404" pitchFamily="49" charset="0"/>
              </a:rPr>
              <a:t>EndOfDxe</a:t>
            </a:r>
            <a:endParaRPr lang="en-US" sz="1200" b="1" dirty="0">
              <a:latin typeface="Courier New" panose="02070309020205020404" pitchFamily="49" charset="0"/>
              <a:cs typeface="Courier New" panose="02070309020205020404" pitchFamily="49" charset="0"/>
            </a:endParaRPr>
          </a:p>
        </p:txBody>
      </p:sp>
      <p:sp>
        <p:nvSpPr>
          <p:cNvPr id="43" name="Rectangle 42"/>
          <p:cNvSpPr/>
          <p:nvPr/>
        </p:nvSpPr>
        <p:spPr>
          <a:xfrm>
            <a:off x="6096000" y="3168151"/>
            <a:ext cx="2009709" cy="307777"/>
          </a:xfrm>
          <a:prstGeom prst="rect">
            <a:avLst/>
          </a:prstGeom>
        </p:spPr>
        <p:txBody>
          <a:bodyPr wrap="square">
            <a:spAutoFit/>
          </a:bodyPr>
          <a:lstStyle/>
          <a:p>
            <a:pPr algn="ctr"/>
            <a:r>
              <a:rPr lang="en-US" sz="1400" b="1" dirty="0" err="1">
                <a:latin typeface="Courier New" panose="02070309020205020404" pitchFamily="49" charset="0"/>
                <a:cs typeface="Courier New" panose="02070309020205020404" pitchFamily="49" charset="0"/>
              </a:rPr>
              <a:t>ExitBootService</a:t>
            </a:r>
            <a:endParaRPr lang="en-US" sz="1400" b="1" dirty="0">
              <a:latin typeface="Courier New" panose="02070309020205020404" pitchFamily="49" charset="0"/>
              <a:cs typeface="Courier New" panose="02070309020205020404" pitchFamily="49" charset="0"/>
            </a:endParaRPr>
          </a:p>
        </p:txBody>
      </p:sp>
      <p:sp>
        <p:nvSpPr>
          <p:cNvPr id="44" name="Rectangle 43"/>
          <p:cNvSpPr/>
          <p:nvPr/>
        </p:nvSpPr>
        <p:spPr>
          <a:xfrm>
            <a:off x="2832629" y="1196208"/>
            <a:ext cx="1306302" cy="646331"/>
          </a:xfrm>
          <a:prstGeom prst="rect">
            <a:avLst/>
          </a:prstGeom>
        </p:spPr>
        <p:txBody>
          <a:bodyPr wrap="square">
            <a:spAutoFit/>
          </a:bodyPr>
          <a:lstStyle/>
          <a:p>
            <a:pPr algn="ctr"/>
            <a:r>
              <a:rPr lang="en-US" sz="1200" dirty="0"/>
              <a:t>Read only Variable Services </a:t>
            </a:r>
          </a:p>
        </p:txBody>
      </p:sp>
      <p:sp>
        <p:nvSpPr>
          <p:cNvPr id="45" name="Rectangle 44"/>
          <p:cNvSpPr/>
          <p:nvPr/>
        </p:nvSpPr>
        <p:spPr>
          <a:xfrm>
            <a:off x="4384750" y="1069856"/>
            <a:ext cx="1306302" cy="830997"/>
          </a:xfrm>
          <a:prstGeom prst="rect">
            <a:avLst/>
          </a:prstGeom>
        </p:spPr>
        <p:txBody>
          <a:bodyPr wrap="square">
            <a:spAutoFit/>
          </a:bodyPr>
          <a:lstStyle/>
          <a:p>
            <a:pPr algn="ctr"/>
            <a:r>
              <a:rPr lang="en-US" sz="1200" dirty="0"/>
              <a:t>Read Write Variable Services With Reclaim </a:t>
            </a:r>
          </a:p>
        </p:txBody>
      </p:sp>
      <p:sp>
        <p:nvSpPr>
          <p:cNvPr id="46" name="Rectangle 45"/>
          <p:cNvSpPr/>
          <p:nvPr/>
        </p:nvSpPr>
        <p:spPr>
          <a:xfrm>
            <a:off x="5764159" y="1381286"/>
            <a:ext cx="1306302" cy="276999"/>
          </a:xfrm>
          <a:prstGeom prst="rect">
            <a:avLst/>
          </a:prstGeom>
        </p:spPr>
        <p:txBody>
          <a:bodyPr wrap="square">
            <a:spAutoFit/>
          </a:bodyPr>
          <a:lstStyle/>
          <a:p>
            <a:pPr algn="ctr"/>
            <a:r>
              <a:rPr lang="en-US" sz="1200" dirty="0"/>
              <a:t>Variable Lock</a:t>
            </a:r>
          </a:p>
        </p:txBody>
      </p:sp>
      <p:sp>
        <p:nvSpPr>
          <p:cNvPr id="47" name="Rectangle 46"/>
          <p:cNvSpPr/>
          <p:nvPr/>
        </p:nvSpPr>
        <p:spPr>
          <a:xfrm>
            <a:off x="7169513" y="1358396"/>
            <a:ext cx="1306302" cy="461665"/>
          </a:xfrm>
          <a:prstGeom prst="rect">
            <a:avLst/>
          </a:prstGeom>
        </p:spPr>
        <p:txBody>
          <a:bodyPr wrap="square">
            <a:spAutoFit/>
          </a:bodyPr>
          <a:lstStyle/>
          <a:p>
            <a:pPr algn="ctr"/>
            <a:r>
              <a:rPr lang="en-US" sz="1200" dirty="0"/>
              <a:t>Do not have variable Reclaim </a:t>
            </a:r>
          </a:p>
        </p:txBody>
      </p:sp>
      <p:cxnSp>
        <p:nvCxnSpPr>
          <p:cNvPr id="55" name="Straight Connector 54"/>
          <p:cNvCxnSpPr/>
          <p:nvPr/>
        </p:nvCxnSpPr>
        <p:spPr>
          <a:xfrm flipH="1">
            <a:off x="4419600" y="1005307"/>
            <a:ext cx="4659" cy="996475"/>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910966"/>
      </p:ext>
    </p:extLst>
  </p:cSld>
  <p:clrMapOvr>
    <a:masterClrMapping/>
  </p:clrMapOvr>
  <p:transition>
    <p:fade/>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Protecting S3 Resume Boot Script (</a:t>
            </a:r>
            <a:r>
              <a:rPr lang="en-US" dirty="0" err="1">
                <a:solidFill>
                  <a:schemeClr val="tx1"/>
                </a:solidFill>
                <a:latin typeface="Neo Sans Intel" panose="020B0504020202020204" pitchFamily="34" charset="0"/>
              </a:rPr>
              <a:t>LockBox</a:t>
            </a:r>
            <a:r>
              <a:rPr lang="en-US" dirty="0">
                <a:solidFill>
                  <a:schemeClr val="tx1"/>
                </a:solidFill>
                <a:latin typeface="Neo Sans Intel" panose="020B0504020202020204" pitchFamily="34" charset="0"/>
              </a:rPr>
              <a:t>)</a:t>
            </a:r>
          </a:p>
        </p:txBody>
      </p:sp>
    </p:spTree>
    <p:extLst>
      <p:ext uri="{BB962C8B-B14F-4D97-AF65-F5344CB8AC3E}">
        <p14:creationId xmlns:p14="http://schemas.microsoft.com/office/powerpoint/2010/main" val="292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EDK2 </a:t>
            </a:r>
            <a:r>
              <a:rPr lang="en-US" dirty="0" err="1"/>
              <a:t>LockBox</a:t>
            </a:r>
            <a:r>
              <a:rPr lang="en-US" dirty="0"/>
              <a:t> Overview</a:t>
            </a:r>
          </a:p>
        </p:txBody>
      </p:sp>
      <p:sp>
        <p:nvSpPr>
          <p:cNvPr id="8" name="Content Placeholder 7"/>
          <p:cNvSpPr>
            <a:spLocks noGrp="1"/>
          </p:cNvSpPr>
          <p:nvPr>
            <p:ph idx="1"/>
          </p:nvPr>
        </p:nvSpPr>
        <p:spPr>
          <a:xfrm>
            <a:off x="457200" y="1600200"/>
            <a:ext cx="8229600" cy="4953000"/>
          </a:xfrm>
        </p:spPr>
        <p:txBody>
          <a:bodyPr>
            <a:normAutofit/>
          </a:bodyPr>
          <a:lstStyle/>
          <a:p>
            <a:pPr marL="457200" indent="-457200">
              <a:buFont typeface="Arial" panose="020B0604020202020204" pitchFamily="34" charset="0"/>
              <a:buChar char="•"/>
            </a:pPr>
            <a:r>
              <a:rPr lang="en-US" sz="2400" dirty="0" err="1"/>
              <a:t>LockBox</a:t>
            </a:r>
            <a:r>
              <a:rPr lang="en-US" sz="2400" dirty="0"/>
              <a:t> is a protected storage inaccessible to OS or DMA even across S3 sleep state</a:t>
            </a:r>
          </a:p>
          <a:p>
            <a:pPr marL="457200" indent="-457200">
              <a:buFont typeface="Arial" panose="020B0604020202020204" pitchFamily="34" charset="0"/>
              <a:buChar char="•"/>
            </a:pPr>
            <a:r>
              <a:rPr lang="en-US" sz="2400" dirty="0" err="1"/>
              <a:t>LockBox</a:t>
            </a:r>
            <a:r>
              <a:rPr lang="en-US" sz="2400" dirty="0"/>
              <a:t> can be backed by anything (e.g. </a:t>
            </a:r>
            <a:r>
              <a:rPr lang="en-US" sz="2400" dirty="0" err="1"/>
              <a:t>ReadOnly</a:t>
            </a:r>
            <a:r>
              <a:rPr lang="en-US" sz="2400" dirty="0"/>
              <a:t> NV UEFI variable or encrypted media)</a:t>
            </a:r>
          </a:p>
          <a:p>
            <a:pPr marL="457200" indent="-457200">
              <a:buFont typeface="Arial" panose="020B0604020202020204" pitchFamily="34" charset="0"/>
              <a:buChar char="•"/>
            </a:pPr>
            <a:r>
              <a:rPr lang="en-US" sz="2400" dirty="0"/>
              <a:t>Current implementation uses SMRAM as </a:t>
            </a:r>
            <a:r>
              <a:rPr lang="en-US" sz="2400" dirty="0" err="1"/>
              <a:t>LockBox</a:t>
            </a:r>
            <a:endParaRPr lang="en-US" sz="2400" dirty="0"/>
          </a:p>
          <a:p>
            <a:pPr marL="457200" indent="-457200">
              <a:buFont typeface="Arial" panose="020B0604020202020204" pitchFamily="34" charset="0"/>
              <a:buChar char="•"/>
            </a:pPr>
            <a:r>
              <a:rPr lang="en-US" sz="2400" dirty="0"/>
              <a:t>Firmware copies data it needs to protect from the OS and DMA to SMRAM via </a:t>
            </a:r>
            <a:r>
              <a:rPr lang="en-US" sz="2400" b="1" dirty="0" err="1"/>
              <a:t>SaveLockBox</a:t>
            </a:r>
            <a:r>
              <a:rPr lang="en-US" sz="2400" b="1" dirty="0"/>
              <a:t>()</a:t>
            </a:r>
            <a:r>
              <a:rPr lang="en-US" sz="2400" dirty="0"/>
              <a:t> API</a:t>
            </a:r>
          </a:p>
          <a:p>
            <a:pPr marL="457200" indent="-457200">
              <a:buFont typeface="Arial" panose="020B0604020202020204" pitchFamily="34" charset="0"/>
              <a:buChar char="•"/>
            </a:pPr>
            <a:r>
              <a:rPr lang="en-US" sz="2400" dirty="0"/>
              <a:t>SMM </a:t>
            </a:r>
            <a:r>
              <a:rPr lang="en-US" sz="2400" dirty="0" err="1"/>
              <a:t>LockBox</a:t>
            </a:r>
            <a:r>
              <a:rPr lang="en-US" sz="2400" dirty="0"/>
              <a:t> is used in EDKII reference implementation to protect the S3 Resume Boot Script across S3 transition</a:t>
            </a:r>
          </a:p>
        </p:txBody>
      </p:sp>
      <p:sp>
        <p:nvSpPr>
          <p:cNvPr id="2" name="Rectangle 1"/>
          <p:cNvSpPr/>
          <p:nvPr/>
        </p:nvSpPr>
        <p:spPr>
          <a:xfrm>
            <a:off x="457200" y="6096000"/>
            <a:ext cx="8490594" cy="369332"/>
          </a:xfrm>
          <a:prstGeom prst="rect">
            <a:avLst/>
          </a:prstGeom>
        </p:spPr>
        <p:txBody>
          <a:bodyPr wrap="none">
            <a:spAutoFit/>
          </a:bodyPr>
          <a:lstStyle/>
          <a:p>
            <a:r>
              <a:rPr lang="en-US" dirty="0"/>
              <a:t>UEFI </a:t>
            </a:r>
            <a:r>
              <a:rPr lang="en-US" dirty="0" err="1"/>
              <a:t>LockBox</a:t>
            </a:r>
            <a:r>
              <a:rPr lang="en-US" dirty="0"/>
              <a:t> details: </a:t>
            </a:r>
            <a:r>
              <a:rPr lang="en-US" u="sng"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3"/>
              </a:rPr>
              <a:t>A Tour Beyond BIOS Implementing S3 Resume with EDKII</a:t>
            </a:r>
            <a:endParaRPr lang="en-US" dirty="0"/>
          </a:p>
        </p:txBody>
      </p:sp>
    </p:spTree>
    <p:extLst>
      <p:ext uri="{BB962C8B-B14F-4D97-AF65-F5344CB8AC3E}">
        <p14:creationId xmlns:p14="http://schemas.microsoft.com/office/powerpoint/2010/main" val="235031927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Saving S3 Boot Script to </a:t>
            </a:r>
            <a:r>
              <a:rPr lang="en-US" dirty="0" err="1"/>
              <a:t>LockBox</a:t>
            </a:r>
            <a:endParaRPr lang="en-US" dirty="0"/>
          </a:p>
        </p:txBody>
      </p:sp>
      <p:sp>
        <p:nvSpPr>
          <p:cNvPr id="4" name="Rectangle 3"/>
          <p:cNvSpPr/>
          <p:nvPr/>
        </p:nvSpPr>
        <p:spPr>
          <a:xfrm>
            <a:off x="4767782" y="1066800"/>
            <a:ext cx="2395018" cy="5334000"/>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SMRAM</a:t>
            </a:r>
          </a:p>
        </p:txBody>
      </p:sp>
      <p:sp>
        <p:nvSpPr>
          <p:cNvPr id="5" name="Rectangle 4"/>
          <p:cNvSpPr/>
          <p:nvPr/>
        </p:nvSpPr>
        <p:spPr>
          <a:xfrm>
            <a:off x="1644916" y="3837842"/>
            <a:ext cx="2121702" cy="2448184"/>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solidFill>
                  <a:schemeClr val="tx1"/>
                </a:solidFill>
                <a:latin typeface="Courier New" panose="02070309020205020404" pitchFamily="49" charset="0"/>
                <a:cs typeface="Courier New" panose="02070309020205020404" pitchFamily="49" charset="0"/>
              </a:rPr>
              <a:t>EFI_BOOT_SCRIPT</a:t>
            </a:r>
          </a:p>
        </p:txBody>
      </p:sp>
      <p:sp>
        <p:nvSpPr>
          <p:cNvPr id="8" name="Rectangle 7"/>
          <p:cNvSpPr/>
          <p:nvPr/>
        </p:nvSpPr>
        <p:spPr>
          <a:xfrm>
            <a:off x="1636207" y="1732818"/>
            <a:ext cx="2133600" cy="203776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solidFill>
                  <a:schemeClr val="tx1"/>
                </a:solidFill>
                <a:latin typeface="Courier New" panose="02070309020205020404" pitchFamily="49" charset="0"/>
                <a:cs typeface="Courier New" panose="02070309020205020404" pitchFamily="49" charset="0"/>
              </a:rPr>
              <a:t>SCRIPT_TABLE </a:t>
            </a:r>
          </a:p>
          <a:p>
            <a:pPr algn="ctr"/>
            <a:r>
              <a:rPr lang="en-US" sz="1400" b="1" dirty="0">
                <a:solidFill>
                  <a:schemeClr val="tx1"/>
                </a:solidFill>
                <a:latin typeface="Courier New" panose="02070309020205020404" pitchFamily="49" charset="0"/>
                <a:cs typeface="Courier New" panose="02070309020205020404" pitchFamily="49" charset="0"/>
              </a:rPr>
              <a:t>PRIVATE_DATA</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dirty="0">
                <a:solidFill>
                  <a:schemeClr val="tx1"/>
                </a:solidFill>
              </a:rPr>
              <a:t>…</a:t>
            </a:r>
          </a:p>
        </p:txBody>
      </p:sp>
      <p:sp>
        <p:nvSpPr>
          <p:cNvPr id="9" name="Rectangle 8"/>
          <p:cNvSpPr/>
          <p:nvPr/>
        </p:nvSpPr>
        <p:spPr>
          <a:xfrm>
            <a:off x="1788607" y="2247168"/>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TableBase</a:t>
            </a:r>
            <a:endParaRPr lang="en-US" sz="1400" dirty="0">
              <a:solidFill>
                <a:schemeClr val="tx1"/>
              </a:solidFill>
            </a:endParaRPr>
          </a:p>
        </p:txBody>
      </p:sp>
      <p:sp>
        <p:nvSpPr>
          <p:cNvPr id="10" name="Rectangle 9"/>
          <p:cNvSpPr/>
          <p:nvPr/>
        </p:nvSpPr>
        <p:spPr>
          <a:xfrm>
            <a:off x="1788607" y="2619081"/>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TableLength</a:t>
            </a:r>
            <a:endParaRPr lang="en-US" sz="1400" dirty="0">
              <a:solidFill>
                <a:schemeClr val="tx1"/>
              </a:solidFill>
            </a:endParaRPr>
          </a:p>
        </p:txBody>
      </p:sp>
      <p:sp>
        <p:nvSpPr>
          <p:cNvPr id="11" name="Rectangle 10"/>
          <p:cNvSpPr/>
          <p:nvPr/>
        </p:nvSpPr>
        <p:spPr>
          <a:xfrm>
            <a:off x="1788607" y="3000081"/>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AtRuntime</a:t>
            </a:r>
            <a:r>
              <a:rPr lang="en-US" sz="1400" dirty="0">
                <a:solidFill>
                  <a:schemeClr val="tx1"/>
                </a:solidFill>
              </a:rPr>
              <a:t> (TRUE)</a:t>
            </a:r>
          </a:p>
        </p:txBody>
      </p:sp>
      <p:sp>
        <p:nvSpPr>
          <p:cNvPr id="12" name="Rectangle 11"/>
          <p:cNvSpPr/>
          <p:nvPr/>
        </p:nvSpPr>
        <p:spPr>
          <a:xfrm>
            <a:off x="1788607" y="3381081"/>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InSmm</a:t>
            </a:r>
            <a:r>
              <a:rPr lang="en-US" sz="1400" dirty="0">
                <a:solidFill>
                  <a:schemeClr val="tx1"/>
                </a:solidFill>
              </a:rPr>
              <a:t> (FALSE)</a:t>
            </a:r>
          </a:p>
        </p:txBody>
      </p:sp>
      <p:sp>
        <p:nvSpPr>
          <p:cNvPr id="13" name="Rectangle 12"/>
          <p:cNvSpPr/>
          <p:nvPr/>
        </p:nvSpPr>
        <p:spPr>
          <a:xfrm>
            <a:off x="1788607" y="4128932"/>
            <a:ext cx="1828800" cy="632253"/>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Script Header</a:t>
            </a:r>
          </a:p>
        </p:txBody>
      </p:sp>
      <p:sp>
        <p:nvSpPr>
          <p:cNvPr id="14" name="Rectangle 13"/>
          <p:cNvSpPr/>
          <p:nvPr/>
        </p:nvSpPr>
        <p:spPr>
          <a:xfrm>
            <a:off x="1825506" y="4383655"/>
            <a:ext cx="1760729" cy="334859"/>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Script Len (Opt)</a:t>
            </a:r>
          </a:p>
        </p:txBody>
      </p:sp>
      <p:sp>
        <p:nvSpPr>
          <p:cNvPr id="15" name="Rectangle 14"/>
          <p:cNvSpPr/>
          <p:nvPr/>
        </p:nvSpPr>
        <p:spPr>
          <a:xfrm>
            <a:off x="1788607" y="4761185"/>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Opcode 1</a:t>
            </a:r>
          </a:p>
        </p:txBody>
      </p:sp>
      <p:sp>
        <p:nvSpPr>
          <p:cNvPr id="16" name="Rectangle 15"/>
          <p:cNvSpPr/>
          <p:nvPr/>
        </p:nvSpPr>
        <p:spPr>
          <a:xfrm>
            <a:off x="1788607" y="5102627"/>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Opcode 2</a:t>
            </a:r>
          </a:p>
        </p:txBody>
      </p:sp>
      <p:sp>
        <p:nvSpPr>
          <p:cNvPr id="17" name="Rectangle 16"/>
          <p:cNvSpPr/>
          <p:nvPr/>
        </p:nvSpPr>
        <p:spPr>
          <a:xfrm>
            <a:off x="1807657" y="5741624"/>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Terminate Opcode</a:t>
            </a:r>
          </a:p>
        </p:txBody>
      </p:sp>
      <p:sp>
        <p:nvSpPr>
          <p:cNvPr id="29" name="Arrow: Right 28"/>
          <p:cNvSpPr/>
          <p:nvPr/>
        </p:nvSpPr>
        <p:spPr>
          <a:xfrm>
            <a:off x="3886200" y="5791200"/>
            <a:ext cx="762000" cy="257046"/>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636457" y="6000156"/>
            <a:ext cx="1306302" cy="276999"/>
          </a:xfrm>
          <a:prstGeom prst="rect">
            <a:avLst/>
          </a:prstGeom>
        </p:spPr>
        <p:txBody>
          <a:bodyPr wrap="square">
            <a:spAutoFit/>
          </a:bodyPr>
          <a:lstStyle/>
          <a:p>
            <a:pPr algn="ctr"/>
            <a:r>
              <a:rPr lang="en-US" sz="1200" b="1" dirty="0"/>
              <a:t>SAVE</a:t>
            </a:r>
          </a:p>
        </p:txBody>
      </p:sp>
      <p:sp>
        <p:nvSpPr>
          <p:cNvPr id="39" name="Rectangle 38"/>
          <p:cNvSpPr/>
          <p:nvPr/>
        </p:nvSpPr>
        <p:spPr>
          <a:xfrm>
            <a:off x="4888698" y="3800216"/>
            <a:ext cx="2121702" cy="2448184"/>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solidFill>
                  <a:schemeClr val="tx1"/>
                </a:solidFill>
                <a:latin typeface="Courier New" panose="02070309020205020404" pitchFamily="49" charset="0"/>
                <a:cs typeface="Courier New" panose="02070309020205020404" pitchFamily="49" charset="0"/>
              </a:rPr>
              <a:t>EFI_BOOT_SCRIPT</a:t>
            </a:r>
          </a:p>
        </p:txBody>
      </p:sp>
      <p:sp>
        <p:nvSpPr>
          <p:cNvPr id="40" name="Rectangle 39"/>
          <p:cNvSpPr/>
          <p:nvPr/>
        </p:nvSpPr>
        <p:spPr>
          <a:xfrm>
            <a:off x="5032389" y="4091306"/>
            <a:ext cx="1828800" cy="632253"/>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Script Header</a:t>
            </a:r>
          </a:p>
        </p:txBody>
      </p:sp>
      <p:sp>
        <p:nvSpPr>
          <p:cNvPr id="41" name="Rectangle 40"/>
          <p:cNvSpPr/>
          <p:nvPr/>
        </p:nvSpPr>
        <p:spPr>
          <a:xfrm>
            <a:off x="5069288" y="4346029"/>
            <a:ext cx="1760729" cy="334859"/>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Script Len (Opt)</a:t>
            </a:r>
          </a:p>
        </p:txBody>
      </p:sp>
      <p:sp>
        <p:nvSpPr>
          <p:cNvPr id="42" name="Rectangle 41"/>
          <p:cNvSpPr/>
          <p:nvPr/>
        </p:nvSpPr>
        <p:spPr>
          <a:xfrm>
            <a:off x="5032389" y="4723559"/>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Opcode 1</a:t>
            </a:r>
          </a:p>
        </p:txBody>
      </p:sp>
      <p:sp>
        <p:nvSpPr>
          <p:cNvPr id="43" name="Rectangle 42"/>
          <p:cNvSpPr/>
          <p:nvPr/>
        </p:nvSpPr>
        <p:spPr>
          <a:xfrm>
            <a:off x="5032389" y="5065001"/>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Opcode 2</a:t>
            </a:r>
          </a:p>
        </p:txBody>
      </p:sp>
      <p:sp>
        <p:nvSpPr>
          <p:cNvPr id="44" name="Rectangle 43"/>
          <p:cNvSpPr/>
          <p:nvPr/>
        </p:nvSpPr>
        <p:spPr>
          <a:xfrm>
            <a:off x="5051439" y="5703998"/>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Terminate Opcode</a:t>
            </a:r>
          </a:p>
        </p:txBody>
      </p:sp>
      <p:sp>
        <p:nvSpPr>
          <p:cNvPr id="45" name="Rectangle 44"/>
          <p:cNvSpPr/>
          <p:nvPr/>
        </p:nvSpPr>
        <p:spPr>
          <a:xfrm>
            <a:off x="4899039" y="1647066"/>
            <a:ext cx="2133600" cy="203776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a:solidFill>
                  <a:schemeClr val="tx1"/>
                </a:solidFill>
                <a:latin typeface="Courier New" panose="02070309020205020404" pitchFamily="49" charset="0"/>
                <a:cs typeface="Courier New" panose="02070309020205020404" pitchFamily="49" charset="0"/>
              </a:rPr>
              <a:t>SCRIPT_TABLE </a:t>
            </a:r>
          </a:p>
          <a:p>
            <a:pPr algn="ctr"/>
            <a:r>
              <a:rPr lang="en-US" sz="1400" b="1" dirty="0">
                <a:solidFill>
                  <a:schemeClr val="tx1"/>
                </a:solidFill>
                <a:latin typeface="Courier New" panose="02070309020205020404" pitchFamily="49" charset="0"/>
                <a:cs typeface="Courier New" panose="02070309020205020404" pitchFamily="49" charset="0"/>
              </a:rPr>
              <a:t>PRIVATE_DATA</a:t>
            </a: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endParaRPr lang="en-US" sz="1400" dirty="0">
              <a:solidFill>
                <a:schemeClr val="tx1"/>
              </a:solidFill>
            </a:endParaRPr>
          </a:p>
          <a:p>
            <a:pPr algn="ctr"/>
            <a:r>
              <a:rPr lang="en-US" dirty="0">
                <a:solidFill>
                  <a:schemeClr val="tx1"/>
                </a:solidFill>
              </a:rPr>
              <a:t>…</a:t>
            </a:r>
          </a:p>
        </p:txBody>
      </p:sp>
      <p:sp>
        <p:nvSpPr>
          <p:cNvPr id="46" name="Rectangle 45"/>
          <p:cNvSpPr/>
          <p:nvPr/>
        </p:nvSpPr>
        <p:spPr>
          <a:xfrm>
            <a:off x="5051439" y="2161416"/>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TableBase</a:t>
            </a:r>
            <a:endParaRPr lang="en-US" sz="1400" dirty="0">
              <a:solidFill>
                <a:schemeClr val="tx1"/>
              </a:solidFill>
            </a:endParaRPr>
          </a:p>
        </p:txBody>
      </p:sp>
      <p:sp>
        <p:nvSpPr>
          <p:cNvPr id="47" name="Rectangle 46"/>
          <p:cNvSpPr/>
          <p:nvPr/>
        </p:nvSpPr>
        <p:spPr>
          <a:xfrm>
            <a:off x="5051439" y="2533329"/>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TableLength</a:t>
            </a:r>
            <a:endParaRPr lang="en-US" sz="1400" dirty="0">
              <a:solidFill>
                <a:schemeClr val="tx1"/>
              </a:solidFill>
            </a:endParaRPr>
          </a:p>
        </p:txBody>
      </p:sp>
      <p:sp>
        <p:nvSpPr>
          <p:cNvPr id="48" name="Rectangle 47"/>
          <p:cNvSpPr/>
          <p:nvPr/>
        </p:nvSpPr>
        <p:spPr>
          <a:xfrm>
            <a:off x="5051439" y="2914329"/>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AtRuntime</a:t>
            </a:r>
            <a:r>
              <a:rPr lang="en-US" sz="1400" dirty="0">
                <a:solidFill>
                  <a:schemeClr val="tx1"/>
                </a:solidFill>
              </a:rPr>
              <a:t> (TRUE)</a:t>
            </a:r>
          </a:p>
        </p:txBody>
      </p:sp>
      <p:sp>
        <p:nvSpPr>
          <p:cNvPr id="49" name="Rectangle 48"/>
          <p:cNvSpPr/>
          <p:nvPr/>
        </p:nvSpPr>
        <p:spPr>
          <a:xfrm>
            <a:off x="5051439" y="3295329"/>
            <a:ext cx="1828800" cy="304217"/>
          </a:xfrm>
          <a:prstGeom prst="rect">
            <a:avLst/>
          </a:prstGeom>
          <a:solidFill>
            <a:schemeClr val="accent4">
              <a:lumMod val="40000"/>
              <a:lumOff val="60000"/>
            </a:scheme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InSmm</a:t>
            </a:r>
            <a:r>
              <a:rPr lang="en-US" sz="1400" dirty="0">
                <a:solidFill>
                  <a:schemeClr val="tx1"/>
                </a:solidFill>
              </a:rPr>
              <a:t> (</a:t>
            </a:r>
            <a:r>
              <a:rPr lang="en-US" sz="1400" b="1" dirty="0">
                <a:solidFill>
                  <a:srgbClr val="FF0000"/>
                </a:solidFill>
              </a:rPr>
              <a:t>TRUE</a:t>
            </a:r>
            <a:r>
              <a:rPr lang="en-US" sz="1400" dirty="0">
                <a:solidFill>
                  <a:schemeClr val="tx1"/>
                </a:solidFill>
              </a:rPr>
              <a:t>)</a:t>
            </a:r>
          </a:p>
        </p:txBody>
      </p:sp>
      <p:cxnSp>
        <p:nvCxnSpPr>
          <p:cNvPr id="34" name="Straight Arrow Connector 33"/>
          <p:cNvCxnSpPr>
            <a:stCxn id="46" idx="1"/>
          </p:cNvCxnSpPr>
          <p:nvPr/>
        </p:nvCxnSpPr>
        <p:spPr>
          <a:xfrm flipH="1">
            <a:off x="3766619" y="2313525"/>
            <a:ext cx="1284820" cy="152431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7" idx="1"/>
            <a:endCxn id="17" idx="3"/>
          </p:cNvCxnSpPr>
          <p:nvPr/>
        </p:nvCxnSpPr>
        <p:spPr>
          <a:xfrm flipH="1">
            <a:off x="3636457" y="2685438"/>
            <a:ext cx="1414982" cy="320829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7904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Saving S3 Boot Script to </a:t>
            </a:r>
            <a:r>
              <a:rPr lang="en-US" dirty="0" err="1"/>
              <a:t>LockBox</a:t>
            </a:r>
            <a:endParaRPr lang="en-US" dirty="0"/>
          </a:p>
        </p:txBody>
      </p:sp>
      <p:sp>
        <p:nvSpPr>
          <p:cNvPr id="3" name="Rectangle 2"/>
          <p:cNvSpPr/>
          <p:nvPr/>
        </p:nvSpPr>
        <p:spPr>
          <a:xfrm>
            <a:off x="457200" y="1066800"/>
            <a:ext cx="8382000" cy="4970591"/>
          </a:xfrm>
          <a:prstGeom prst="rect">
            <a:avLst/>
          </a:prstGeom>
        </p:spPr>
        <p:txBody>
          <a:bodyPr wrap="square">
            <a:spAutoFit/>
          </a:bodyPr>
          <a:lstStyle/>
          <a:p>
            <a:pPr>
              <a:spcAft>
                <a:spcPts val="1000"/>
              </a:spcAft>
            </a:pPr>
            <a:r>
              <a:rPr lang="en-US" b="1" dirty="0">
                <a:latin typeface="Courier New" panose="02070309020205020404" pitchFamily="49" charset="0"/>
                <a:ea typeface="Calibri" panose="020F0502020204030204" pitchFamily="34" charset="0"/>
                <a:cs typeface="Courier New" panose="02070309020205020404" pitchFamily="49" charset="0"/>
              </a:rPr>
              <a:t>SaveBootScriptDataToLockBox():</a:t>
            </a:r>
          </a:p>
          <a:p>
            <a:pPr>
              <a:spcAft>
                <a:spcPts val="1000"/>
              </a:spcAft>
            </a:pPr>
            <a:r>
              <a:rPr lang="en-US" sz="1600" dirty="0">
                <a:latin typeface="Courier New" panose="02070309020205020404" pitchFamily="49" charset="0"/>
                <a:ea typeface="Calibri" panose="020F0502020204030204" pitchFamily="34" charset="0"/>
                <a:cs typeface="Courier New" panose="02070309020205020404" pitchFamily="49" charset="0"/>
              </a:rPr>
              <a:t>…</a:t>
            </a:r>
          </a:p>
          <a:p>
            <a:pPr>
              <a:spcAft>
                <a:spcPts val="1000"/>
              </a:spcAft>
            </a:pPr>
            <a:r>
              <a:rPr lang="en-US" sz="1600" dirty="0">
                <a:solidFill>
                  <a:srgbClr val="008000"/>
                </a:solidFill>
                <a:latin typeface="Courier New" panose="02070309020205020404" pitchFamily="49" charset="0"/>
                <a:ea typeface="Calibri" panose="020F0502020204030204" pitchFamily="34" charset="0"/>
                <a:cs typeface="Courier New" panose="02070309020205020404" pitchFamily="49" charset="0"/>
              </a:rPr>
              <a:t>//</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r>
              <a:rPr lang="en-US" sz="1600" dirty="0">
                <a:solidFill>
                  <a:srgbClr val="008000"/>
                </a:solidFill>
                <a:latin typeface="Courier New" panose="02070309020205020404" pitchFamily="49" charset="0"/>
                <a:ea typeface="Calibri" panose="020F0502020204030204" pitchFamily="34" charset="0"/>
                <a:cs typeface="Courier New" panose="02070309020205020404" pitchFamily="49" charset="0"/>
              </a:rPr>
              <a:t>// mS3BootScriptTablePtr-&gt;</a:t>
            </a:r>
            <a:r>
              <a:rPr lang="en-US" sz="1600" dirty="0" err="1">
                <a:solidFill>
                  <a:srgbClr val="008000"/>
                </a:solidFill>
                <a:latin typeface="Courier New" panose="02070309020205020404" pitchFamily="49" charset="0"/>
                <a:ea typeface="Calibri" panose="020F0502020204030204" pitchFamily="34" charset="0"/>
                <a:cs typeface="Courier New" panose="02070309020205020404" pitchFamily="49" charset="0"/>
              </a:rPr>
              <a:t>TableLength</a:t>
            </a:r>
            <a:r>
              <a:rPr lang="en-US" sz="1600" dirty="0">
                <a:solidFill>
                  <a:srgbClr val="008000"/>
                </a:solidFill>
                <a:latin typeface="Courier New" panose="02070309020205020404" pitchFamily="49" charset="0"/>
                <a:ea typeface="Calibri" panose="020F0502020204030204" pitchFamily="34" charset="0"/>
                <a:cs typeface="Courier New" panose="02070309020205020404" pitchFamily="49" charset="0"/>
              </a:rPr>
              <a:t> does not include EFI_BOOT_SCRIPT_TERMINATE, because we need add entry at runtime.</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r>
              <a:rPr lang="en-US" sz="1600" dirty="0">
                <a:solidFill>
                  <a:srgbClr val="008000"/>
                </a:solidFill>
                <a:latin typeface="Courier New" panose="02070309020205020404" pitchFamily="49" charset="0"/>
                <a:ea typeface="Calibri" panose="020F0502020204030204" pitchFamily="34" charset="0"/>
                <a:cs typeface="Courier New" panose="02070309020205020404" pitchFamily="49" charset="0"/>
              </a:rPr>
              <a:t>// Save all info here, just in case that no one will add boot script entry in SMM.</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r>
              <a:rPr lang="en-US" sz="1600" dirty="0">
                <a:solidFill>
                  <a:srgbClr val="008000"/>
                </a:solidFill>
                <a:latin typeface="Courier New" panose="02070309020205020404" pitchFamily="49" charset="0"/>
                <a:ea typeface="Calibri" panose="020F0502020204030204" pitchFamily="34" charset="0"/>
                <a:cs typeface="Courier New" panose="02070309020205020404" pitchFamily="49" charset="0"/>
              </a:rPr>
              <a:t>//</a:t>
            </a:r>
            <a:endParaRPr lang="en-US" sz="1600" dirty="0">
              <a:latin typeface="Courier New" panose="02070309020205020404" pitchFamily="49" charset="0"/>
              <a:ea typeface="Calibri" panose="020F0502020204030204" pitchFamily="34" charset="0"/>
              <a:cs typeface="Courier New" panose="02070309020205020404" pitchFamily="49" charset="0"/>
            </a:endParaRPr>
          </a:p>
          <a:p>
            <a:r>
              <a:rPr lang="en-US" dirty="0">
                <a:latin typeface="Courier New" panose="02070309020205020404" pitchFamily="49" charset="0"/>
                <a:ea typeface="Calibri" panose="020F0502020204030204" pitchFamily="34" charset="0"/>
                <a:cs typeface="Courier New" panose="02070309020205020404" pitchFamily="49" charset="0"/>
              </a:rPr>
              <a:t>Status = </a:t>
            </a:r>
            <a:r>
              <a:rPr lang="en-US" b="1" dirty="0" err="1">
                <a:latin typeface="Courier New" panose="02070309020205020404" pitchFamily="49" charset="0"/>
                <a:ea typeface="Calibri" panose="020F0502020204030204" pitchFamily="34" charset="0"/>
                <a:cs typeface="Courier New" panose="02070309020205020404" pitchFamily="49" charset="0"/>
              </a:rPr>
              <a:t>SaveLockBox</a:t>
            </a:r>
            <a:r>
              <a:rPr lang="en-US" dirty="0">
                <a:latin typeface="Courier New" panose="02070309020205020404" pitchFamily="49" charset="0"/>
                <a:ea typeface="Calibri" panose="020F0502020204030204" pitchFamily="34" charset="0"/>
                <a:cs typeface="Courier New" panose="02070309020205020404" pitchFamily="49" charset="0"/>
              </a:rPr>
              <a:t> (</a:t>
            </a:r>
          </a:p>
          <a:p>
            <a:r>
              <a:rPr lang="en-US" dirty="0">
                <a:latin typeface="Courier New" panose="02070309020205020404" pitchFamily="49" charset="0"/>
                <a:ea typeface="Calibri" panose="020F0502020204030204" pitchFamily="34" charset="0"/>
                <a:cs typeface="Courier New" panose="02070309020205020404" pitchFamily="49" charset="0"/>
              </a:rPr>
              <a:t>           &amp;</a:t>
            </a:r>
            <a:r>
              <a:rPr lang="en-US" dirty="0" err="1">
                <a:latin typeface="Courier New" panose="02070309020205020404" pitchFamily="49" charset="0"/>
                <a:ea typeface="Calibri" panose="020F0502020204030204" pitchFamily="34" charset="0"/>
                <a:cs typeface="Courier New" panose="02070309020205020404" pitchFamily="49" charset="0"/>
              </a:rPr>
              <a:t>mBootScriptDataGuid</a:t>
            </a:r>
            <a:r>
              <a:rPr lang="en-US" dirty="0">
                <a:latin typeface="Courier New" panose="02070309020205020404" pitchFamily="49" charset="0"/>
                <a:ea typeface="Calibri" panose="020F0502020204030204" pitchFamily="34" charset="0"/>
                <a:cs typeface="Courier New" panose="02070309020205020404" pitchFamily="49" charset="0"/>
              </a:rPr>
              <a:t>,</a:t>
            </a:r>
          </a:p>
          <a:p>
            <a:r>
              <a:rPr lang="en-US" dirty="0">
                <a:latin typeface="Courier New" panose="02070309020205020404" pitchFamily="49" charset="0"/>
                <a:ea typeface="Calibri" panose="020F0502020204030204" pitchFamily="34" charset="0"/>
                <a:cs typeface="Courier New" panose="02070309020205020404" pitchFamily="49" charset="0"/>
              </a:rPr>
              <a:t>           (VOID *)mS3BootScriptTablePtr-&gt;</a:t>
            </a:r>
            <a:r>
              <a:rPr lang="en-US" dirty="0" err="1">
                <a:latin typeface="Courier New" panose="02070309020205020404" pitchFamily="49" charset="0"/>
                <a:ea typeface="Calibri" panose="020F0502020204030204" pitchFamily="34" charset="0"/>
                <a:cs typeface="Courier New" panose="02070309020205020404" pitchFamily="49" charset="0"/>
              </a:rPr>
              <a:t>TableBase</a:t>
            </a:r>
            <a:r>
              <a:rPr lang="en-US" dirty="0">
                <a:latin typeface="Courier New" panose="02070309020205020404" pitchFamily="49" charset="0"/>
                <a:ea typeface="Calibri" panose="020F0502020204030204" pitchFamily="34" charset="0"/>
                <a:cs typeface="Courier New" panose="02070309020205020404" pitchFamily="49" charset="0"/>
              </a:rPr>
              <a:t>,</a:t>
            </a:r>
          </a:p>
          <a:p>
            <a:r>
              <a:rPr lang="en-US" dirty="0">
                <a:latin typeface="Courier New" panose="02070309020205020404" pitchFamily="49" charset="0"/>
                <a:ea typeface="Calibri" panose="020F0502020204030204" pitchFamily="34" charset="0"/>
                <a:cs typeface="Courier New" panose="02070309020205020404" pitchFamily="49" charset="0"/>
              </a:rPr>
              <a:t>           mS3BootScriptTablePtr-&gt;</a:t>
            </a:r>
            <a:r>
              <a:rPr lang="en-US" dirty="0" err="1">
                <a:latin typeface="Courier New" panose="02070309020205020404" pitchFamily="49" charset="0"/>
                <a:ea typeface="Calibri" panose="020F0502020204030204" pitchFamily="34" charset="0"/>
                <a:cs typeface="Courier New" panose="02070309020205020404" pitchFamily="49" charset="0"/>
              </a:rPr>
              <a:t>TableLength</a:t>
            </a:r>
            <a:r>
              <a:rPr lang="en-US" dirty="0">
                <a:latin typeface="Courier New" panose="02070309020205020404" pitchFamily="49" charset="0"/>
                <a:ea typeface="Calibri" panose="020F0502020204030204" pitchFamily="34" charset="0"/>
                <a:cs typeface="Courier New" panose="02070309020205020404" pitchFamily="49" charset="0"/>
              </a:rPr>
              <a:t> +</a:t>
            </a:r>
          </a:p>
          <a:p>
            <a:r>
              <a:rPr lang="en-US" dirty="0">
                <a:solidFill>
                  <a:srgbClr val="0000FF"/>
                </a:solidFill>
                <a:latin typeface="Courier New" panose="02070309020205020404" pitchFamily="49" charset="0"/>
                <a:ea typeface="Calibri" panose="020F0502020204030204" pitchFamily="34" charset="0"/>
                <a:cs typeface="Courier New" panose="02070309020205020404" pitchFamily="49" charset="0"/>
              </a:rPr>
              <a:t>           </a:t>
            </a:r>
            <a:r>
              <a:rPr lang="en-US" dirty="0" err="1">
                <a:solidFill>
                  <a:srgbClr val="0000FF"/>
                </a:solidFill>
                <a:latin typeface="Courier New" panose="02070309020205020404" pitchFamily="49" charset="0"/>
                <a:ea typeface="Calibri" panose="020F0502020204030204" pitchFamily="34" charset="0"/>
                <a:cs typeface="Courier New" panose="02070309020205020404" pitchFamily="49" charset="0"/>
              </a:rPr>
              <a:t>sizeof</a:t>
            </a:r>
            <a:r>
              <a:rPr lang="en-US" dirty="0">
                <a:latin typeface="Courier New" panose="02070309020205020404" pitchFamily="49" charset="0"/>
                <a:ea typeface="Calibri" panose="020F0502020204030204" pitchFamily="34" charset="0"/>
                <a:cs typeface="Courier New" panose="02070309020205020404" pitchFamily="49" charset="0"/>
              </a:rPr>
              <a:t>(EFI_BOOT_SCRIPT_TERMINATE)</a:t>
            </a:r>
          </a:p>
          <a:p>
            <a:r>
              <a:rPr lang="en-US" dirty="0">
                <a:latin typeface="Courier New" panose="02070309020205020404" pitchFamily="49" charset="0"/>
                <a:ea typeface="Calibri" panose="020F0502020204030204" pitchFamily="34" charset="0"/>
                <a:cs typeface="Courier New" panose="02070309020205020404" pitchFamily="49" charset="0"/>
              </a:rPr>
              <a:t>           );</a:t>
            </a:r>
          </a:p>
          <a:p>
            <a:r>
              <a:rPr lang="en-US" dirty="0">
                <a:latin typeface="Courier New" panose="02070309020205020404" pitchFamily="49" charset="0"/>
                <a:ea typeface="Calibri" panose="020F0502020204030204" pitchFamily="34" charset="0"/>
                <a:cs typeface="Courier New" panose="02070309020205020404" pitchFamily="49" charset="0"/>
              </a:rPr>
              <a:t>ASSERT_EFI_ERROR (Status);</a:t>
            </a:r>
          </a:p>
          <a:p>
            <a:r>
              <a:rPr lang="en-US" dirty="0">
                <a:latin typeface="Courier New" panose="02070309020205020404" pitchFamily="49" charset="0"/>
                <a:ea typeface="Calibri" panose="020F0502020204030204" pitchFamily="34" charset="0"/>
                <a:cs typeface="Courier New" panose="02070309020205020404" pitchFamily="49" charset="0"/>
              </a:rPr>
              <a:t>Status = </a:t>
            </a:r>
            <a:r>
              <a:rPr lang="en-US" dirty="0" err="1">
                <a:latin typeface="Courier New" panose="02070309020205020404" pitchFamily="49" charset="0"/>
                <a:ea typeface="Calibri" panose="020F0502020204030204" pitchFamily="34" charset="0"/>
                <a:cs typeface="Courier New" panose="02070309020205020404" pitchFamily="49" charset="0"/>
              </a:rPr>
              <a:t>SetLockBoxAttributes</a:t>
            </a:r>
            <a:r>
              <a:rPr lang="en-US" dirty="0">
                <a:latin typeface="Courier New" panose="02070309020205020404" pitchFamily="49" charset="0"/>
                <a:ea typeface="Calibri" panose="020F0502020204030204" pitchFamily="34" charset="0"/>
                <a:cs typeface="Courier New" panose="02070309020205020404" pitchFamily="49" charset="0"/>
              </a:rPr>
              <a:t> (&amp;</a:t>
            </a:r>
            <a:r>
              <a:rPr lang="en-US" dirty="0" err="1">
                <a:latin typeface="Courier New" panose="02070309020205020404" pitchFamily="49" charset="0"/>
                <a:ea typeface="Calibri" panose="020F0502020204030204" pitchFamily="34" charset="0"/>
                <a:cs typeface="Courier New" panose="02070309020205020404" pitchFamily="49" charset="0"/>
              </a:rPr>
              <a:t>mBootScriptDataGuid</a:t>
            </a:r>
            <a:r>
              <a:rPr lang="en-US" dirty="0">
                <a:latin typeface="Courier New" panose="02070309020205020404" pitchFamily="49" charset="0"/>
                <a:ea typeface="Calibri" panose="020F0502020204030204" pitchFamily="34" charset="0"/>
                <a:cs typeface="Courier New" panose="02070309020205020404" pitchFamily="49" charset="0"/>
              </a:rPr>
              <a:t>, LOCK_BOX_ATTRIBUTE_RESTORE_IN_PLACE);</a:t>
            </a:r>
          </a:p>
        </p:txBody>
      </p:sp>
      <p:sp>
        <p:nvSpPr>
          <p:cNvPr id="4" name="Rectangle 3"/>
          <p:cNvSpPr/>
          <p:nvPr/>
        </p:nvSpPr>
        <p:spPr>
          <a:xfrm>
            <a:off x="457200" y="6227662"/>
            <a:ext cx="8382000" cy="325538"/>
          </a:xfrm>
          <a:prstGeom prst="rect">
            <a:avLst/>
          </a:prstGeom>
        </p:spPr>
        <p:txBody>
          <a:bodyPr wrap="square">
            <a:spAutoFit/>
          </a:bodyPr>
          <a:lstStyle/>
          <a:p>
            <a:pPr>
              <a:lnSpc>
                <a:spcPct val="115000"/>
              </a:lnSpc>
              <a:spcAft>
                <a:spcPts val="1000"/>
              </a:spcAft>
            </a:pPr>
            <a:r>
              <a:rPr lang="en-US" sz="14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https://svn.code.sf.net/p/edk2/code/trunk/edk2/MdeModulePkg/Library/PiDxeS3BootScriptLib/BootScriptSave.c</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8722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a:t>
            </a:r>
            <a:r>
              <a:rPr lang="en-US" dirty="0">
                <a:solidFill>
                  <a:schemeClr val="tx1"/>
                </a:solidFill>
                <a:latin typeface="Neo Sans Intel" panose="020B0504020202020204" pitchFamily="34" charset="0"/>
              </a:rPr>
              <a:t>.</a:t>
            </a:r>
            <a:r>
              <a:rPr lang="en-US" dirty="0"/>
              <a:t>2</a:t>
            </a:r>
            <a:r>
              <a:rPr lang="en-US" dirty="0">
                <a:solidFill>
                  <a:schemeClr val="tx1"/>
                </a:solidFill>
                <a:latin typeface="Neo Sans Intel" panose="020B0504020202020204" pitchFamily="34" charset="0"/>
              </a:rPr>
              <a:t> Hardware Based Firmware Protections</a:t>
            </a:r>
          </a:p>
        </p:txBody>
      </p:sp>
    </p:spTree>
    <p:extLst>
      <p:ext uri="{BB962C8B-B14F-4D97-AF65-F5344CB8AC3E}">
        <p14:creationId xmlns:p14="http://schemas.microsoft.com/office/powerpoint/2010/main" val="65227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Protection From SMM Cache Attacks</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318313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System Management Range Registers (SMRR)</a:t>
            </a:r>
          </a:p>
        </p:txBody>
      </p:sp>
      <p:sp>
        <p:nvSpPr>
          <p:cNvPr id="8" name="Content Placeholder 7"/>
          <p:cNvSpPr>
            <a:spLocks noGrp="1"/>
          </p:cNvSpPr>
          <p:nvPr>
            <p:ph idx="1"/>
          </p:nvPr>
        </p:nvSpPr>
        <p:spPr>
          <a:xfrm>
            <a:off x="457200" y="1600200"/>
            <a:ext cx="8229600" cy="4953000"/>
          </a:xfrm>
        </p:spPr>
        <p:txBody>
          <a:bodyPr>
            <a:normAutofit/>
          </a:bodyPr>
          <a:lstStyle/>
          <a:p>
            <a:pPr marL="457200" indent="-457200">
              <a:buFont typeface="Arial" panose="020B0604020202020204" pitchFamily="34" charset="0"/>
              <a:buChar char="•"/>
            </a:pPr>
            <a:r>
              <a:rPr lang="en-US" sz="2400" dirty="0"/>
              <a:t>2 MSRs: </a:t>
            </a:r>
            <a:r>
              <a:rPr lang="en-US" sz="2400" b="1" dirty="0">
                <a:latin typeface="Courier New" panose="02070309020205020404" pitchFamily="49" charset="0"/>
                <a:cs typeface="Courier New" panose="02070309020205020404" pitchFamily="49" charset="0"/>
              </a:rPr>
              <a:t>SMRR_PHYSBASE, SMRR_PHYSMASK</a:t>
            </a:r>
          </a:p>
          <a:p>
            <a:pPr marL="457200" indent="-457200">
              <a:buFont typeface="Arial" panose="020B0604020202020204" pitchFamily="34" charset="0"/>
              <a:buChar char="•"/>
            </a:pPr>
            <a:r>
              <a:rPr lang="en-US" sz="2400" dirty="0"/>
              <a:t>Physical address PA hits SMRR range when:</a:t>
            </a:r>
          </a:p>
          <a:p>
            <a:r>
              <a:rPr lang="en-US" sz="2000" b="1" dirty="0">
                <a:latin typeface="Courier New" panose="02070309020205020404" pitchFamily="49" charset="0"/>
                <a:cs typeface="Courier New" panose="02070309020205020404" pitchFamily="49" charset="0"/>
              </a:rPr>
              <a:t>	PA &amp; SMRR_PHYSMASK == SMRR_PHYSBASE &amp; SMRR_PHYSMASK</a:t>
            </a:r>
          </a:p>
          <a:p>
            <a:pPr marL="457200" indent="-457200">
              <a:buFont typeface="Arial" panose="020B0604020202020204" pitchFamily="34" charset="0"/>
              <a:buChar char="•"/>
            </a:pPr>
            <a:r>
              <a:rPr lang="en-US" sz="2400" dirty="0"/>
              <a:t>Force region of memory defined by SMRR as un-cacheable (</a:t>
            </a:r>
            <a:r>
              <a:rPr lang="en-US" sz="2400" b="1" dirty="0">
                <a:latin typeface="Courier New" panose="02070309020205020404" pitchFamily="49" charset="0"/>
                <a:cs typeface="Courier New" panose="02070309020205020404" pitchFamily="49" charset="0"/>
              </a:rPr>
              <a:t>UC</a:t>
            </a:r>
            <a:r>
              <a:rPr lang="en-US" sz="2400" dirty="0"/>
              <a:t>) for non-SMM software access (e.g. from OS) to prevent cache fills in the range</a:t>
            </a:r>
          </a:p>
          <a:p>
            <a:pPr marL="457200" indent="-457200">
              <a:buFont typeface="Arial" panose="020B0604020202020204" pitchFamily="34" charset="0"/>
              <a:buChar char="•"/>
            </a:pPr>
            <a:r>
              <a:rPr lang="en-US" sz="2400" dirty="0"/>
              <a:t>Non-SMM memory writes are dropped, non-SMM memory reads return all F’s</a:t>
            </a:r>
          </a:p>
          <a:p>
            <a:pPr marL="457200" indent="-457200">
              <a:buFont typeface="Arial" panose="020B0604020202020204" pitchFamily="34" charset="0"/>
              <a:buChar char="•"/>
            </a:pPr>
            <a:r>
              <a:rPr lang="en-US" sz="2400" dirty="0"/>
              <a:t>If CPU is in SMM, SMRR define memory type (typically </a:t>
            </a:r>
            <a:r>
              <a:rPr lang="en-US" sz="2400" b="1" dirty="0">
                <a:latin typeface="Courier New" panose="02070309020205020404" pitchFamily="49" charset="0"/>
                <a:cs typeface="Courier New" panose="02070309020205020404" pitchFamily="49" charset="0"/>
              </a:rPr>
              <a:t>WB</a:t>
            </a:r>
            <a:r>
              <a:rPr lang="en-US" sz="2400" dirty="0"/>
              <a:t>)</a:t>
            </a:r>
          </a:p>
          <a:p>
            <a:pPr marL="1028700" lvl="2" indent="-457200"/>
            <a:endParaRPr lang="en-US" sz="2400" dirty="0"/>
          </a:p>
        </p:txBody>
      </p:sp>
    </p:spTree>
    <p:extLst>
      <p:ext uri="{BB962C8B-B14F-4D97-AF65-F5344CB8AC3E}">
        <p14:creationId xmlns:p14="http://schemas.microsoft.com/office/powerpoint/2010/main" val="21286237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SMM Code Access Check</a:t>
            </a:r>
          </a:p>
        </p:txBody>
      </p:sp>
    </p:spTree>
    <p:extLst>
      <p:ext uri="{BB962C8B-B14F-4D97-AF65-F5344CB8AC3E}">
        <p14:creationId xmlns:p14="http://schemas.microsoft.com/office/powerpoint/2010/main" val="172023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a:spLocks noGrp="1"/>
          </p:cNvSpPr>
          <p:nvPr>
            <p:ph type="title"/>
          </p:nvPr>
        </p:nvSpPr>
        <p:spPr>
          <a:xfrm>
            <a:off x="455613" y="158750"/>
            <a:ext cx="8237537" cy="889000"/>
          </a:xfrm>
        </p:spPr>
        <p:txBody>
          <a:bodyPr/>
          <a:lstStyle/>
          <a:p>
            <a:r>
              <a:rPr lang="en-US" altLang="zh-CN" dirty="0"/>
              <a:t>x86 Reset Vector Example</a:t>
            </a:r>
          </a:p>
        </p:txBody>
      </p:sp>
      <p:pic>
        <p:nvPicPr>
          <p:cNvPr id="2" name="Picture 1"/>
          <p:cNvPicPr>
            <a:picLocks noChangeAspect="1"/>
          </p:cNvPicPr>
          <p:nvPr/>
        </p:nvPicPr>
        <p:blipFill>
          <a:blip r:embed="rId3" cstate="print"/>
          <a:stretch>
            <a:fillRect/>
          </a:stretch>
        </p:blipFill>
        <p:spPr>
          <a:xfrm>
            <a:off x="-38422" y="2368999"/>
            <a:ext cx="9157022" cy="1758047"/>
          </a:xfrm>
          <a:prstGeom prst="rect">
            <a:avLst/>
          </a:prstGeom>
        </p:spPr>
      </p:pic>
      <p:sp>
        <p:nvSpPr>
          <p:cNvPr id="54" name="Oval 53"/>
          <p:cNvSpPr/>
          <p:nvPr/>
        </p:nvSpPr>
        <p:spPr>
          <a:xfrm>
            <a:off x="990600" y="3426958"/>
            <a:ext cx="3124200" cy="700088"/>
          </a:xfrm>
          <a:prstGeom prst="ellipse">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a:solidFill>
                <a:schemeClr val="tx1"/>
              </a:solidFill>
              <a:latin typeface="Neo Sans Intel" pitchFamily="34" charset="0"/>
              <a:cs typeface="Arial" pitchFamily="34" charset="0"/>
            </a:endParaRPr>
          </a:p>
        </p:txBody>
      </p:sp>
      <p:sp>
        <p:nvSpPr>
          <p:cNvPr id="49" name="圆角矩形标注 86"/>
          <p:cNvSpPr/>
          <p:nvPr/>
        </p:nvSpPr>
        <p:spPr>
          <a:xfrm>
            <a:off x="5638800" y="914400"/>
            <a:ext cx="2873148" cy="926646"/>
          </a:xfrm>
          <a:prstGeom prst="wedgeRoundRectCallout">
            <a:avLst>
              <a:gd name="adj1" fmla="val -131039"/>
              <a:gd name="adj2" fmla="val 223535"/>
              <a:gd name="adj3" fmla="val 16667"/>
            </a:avLst>
          </a:prstGeom>
        </p:spPr>
        <p:style>
          <a:lnRef idx="1">
            <a:schemeClr val="accent6"/>
          </a:lnRef>
          <a:fillRef idx="2">
            <a:schemeClr val="accent6"/>
          </a:fillRef>
          <a:effectRef idx="1">
            <a:schemeClr val="accent6"/>
          </a:effectRef>
          <a:fontRef idx="minor">
            <a:schemeClr val="dk1"/>
          </a:fontRef>
        </p:style>
        <p:txBody>
          <a:bodyPr anchor="ctr"/>
          <a:lstStyle/>
          <a:p>
            <a:r>
              <a:rPr lang="en-US" altLang="zh-CN" sz="2000" dirty="0">
                <a:solidFill>
                  <a:schemeClr val="tx2"/>
                </a:solidFill>
                <a:latin typeface="+mj-lt"/>
                <a:ea typeface="ＭＳ Ｐゴシック" pitchFamily="34" charset="-128"/>
                <a:cs typeface="Browallia New" pitchFamily="34" charset="-34"/>
              </a:rPr>
              <a:t>Reset vector: near jump to the rest of the BIOS Boot Block</a:t>
            </a:r>
          </a:p>
        </p:txBody>
      </p:sp>
      <p:sp>
        <p:nvSpPr>
          <p:cNvPr id="55" name="Content Placeholder 7"/>
          <p:cNvSpPr>
            <a:spLocks noGrp="1"/>
          </p:cNvSpPr>
          <p:nvPr>
            <p:ph idx="1"/>
          </p:nvPr>
        </p:nvSpPr>
        <p:spPr>
          <a:xfrm>
            <a:off x="455613" y="4654999"/>
            <a:ext cx="8383587" cy="1570332"/>
          </a:xfrm>
        </p:spPr>
        <p:txBody>
          <a:bodyPr>
            <a:normAutofit fontScale="92500"/>
          </a:bodyPr>
          <a:lstStyle/>
          <a:p>
            <a:r>
              <a:rPr lang="en-US" sz="2400" b="1" dirty="0">
                <a:latin typeface="Courier New" panose="02070309020205020404" pitchFamily="49" charset="0"/>
                <a:cs typeface="Courier New" panose="02070309020205020404" pitchFamily="49" charset="0"/>
              </a:rPr>
              <a:t>NOP</a:t>
            </a:r>
          </a:p>
          <a:p>
            <a:r>
              <a:rPr lang="en-US" sz="2400" b="1" dirty="0">
                <a:latin typeface="Courier New" panose="02070309020205020404" pitchFamily="49" charset="0"/>
                <a:cs typeface="Courier New" panose="02070309020205020404" pitchFamily="49" charset="0"/>
              </a:rPr>
              <a:t>NOP</a:t>
            </a:r>
          </a:p>
          <a:p>
            <a:r>
              <a:rPr lang="en-US" sz="2400" b="1" dirty="0">
                <a:latin typeface="Courier New" panose="02070309020205020404" pitchFamily="49" charset="0"/>
                <a:cs typeface="Courier New" panose="02070309020205020404" pitchFamily="49" charset="0"/>
              </a:rPr>
              <a:t>JMP SHORT Rel16 </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EarlyBSPInit</a:t>
            </a:r>
            <a:r>
              <a:rPr lang="en-US" sz="2400" dirty="0">
                <a:latin typeface="Courier New" panose="02070309020205020404" pitchFamily="49" charset="0"/>
                <a:cs typeface="Courier New" panose="02070309020205020404" pitchFamily="49" charset="0"/>
              </a:rPr>
              <a:t> or SEC entry-point</a:t>
            </a:r>
          </a:p>
          <a:p>
            <a:endParaRPr lang="en-US" sz="2400" dirty="0"/>
          </a:p>
        </p:txBody>
      </p:sp>
    </p:spTree>
    <p:extLst>
      <p:ext uri="{BB962C8B-B14F-4D97-AF65-F5344CB8AC3E}">
        <p14:creationId xmlns:p14="http://schemas.microsoft.com/office/powerpoint/2010/main" val="29971327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Mitigating SMM Call-Outs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Don’t call any function outside of protected SMRAM</a:t>
            </a:r>
          </a:p>
          <a:p>
            <a:pPr lvl="2"/>
            <a:r>
              <a:rPr lang="en-US" sz="2000" dirty="0"/>
              <a:t>Violates “No read down” rule of classical </a:t>
            </a:r>
            <a:r>
              <a:rPr lang="en-US" sz="2000" dirty="0" err="1"/>
              <a:t>Biba</a:t>
            </a:r>
            <a:r>
              <a:rPr lang="en-US" sz="2000" dirty="0"/>
              <a:t> integrity model</a:t>
            </a:r>
          </a:p>
          <a:p>
            <a:pPr marL="457200" indent="-457200">
              <a:buFont typeface="+mj-lt"/>
              <a:buAutoNum type="arabicPeriod"/>
            </a:pPr>
            <a:endParaRPr lang="en-US" sz="2400" dirty="0"/>
          </a:p>
          <a:p>
            <a:pPr marL="457200" indent="-457200">
              <a:buFont typeface="+mj-lt"/>
              <a:buAutoNum type="arabicPeriod"/>
            </a:pPr>
            <a:r>
              <a:rPr lang="en-US" sz="2400" dirty="0"/>
              <a:t>Enable SMM Code Access Check CPU protection</a:t>
            </a:r>
          </a:p>
          <a:p>
            <a:pPr lvl="2"/>
            <a:r>
              <a:rPr lang="en-US" sz="2000" dirty="0"/>
              <a:t>Available starting in </a:t>
            </a:r>
            <a:r>
              <a:rPr lang="en-US" sz="2000" dirty="0" err="1"/>
              <a:t>Haswell</a:t>
            </a:r>
            <a:r>
              <a:rPr lang="en-US" sz="2000" dirty="0"/>
              <a:t> based CPUs</a:t>
            </a:r>
          </a:p>
          <a:p>
            <a:pPr lvl="2"/>
            <a:r>
              <a:rPr lang="en-US" sz="2000" dirty="0"/>
              <a:t>Available if </a:t>
            </a:r>
            <a:r>
              <a:rPr lang="en-US" sz="2000" b="1" dirty="0">
                <a:latin typeface="Courier New" panose="02070309020205020404" pitchFamily="49" charset="0"/>
                <a:cs typeface="Courier New" panose="02070309020205020404" pitchFamily="49" charset="0"/>
              </a:rPr>
              <a:t>MSR_SMM_MCA_CAP[58] == 1</a:t>
            </a:r>
          </a:p>
          <a:p>
            <a:pPr lvl="2"/>
            <a:r>
              <a:rPr lang="en-US" sz="2000" dirty="0"/>
              <a:t>When enabled, attempts to execute code not within the ranges defined by the SMRR while inside SMM result in a Machine Check Exception</a:t>
            </a:r>
          </a:p>
        </p:txBody>
      </p:sp>
    </p:spTree>
    <p:extLst>
      <p:ext uri="{BB962C8B-B14F-4D97-AF65-F5344CB8AC3E}">
        <p14:creationId xmlns:p14="http://schemas.microsoft.com/office/powerpoint/2010/main" val="17351378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Blocking Code Fetch Outside of SMRAM</a:t>
            </a:r>
          </a:p>
        </p:txBody>
      </p:sp>
      <p:graphicFrame>
        <p:nvGraphicFramePr>
          <p:cNvPr id="4" name="Diagram 3"/>
          <p:cNvGraphicFramePr/>
          <p:nvPr>
            <p:extLst/>
          </p:nvPr>
        </p:nvGraphicFramePr>
        <p:xfrm>
          <a:off x="2711630" y="1165780"/>
          <a:ext cx="3331779" cy="499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p:cNvCxnSpPr/>
          <p:nvPr/>
        </p:nvCxnSpPr>
        <p:spPr>
          <a:xfrm>
            <a:off x="1860331" y="3836276"/>
            <a:ext cx="3831033" cy="5241"/>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86750" y="3363306"/>
            <a:ext cx="1072055" cy="400110"/>
          </a:xfrm>
          <a:prstGeom prst="rect">
            <a:avLst/>
          </a:prstGeom>
          <a:noFill/>
        </p:spPr>
        <p:txBody>
          <a:bodyPr wrap="square" rtlCol="0">
            <a:spAutoFit/>
          </a:bodyPr>
          <a:lstStyle/>
          <a:p>
            <a:r>
              <a:rPr lang="en-US" sz="2000" b="1" dirty="0">
                <a:latin typeface="Neo Sans Intel"/>
                <a:cs typeface="Neo Sans Intel"/>
              </a:rPr>
              <a:t>1 MB</a:t>
            </a:r>
          </a:p>
        </p:txBody>
      </p:sp>
      <p:grpSp>
        <p:nvGrpSpPr>
          <p:cNvPr id="7" name="Group 6"/>
          <p:cNvGrpSpPr/>
          <p:nvPr/>
        </p:nvGrpSpPr>
        <p:grpSpPr>
          <a:xfrm>
            <a:off x="3113094" y="5118530"/>
            <a:ext cx="2520381" cy="630620"/>
            <a:chOff x="333177" y="2416831"/>
            <a:chExt cx="2665423" cy="2326069"/>
          </a:xfrm>
        </p:grpSpPr>
        <p:sp>
          <p:nvSpPr>
            <p:cNvPr id="8" name="Rounded Rectangle 7"/>
            <p:cNvSpPr/>
            <p:nvPr/>
          </p:nvSpPr>
          <p:spPr>
            <a:xfrm>
              <a:off x="333177" y="2672671"/>
              <a:ext cx="2665423" cy="207022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393812" y="2416831"/>
              <a:ext cx="2544153" cy="2265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0xF8070: payload</a:t>
              </a:r>
            </a:p>
          </p:txBody>
        </p:sp>
      </p:grpSp>
      <p:sp>
        <p:nvSpPr>
          <p:cNvPr id="10" name="Curved Left Arrow 9"/>
          <p:cNvSpPr/>
          <p:nvPr/>
        </p:nvSpPr>
        <p:spPr>
          <a:xfrm>
            <a:off x="5780645" y="2963917"/>
            <a:ext cx="840873" cy="2774732"/>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819807" y="5144806"/>
            <a:ext cx="1944415" cy="584775"/>
          </a:xfrm>
          <a:prstGeom prst="rect">
            <a:avLst/>
          </a:prstGeom>
          <a:noFill/>
        </p:spPr>
        <p:txBody>
          <a:bodyPr wrap="square" rtlCol="0">
            <a:spAutoFit/>
          </a:bodyPr>
          <a:lstStyle/>
          <a:p>
            <a:r>
              <a:rPr lang="en-US" sz="1600" b="1" dirty="0">
                <a:latin typeface="Neo Sans Intel"/>
                <a:cs typeface="Neo Sans Intel"/>
              </a:rPr>
              <a:t>0F000:08070 = 0xF8070 PA</a:t>
            </a:r>
          </a:p>
        </p:txBody>
      </p:sp>
      <p:sp>
        <p:nvSpPr>
          <p:cNvPr id="12" name="TextBox 11"/>
          <p:cNvSpPr txBox="1"/>
          <p:nvPr/>
        </p:nvSpPr>
        <p:spPr>
          <a:xfrm>
            <a:off x="7050952" y="3771632"/>
            <a:ext cx="2005962" cy="1323439"/>
          </a:xfrm>
          <a:prstGeom prst="rect">
            <a:avLst/>
          </a:prstGeom>
          <a:noFill/>
        </p:spPr>
        <p:txBody>
          <a:bodyPr wrap="square" rtlCol="0">
            <a:spAutoFit/>
          </a:bodyPr>
          <a:lstStyle/>
          <a:p>
            <a:r>
              <a:rPr lang="en-US" sz="2000" b="1" dirty="0">
                <a:latin typeface="Neo Sans Intel"/>
                <a:cs typeface="Neo Sans Intel"/>
              </a:rPr>
              <a:t>Code fetch</a:t>
            </a:r>
          </a:p>
          <a:p>
            <a:r>
              <a:rPr lang="en-US" sz="2000" b="1" dirty="0">
                <a:latin typeface="Neo Sans Intel"/>
                <a:cs typeface="Neo Sans Intel"/>
              </a:rPr>
              <a:t>in SMM </a:t>
            </a:r>
            <a:r>
              <a:rPr lang="en-US" sz="2000" b="1" dirty="0">
                <a:latin typeface="Neo Sans Intel"/>
                <a:cs typeface="Neo Sans Intel"/>
                <a:sym typeface="Wingdings" panose="05000000000000000000" pitchFamily="2" charset="2"/>
              </a:rPr>
              <a:t></a:t>
            </a:r>
            <a:r>
              <a:rPr lang="en-US" sz="2000" b="1" dirty="0">
                <a:latin typeface="Neo Sans Intel"/>
                <a:cs typeface="Neo Sans Intel"/>
              </a:rPr>
              <a:t> causes MC exception</a:t>
            </a:r>
          </a:p>
        </p:txBody>
      </p:sp>
      <p:sp>
        <p:nvSpPr>
          <p:cNvPr id="3" name="&quot;No&quot; Symbol 2"/>
          <p:cNvSpPr/>
          <p:nvPr/>
        </p:nvSpPr>
        <p:spPr>
          <a:xfrm>
            <a:off x="6260401" y="3981331"/>
            <a:ext cx="722233" cy="739903"/>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082861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Function Pointers Outside of SMRAM (DXE SMI)</a:t>
            </a:r>
          </a:p>
        </p:txBody>
      </p:sp>
      <p:graphicFrame>
        <p:nvGraphicFramePr>
          <p:cNvPr id="4" name="Diagram 3"/>
          <p:cNvGraphicFramePr/>
          <p:nvPr>
            <p:extLst/>
          </p:nvPr>
        </p:nvGraphicFramePr>
        <p:xfrm>
          <a:off x="2249190" y="935421"/>
          <a:ext cx="3331779" cy="5223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6"/>
          <p:cNvGrpSpPr/>
          <p:nvPr/>
        </p:nvGrpSpPr>
        <p:grpSpPr>
          <a:xfrm>
            <a:off x="2671674" y="5339240"/>
            <a:ext cx="2520381" cy="630620"/>
            <a:chOff x="333177" y="2416831"/>
            <a:chExt cx="2665423" cy="2326069"/>
          </a:xfrm>
        </p:grpSpPr>
        <p:sp>
          <p:nvSpPr>
            <p:cNvPr id="8" name="Rounded Rectangle 7"/>
            <p:cNvSpPr/>
            <p:nvPr/>
          </p:nvSpPr>
          <p:spPr>
            <a:xfrm>
              <a:off x="333177" y="2672671"/>
              <a:ext cx="2665423" cy="2070229"/>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393812" y="2416831"/>
              <a:ext cx="2544153" cy="2265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a:t>payload</a:t>
              </a:r>
            </a:p>
          </p:txBody>
        </p:sp>
      </p:grpSp>
      <p:sp>
        <p:nvSpPr>
          <p:cNvPr id="10" name="Curved Left Arrow 9"/>
          <p:cNvSpPr/>
          <p:nvPr/>
        </p:nvSpPr>
        <p:spPr>
          <a:xfrm rot="10800000" flipH="1">
            <a:off x="5297229" y="3048000"/>
            <a:ext cx="861848" cy="1933904"/>
          </a:xfrm>
          <a:prstGeom prst="curvedLeftArrow">
            <a:avLst>
              <a:gd name="adj1" fmla="val 17433"/>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216886" y="2864064"/>
            <a:ext cx="2433144" cy="1323439"/>
          </a:xfrm>
          <a:prstGeom prst="rect">
            <a:avLst/>
          </a:prstGeom>
          <a:noFill/>
        </p:spPr>
        <p:txBody>
          <a:bodyPr wrap="square" rtlCol="0">
            <a:spAutoFit/>
          </a:bodyPr>
          <a:lstStyle/>
          <a:p>
            <a:r>
              <a:rPr lang="en-US" sz="2000" dirty="0">
                <a:latin typeface="Neo Sans Intel"/>
                <a:cs typeface="Neo Sans Intel"/>
              </a:rPr>
              <a:t>1. Read function pointer from ACPI NVS memory (outside SMRAM)</a:t>
            </a:r>
          </a:p>
        </p:txBody>
      </p:sp>
      <p:sp>
        <p:nvSpPr>
          <p:cNvPr id="15" name="Rounded Rectangle 14"/>
          <p:cNvSpPr/>
          <p:nvPr/>
        </p:nvSpPr>
        <p:spPr>
          <a:xfrm>
            <a:off x="2666420" y="4687616"/>
            <a:ext cx="2520381" cy="383607"/>
          </a:xfrm>
          <a:prstGeom prst="roundRect">
            <a:avLst>
              <a:gd name="adj" fmla="val 10000"/>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r>
              <a:rPr lang="en-US" dirty="0"/>
              <a:t>Pointer to payload</a:t>
            </a:r>
          </a:p>
        </p:txBody>
      </p:sp>
      <p:sp>
        <p:nvSpPr>
          <p:cNvPr id="16" name="Curved Left Arrow 15"/>
          <p:cNvSpPr/>
          <p:nvPr/>
        </p:nvSpPr>
        <p:spPr>
          <a:xfrm>
            <a:off x="5291961" y="3457903"/>
            <a:ext cx="530786" cy="2354318"/>
          </a:xfrm>
          <a:prstGeom prst="curvedLeftArrow">
            <a:avLst>
              <a:gd name="adj1" fmla="val 25178"/>
              <a:gd name="adj2" fmla="val 50000"/>
              <a:gd name="adj3" fmla="val 25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211620" y="4729645"/>
            <a:ext cx="2291266" cy="1323439"/>
          </a:xfrm>
          <a:prstGeom prst="rect">
            <a:avLst/>
          </a:prstGeom>
          <a:noFill/>
        </p:spPr>
        <p:txBody>
          <a:bodyPr wrap="square" rtlCol="0">
            <a:spAutoFit/>
          </a:bodyPr>
          <a:lstStyle/>
          <a:p>
            <a:r>
              <a:rPr lang="en-US" sz="2000" dirty="0">
                <a:latin typeface="Neo Sans Intel"/>
                <a:cs typeface="Neo Sans Intel"/>
              </a:rPr>
              <a:t>2. Call function pointer (payload outside SMRAM)</a:t>
            </a:r>
          </a:p>
          <a:p>
            <a:r>
              <a:rPr lang="en-US" sz="2000" b="1" dirty="0">
                <a:latin typeface="Neo Sans Intel"/>
                <a:cs typeface="Neo Sans Intel"/>
              </a:rPr>
              <a:t> -- causes MCE!</a:t>
            </a:r>
          </a:p>
        </p:txBody>
      </p:sp>
      <p:sp>
        <p:nvSpPr>
          <p:cNvPr id="14" name="&quot;No&quot; Symbol 13"/>
          <p:cNvSpPr/>
          <p:nvPr/>
        </p:nvSpPr>
        <p:spPr>
          <a:xfrm>
            <a:off x="5367035" y="4934314"/>
            <a:ext cx="722233" cy="739903"/>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866840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391378" cy="988746"/>
          </a:xfrm>
        </p:spPr>
        <p:txBody>
          <a:bodyPr>
            <a:normAutofit/>
          </a:bodyPr>
          <a:lstStyle/>
          <a:p>
            <a:r>
              <a:rPr lang="en-US" dirty="0"/>
              <a:t>Paging based SMM code access check</a:t>
            </a:r>
          </a:p>
        </p:txBody>
      </p:sp>
      <p:sp>
        <p:nvSpPr>
          <p:cNvPr id="3" name="Content Placeholder 2"/>
          <p:cNvSpPr>
            <a:spLocks noGrp="1"/>
          </p:cNvSpPr>
          <p:nvPr>
            <p:ph idx="1"/>
          </p:nvPr>
        </p:nvSpPr>
        <p:spPr>
          <a:xfrm>
            <a:off x="457200" y="1310119"/>
            <a:ext cx="8229600" cy="2715063"/>
          </a:xfrm>
        </p:spPr>
        <p:txBody>
          <a:bodyPr>
            <a:normAutofit/>
          </a:bodyPr>
          <a:lstStyle/>
          <a:p>
            <a:r>
              <a:rPr lang="en-US" dirty="0">
                <a:hlinkClick r:id="rId2"/>
              </a:rPr>
              <a:t>NX based soft SMM Code Access Check</a:t>
            </a:r>
            <a:r>
              <a:rPr lang="en-US" dirty="0"/>
              <a:t> patches by Phoenix</a:t>
            </a:r>
          </a:p>
          <a:p>
            <a:pPr marL="457200" indent="-457200">
              <a:buFont typeface="Arial" panose="020B0604020202020204" pitchFamily="34" charset="0"/>
              <a:buChar char="•"/>
            </a:pPr>
            <a:r>
              <a:rPr lang="en-US" dirty="0"/>
              <a:t>SMM paging/NX are enabled when CPU enters SMM</a:t>
            </a:r>
          </a:p>
          <a:p>
            <a:pPr marL="457200" indent="-457200">
              <a:buFont typeface="Arial" panose="020B0604020202020204" pitchFamily="34" charset="0"/>
              <a:buChar char="•"/>
            </a:pPr>
            <a:r>
              <a:rPr lang="en-US" dirty="0"/>
              <a:t>PTEs outside of SMRAM have XD=1</a:t>
            </a:r>
          </a:p>
          <a:p>
            <a:pPr marL="457200" indent="-457200">
              <a:buFont typeface="Arial" panose="020B0604020202020204" pitchFamily="34" charset="0"/>
              <a:buChar char="•"/>
            </a:pPr>
            <a:r>
              <a:rPr lang="en-US" dirty="0"/>
              <a:t>#PF is signaled when SMI handler attempts to fetch from any page outside of SMRAM</a:t>
            </a:r>
          </a:p>
        </p:txBody>
      </p:sp>
      <p:sp>
        <p:nvSpPr>
          <p:cNvPr id="5" name="Rectangle 4"/>
          <p:cNvSpPr/>
          <p:nvPr/>
        </p:nvSpPr>
        <p:spPr>
          <a:xfrm>
            <a:off x="3124200" y="4647014"/>
            <a:ext cx="2322871" cy="160138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solidFill>
              </a:rPr>
              <a:t>XD == 1</a:t>
            </a:r>
          </a:p>
        </p:txBody>
      </p:sp>
      <p:sp>
        <p:nvSpPr>
          <p:cNvPr id="7" name="Explosion: 8 Points 6"/>
          <p:cNvSpPr/>
          <p:nvPr/>
        </p:nvSpPr>
        <p:spPr>
          <a:xfrm>
            <a:off x="4241952" y="5009219"/>
            <a:ext cx="1207906" cy="927997"/>
          </a:xfrm>
          <a:prstGeom prst="irregularSeal1">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Page Fault</a:t>
            </a:r>
          </a:p>
        </p:txBody>
      </p:sp>
      <p:sp>
        <p:nvSpPr>
          <p:cNvPr id="9" name="Arrow: Curved Left 8"/>
          <p:cNvSpPr/>
          <p:nvPr/>
        </p:nvSpPr>
        <p:spPr>
          <a:xfrm>
            <a:off x="5496966" y="4267484"/>
            <a:ext cx="418426"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124200" y="3800099"/>
            <a:ext cx="2322871" cy="8358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500" dirty="0">
                <a:solidFill>
                  <a:schemeClr val="tx1"/>
                </a:solidFill>
              </a:rPr>
              <a:t>SMRAM</a:t>
            </a:r>
            <a:endParaRPr lang="en-US" sz="1350" dirty="0">
              <a:solidFill>
                <a:schemeClr val="tx1"/>
              </a:solidFill>
            </a:endParaRPr>
          </a:p>
        </p:txBody>
      </p:sp>
      <p:sp>
        <p:nvSpPr>
          <p:cNvPr id="10" name="Arrow: Curved Left 9"/>
          <p:cNvSpPr/>
          <p:nvPr/>
        </p:nvSpPr>
        <p:spPr>
          <a:xfrm flipH="1" flipV="1">
            <a:off x="2667000" y="4267484"/>
            <a:ext cx="407304" cy="1349902"/>
          </a:xfrm>
          <a:prstGeom prst="curved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066799" y="4562099"/>
            <a:ext cx="1597413" cy="830997"/>
          </a:xfrm>
          <a:prstGeom prst="rect">
            <a:avLst/>
          </a:prstGeom>
          <a:noFill/>
        </p:spPr>
        <p:txBody>
          <a:bodyPr wrap="square" rtlCol="0">
            <a:spAutoFit/>
          </a:bodyPr>
          <a:lstStyle/>
          <a:p>
            <a:r>
              <a:rPr lang="en-US" sz="1600" dirty="0">
                <a:solidFill>
                  <a:schemeClr val="tx2"/>
                </a:solidFill>
                <a:latin typeface="Neo Sans Intel"/>
                <a:cs typeface="Neo Sans Intel"/>
              </a:rPr>
              <a:t>#PF handler is executed inside SMRAM</a:t>
            </a:r>
          </a:p>
        </p:txBody>
      </p:sp>
      <p:sp>
        <p:nvSpPr>
          <p:cNvPr id="12" name="TextBox 11"/>
          <p:cNvSpPr txBox="1"/>
          <p:nvPr/>
        </p:nvSpPr>
        <p:spPr>
          <a:xfrm>
            <a:off x="5962500" y="4485899"/>
            <a:ext cx="2375554" cy="830997"/>
          </a:xfrm>
          <a:prstGeom prst="rect">
            <a:avLst/>
          </a:prstGeom>
          <a:noFill/>
        </p:spPr>
        <p:txBody>
          <a:bodyPr wrap="square" rtlCol="0">
            <a:spAutoFit/>
          </a:bodyPr>
          <a:lstStyle/>
          <a:p>
            <a:r>
              <a:rPr lang="en-US" sz="1600" dirty="0">
                <a:solidFill>
                  <a:schemeClr val="tx2"/>
                </a:solidFill>
                <a:latin typeface="Neo Sans Intel"/>
                <a:cs typeface="Neo Sans Intel"/>
              </a:rPr>
              <a:t>Code fetch from a page outside SMRAM causes #</a:t>
            </a:r>
            <a:r>
              <a:rPr lang="en-US" sz="1600" dirty="0" err="1">
                <a:solidFill>
                  <a:schemeClr val="tx2"/>
                </a:solidFill>
                <a:latin typeface="Neo Sans Intel"/>
                <a:cs typeface="Neo Sans Intel"/>
              </a:rPr>
              <a:t>PFault</a:t>
            </a:r>
            <a:r>
              <a:rPr lang="en-US" sz="1600" dirty="0">
                <a:solidFill>
                  <a:schemeClr val="tx2"/>
                </a:solidFill>
                <a:latin typeface="Neo Sans Intel"/>
                <a:cs typeface="Neo Sans Intel"/>
              </a:rPr>
              <a:t> due to XD=1</a:t>
            </a:r>
          </a:p>
        </p:txBody>
      </p:sp>
    </p:spTree>
    <p:extLst>
      <p:ext uri="{BB962C8B-B14F-4D97-AF65-F5344CB8AC3E}">
        <p14:creationId xmlns:p14="http://schemas.microsoft.com/office/powerpoint/2010/main" val="3287350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Hardware Secure Boot</a:t>
            </a:r>
          </a:p>
        </p:txBody>
      </p:sp>
    </p:spTree>
    <p:extLst>
      <p:ext uri="{BB962C8B-B14F-4D97-AF65-F5344CB8AC3E}">
        <p14:creationId xmlns:p14="http://schemas.microsoft.com/office/powerpoint/2010/main" val="98047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3946167" y="4831140"/>
            <a:ext cx="2302233" cy="1569660"/>
          </a:xfrm>
          <a:prstGeom prst="rect">
            <a:avLst/>
          </a:prstGeom>
          <a:noFill/>
        </p:spPr>
        <p:txBody>
          <a:bodyPr wrap="none" rtlCol="0">
            <a:spAutoFit/>
          </a:bodyPr>
          <a:lstStyle/>
          <a:p>
            <a:r>
              <a:rPr lang="en-US" dirty="0">
                <a:latin typeface="Bookman Old Style" pitchFamily="18" charset="0"/>
              </a:rPr>
              <a:t>OEM PI</a:t>
            </a:r>
            <a:br>
              <a:rPr lang="en-US" dirty="0">
                <a:latin typeface="Bookman Old Style" pitchFamily="18" charset="0"/>
              </a:rPr>
            </a:br>
            <a:r>
              <a:rPr lang="en-US" dirty="0">
                <a:latin typeface="Bookman Old Style" pitchFamily="18" charset="0"/>
              </a:rPr>
              <a:t>Verification</a:t>
            </a:r>
          </a:p>
          <a:p>
            <a:r>
              <a:rPr lang="en-US" dirty="0">
                <a:latin typeface="Bookman Old Style" pitchFamily="18" charset="0"/>
              </a:rPr>
              <a:t>Using PI Signed</a:t>
            </a:r>
          </a:p>
          <a:p>
            <a:r>
              <a:rPr lang="en-US" dirty="0">
                <a:latin typeface="Bookman Old Style" pitchFamily="18" charset="0"/>
              </a:rPr>
              <a:t>Firmware Volumes</a:t>
            </a:r>
            <a:br>
              <a:rPr lang="en-US" dirty="0">
                <a:latin typeface="Bookman Old Style" pitchFamily="18" charset="0"/>
              </a:rPr>
            </a:br>
            <a:r>
              <a:rPr lang="en-US" sz="1200" dirty="0" err="1">
                <a:latin typeface="Bookman Old Style" pitchFamily="18" charset="0"/>
              </a:rPr>
              <a:t>Vol</a:t>
            </a:r>
            <a:r>
              <a:rPr lang="en-US" sz="1200" dirty="0">
                <a:latin typeface="Bookman Old Style" pitchFamily="18" charset="0"/>
              </a:rPr>
              <a:t> 3, section 3.2.1.1 </a:t>
            </a:r>
          </a:p>
          <a:p>
            <a:r>
              <a:rPr lang="en-US" sz="1200" dirty="0">
                <a:latin typeface="Bookman Old Style" pitchFamily="18" charset="0"/>
              </a:rPr>
              <a:t>of PI 1.3 Specification</a:t>
            </a:r>
          </a:p>
        </p:txBody>
      </p:sp>
      <p:sp>
        <p:nvSpPr>
          <p:cNvPr id="45" name="TextBox 44"/>
          <p:cNvSpPr txBox="1"/>
          <p:nvPr/>
        </p:nvSpPr>
        <p:spPr>
          <a:xfrm>
            <a:off x="6172200" y="4800600"/>
            <a:ext cx="1826141" cy="1661993"/>
          </a:xfrm>
          <a:prstGeom prst="rect">
            <a:avLst/>
          </a:prstGeom>
          <a:noFill/>
        </p:spPr>
        <p:txBody>
          <a:bodyPr wrap="none" rtlCol="0">
            <a:spAutoFit/>
          </a:bodyPr>
          <a:lstStyle/>
          <a:p>
            <a:r>
              <a:rPr lang="en-US" dirty="0">
                <a:latin typeface="Bookman Old Style" pitchFamily="18" charset="0"/>
              </a:rPr>
              <a:t>OEM UEFI 2.4</a:t>
            </a:r>
            <a:br>
              <a:rPr lang="en-US" dirty="0">
                <a:latin typeface="Bookman Old Style" pitchFamily="18" charset="0"/>
              </a:rPr>
            </a:br>
            <a:r>
              <a:rPr lang="en-US" dirty="0">
                <a:latin typeface="Bookman Old Style" pitchFamily="18" charset="0"/>
              </a:rPr>
              <a:t>Secure Boot</a:t>
            </a:r>
          </a:p>
          <a:p>
            <a:endParaRPr lang="en-US" sz="1200" dirty="0">
              <a:latin typeface="Bookman Old Style" pitchFamily="18" charset="0"/>
            </a:endParaRPr>
          </a:p>
          <a:p>
            <a:r>
              <a:rPr lang="en-US" sz="1200" dirty="0">
                <a:latin typeface="Bookman Old Style" pitchFamily="18" charset="0"/>
              </a:rPr>
              <a:t>Chapter 27.2 of</a:t>
            </a:r>
          </a:p>
          <a:p>
            <a:r>
              <a:rPr lang="en-US" sz="1200" dirty="0">
                <a:latin typeface="Bookman Old Style" pitchFamily="18" charset="0"/>
              </a:rPr>
              <a:t>The UEFI 2.4 </a:t>
            </a:r>
            <a:br>
              <a:rPr lang="en-US" sz="1200" dirty="0">
                <a:latin typeface="Bookman Old Style" pitchFamily="18" charset="0"/>
              </a:rPr>
            </a:br>
            <a:r>
              <a:rPr lang="en-US" sz="1200" dirty="0">
                <a:latin typeface="Bookman Old Style" pitchFamily="18" charset="0"/>
              </a:rPr>
              <a:t>Specification</a:t>
            </a:r>
            <a:r>
              <a:rPr lang="en-US" dirty="0">
                <a:latin typeface="Bookman Old Style" pitchFamily="18" charset="0"/>
              </a:rPr>
              <a:t/>
            </a:r>
            <a:br>
              <a:rPr lang="en-US" dirty="0">
                <a:latin typeface="Bookman Old Style" pitchFamily="18" charset="0"/>
              </a:rPr>
            </a:br>
            <a:endParaRPr lang="en-US" dirty="0">
              <a:latin typeface="Bookman Old Style" pitchFamily="18" charset="0"/>
            </a:endParaRPr>
          </a:p>
        </p:txBody>
      </p:sp>
      <p:sp>
        <p:nvSpPr>
          <p:cNvPr id="88" name="TextBox 87"/>
          <p:cNvSpPr txBox="1"/>
          <p:nvPr/>
        </p:nvSpPr>
        <p:spPr>
          <a:xfrm>
            <a:off x="228600" y="5218093"/>
            <a:ext cx="3657600" cy="954107"/>
          </a:xfrm>
          <a:prstGeom prst="rect">
            <a:avLst/>
          </a:prstGeom>
          <a:noFill/>
        </p:spPr>
        <p:txBody>
          <a:bodyPr wrap="square" rtlCol="0">
            <a:spAutoFit/>
          </a:bodyPr>
          <a:lstStyle/>
          <a:p>
            <a:r>
              <a:rPr lang="en-US" sz="1400" dirty="0">
                <a:latin typeface="Bookman Old Style" pitchFamily="18" charset="0"/>
                <a:hlinkClick r:id="rId3"/>
              </a:rPr>
              <a:t>http://www.intel.com/content/dam/www/public/us/en/documents/product-briefs/4th-gen-core-family-mobile-brief.pdf</a:t>
            </a:r>
            <a:endParaRPr lang="en-US" sz="1400" b="1" dirty="0">
              <a:latin typeface="Bookman Old Style" pitchFamily="18" charset="0"/>
            </a:endParaRPr>
          </a:p>
        </p:txBody>
      </p:sp>
      <p:grpSp>
        <p:nvGrpSpPr>
          <p:cNvPr id="24" name="Group 23"/>
          <p:cNvGrpSpPr/>
          <p:nvPr/>
        </p:nvGrpSpPr>
        <p:grpSpPr>
          <a:xfrm>
            <a:off x="447675" y="1219200"/>
            <a:ext cx="8312150" cy="3588285"/>
            <a:chOff x="447675" y="1219200"/>
            <a:chExt cx="8312150" cy="3588285"/>
          </a:xfrm>
        </p:grpSpPr>
        <p:grpSp>
          <p:nvGrpSpPr>
            <p:cNvPr id="2" name="Group 10"/>
            <p:cNvGrpSpPr/>
            <p:nvPr/>
          </p:nvGrpSpPr>
          <p:grpSpPr>
            <a:xfrm>
              <a:off x="447675" y="1333504"/>
              <a:ext cx="1225550" cy="1498986"/>
              <a:chOff x="447675" y="1387047"/>
              <a:chExt cx="1225550" cy="1498986"/>
            </a:xfrm>
          </p:grpSpPr>
          <p:sp>
            <p:nvSpPr>
              <p:cNvPr id="5" name="TextBox 4"/>
              <p:cNvSpPr txBox="1"/>
              <p:nvPr/>
            </p:nvSpPr>
            <p:spPr>
              <a:xfrm>
                <a:off x="530225" y="1387047"/>
                <a:ext cx="1143000" cy="523220"/>
              </a:xfrm>
              <a:prstGeom prst="rect">
                <a:avLst/>
              </a:prstGeom>
              <a:noFill/>
            </p:spPr>
            <p:txBody>
              <a:bodyPr wrap="square" rtlCol="0">
                <a:spAutoFit/>
              </a:bodyPr>
              <a:lstStyle/>
              <a:p>
                <a:pPr algn="ctr"/>
                <a:r>
                  <a:rPr lang="en-US" sz="1600" dirty="0"/>
                  <a:t>CPU/SOC</a:t>
                </a:r>
              </a:p>
              <a:p>
                <a:pPr algn="ctr"/>
                <a:r>
                  <a:rPr lang="en-US" sz="1200" dirty="0"/>
                  <a:t>(Intel)</a:t>
                </a:r>
                <a:endParaRPr lang="en-US" sz="1600" dirty="0"/>
              </a:p>
            </p:txBody>
          </p:sp>
          <p:sp>
            <p:nvSpPr>
              <p:cNvPr id="6" name="Round Same Side Corner Rectangle 5"/>
              <p:cNvSpPr/>
              <p:nvPr/>
            </p:nvSpPr>
            <p:spPr>
              <a:xfrm>
                <a:off x="447675" y="2106499"/>
                <a:ext cx="1151699"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b="1" dirty="0">
                    <a:solidFill>
                      <a:schemeClr val="tx1"/>
                    </a:solidFill>
                  </a:rPr>
                  <a:t>Intel </a:t>
                </a:r>
                <a:br>
                  <a:rPr lang="en-US" sz="1050" b="1" dirty="0">
                    <a:solidFill>
                      <a:schemeClr val="tx1"/>
                    </a:solidFill>
                  </a:rPr>
                </a:br>
                <a:r>
                  <a:rPr lang="en-US" sz="1050" b="1" dirty="0">
                    <a:solidFill>
                      <a:schemeClr val="tx1"/>
                    </a:solidFill>
                  </a:rPr>
                  <a:t>Boot Guard</a:t>
                </a:r>
                <a:endParaRPr lang="en-US" sz="1050" dirty="0">
                  <a:solidFill>
                    <a:schemeClr val="tx1"/>
                  </a:solidFill>
                </a:endParaRPr>
              </a:p>
            </p:txBody>
          </p:sp>
        </p:grpSp>
        <p:sp>
          <p:nvSpPr>
            <p:cNvPr id="7" name="Right Arrow 6"/>
            <p:cNvSpPr/>
            <p:nvPr/>
          </p:nvSpPr>
          <p:spPr bwMode="auto">
            <a:xfrm>
              <a:off x="1649034" y="2365729"/>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grpSp>
          <p:nvGrpSpPr>
            <p:cNvPr id="3" name="Group 14"/>
            <p:cNvGrpSpPr/>
            <p:nvPr/>
          </p:nvGrpSpPr>
          <p:grpSpPr>
            <a:xfrm>
              <a:off x="2707745" y="1333504"/>
              <a:ext cx="1359960" cy="1498986"/>
              <a:chOff x="2707745" y="1387047"/>
              <a:chExt cx="1359960" cy="1498986"/>
            </a:xfrm>
          </p:grpSpPr>
          <p:sp>
            <p:nvSpPr>
              <p:cNvPr id="10" name="TextBox 9"/>
              <p:cNvSpPr txBox="1"/>
              <p:nvPr/>
            </p:nvSpPr>
            <p:spPr>
              <a:xfrm>
                <a:off x="2707745" y="1387047"/>
                <a:ext cx="1359960" cy="769441"/>
              </a:xfrm>
              <a:prstGeom prst="rect">
                <a:avLst/>
              </a:prstGeom>
              <a:noFill/>
            </p:spPr>
            <p:txBody>
              <a:bodyPr wrap="square" rtlCol="0">
                <a:spAutoFit/>
              </a:bodyPr>
              <a:lstStyle/>
              <a:p>
                <a:pPr algn="ctr"/>
                <a:r>
                  <a:rPr lang="en-US" sz="1600" dirty="0"/>
                  <a:t>Start Block</a:t>
                </a:r>
                <a:br>
                  <a:rPr lang="en-US" sz="1600" dirty="0"/>
                </a:br>
                <a:r>
                  <a:rPr lang="en-US" sz="1600" dirty="0"/>
                  <a:t>PEI</a:t>
                </a:r>
              </a:p>
              <a:p>
                <a:pPr algn="ctr"/>
                <a:r>
                  <a:rPr lang="en-US" sz="1200" dirty="0"/>
                  <a:t>(OEM)</a:t>
                </a:r>
              </a:p>
            </p:txBody>
          </p:sp>
          <p:sp>
            <p:nvSpPr>
              <p:cNvPr id="11" name="Round Same Side Corner Rectangle 10"/>
              <p:cNvSpPr/>
              <p:nvPr/>
            </p:nvSpPr>
            <p:spPr>
              <a:xfrm>
                <a:off x="2742375" y="2106499"/>
                <a:ext cx="1143000"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a:solidFill>
                      <a:schemeClr val="tx1"/>
                    </a:solidFill>
                  </a:rPr>
                  <a:t> </a:t>
                </a:r>
                <a:r>
                  <a:rPr lang="en-US" sz="1050" b="1" dirty="0">
                    <a:solidFill>
                      <a:schemeClr val="tx1"/>
                    </a:solidFill>
                  </a:rPr>
                  <a:t>Executable</a:t>
                </a:r>
              </a:p>
            </p:txBody>
          </p:sp>
        </p:grpSp>
        <p:grpSp>
          <p:nvGrpSpPr>
            <p:cNvPr id="4" name="Group 17"/>
            <p:cNvGrpSpPr/>
            <p:nvPr/>
          </p:nvGrpSpPr>
          <p:grpSpPr>
            <a:xfrm>
              <a:off x="1673225" y="2613456"/>
              <a:ext cx="1069149" cy="1741394"/>
              <a:chOff x="2703865" y="2983006"/>
              <a:chExt cx="1069149" cy="1741394"/>
            </a:xfrm>
          </p:grpSpPr>
          <p:sp>
            <p:nvSpPr>
              <p:cNvPr id="13" name="Round Same Side Corner Rectangle 12"/>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a:solidFill>
                      <a:schemeClr val="bg1"/>
                    </a:solidFill>
                  </a:rPr>
                  <a:t>Policy</a:t>
                </a:r>
              </a:p>
            </p:txBody>
          </p:sp>
          <p:sp>
            <p:nvSpPr>
              <p:cNvPr id="14" name="Round Same Side Corner Rectangle 13"/>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a:solidFill>
                      <a:schemeClr val="bg1"/>
                    </a:solidFill>
                  </a:rPr>
                  <a:t>Policy Engine</a:t>
                </a:r>
              </a:p>
            </p:txBody>
          </p:sp>
          <p:cxnSp>
            <p:nvCxnSpPr>
              <p:cNvPr id="15" name="Straight Arrow Connector 146"/>
              <p:cNvCxnSpPr>
                <a:cxnSpLocks noChangeShapeType="1"/>
                <a:stCxn id="13" idx="3"/>
                <a:endCxn id="14"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16" name="Right Arrow 15"/>
              <p:cNvSpPr/>
              <p:nvPr/>
            </p:nvSpPr>
            <p:spPr bwMode="auto">
              <a:xfrm rot="16200000">
                <a:off x="3092484" y="3108960"/>
                <a:ext cx="365761"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17" name="TextBox 16"/>
              <p:cNvSpPr txBox="1"/>
              <p:nvPr/>
            </p:nvSpPr>
            <p:spPr>
              <a:xfrm>
                <a:off x="2703865" y="3282084"/>
                <a:ext cx="994832" cy="276999"/>
              </a:xfrm>
              <a:prstGeom prst="rect">
                <a:avLst/>
              </a:prstGeom>
              <a:noFill/>
            </p:spPr>
            <p:txBody>
              <a:bodyPr wrap="square" rtlCol="0">
                <a:spAutoFit/>
              </a:bodyPr>
              <a:lstStyle/>
              <a:p>
                <a:pPr algn="ctr"/>
                <a:r>
                  <a:rPr lang="en-US" sz="1200" b="1" dirty="0"/>
                  <a:t>Enforces</a:t>
                </a:r>
              </a:p>
            </p:txBody>
          </p:sp>
        </p:grpSp>
        <p:grpSp>
          <p:nvGrpSpPr>
            <p:cNvPr id="9" name="Group 23"/>
            <p:cNvGrpSpPr/>
            <p:nvPr/>
          </p:nvGrpSpPr>
          <p:grpSpPr>
            <a:xfrm>
              <a:off x="4975313" y="1219200"/>
              <a:ext cx="1359960" cy="1546607"/>
              <a:chOff x="4975313" y="1272743"/>
              <a:chExt cx="1359960" cy="1546607"/>
            </a:xfrm>
          </p:grpSpPr>
          <p:sp>
            <p:nvSpPr>
              <p:cNvPr id="19" name="TextBox 18"/>
              <p:cNvSpPr txBox="1"/>
              <p:nvPr/>
            </p:nvSpPr>
            <p:spPr>
              <a:xfrm>
                <a:off x="4975313" y="1272743"/>
                <a:ext cx="1359960" cy="769441"/>
              </a:xfrm>
              <a:prstGeom prst="rect">
                <a:avLst/>
              </a:prstGeom>
              <a:noFill/>
            </p:spPr>
            <p:txBody>
              <a:bodyPr wrap="square" rtlCol="0">
                <a:spAutoFit/>
              </a:bodyPr>
              <a:lstStyle/>
              <a:p>
                <a:pPr algn="ctr"/>
                <a:r>
                  <a:rPr lang="en-US" sz="1600" dirty="0"/>
                  <a:t>BIOS</a:t>
                </a:r>
                <a:br>
                  <a:rPr lang="en-US" sz="1600" dirty="0"/>
                </a:br>
                <a:r>
                  <a:rPr lang="en-US" sz="1600" dirty="0"/>
                  <a:t>DXE/UEFI</a:t>
                </a:r>
              </a:p>
              <a:p>
                <a:pPr algn="ctr"/>
                <a:r>
                  <a:rPr lang="en-US" sz="1200" dirty="0"/>
                  <a:t>(OEM)</a:t>
                </a:r>
              </a:p>
            </p:txBody>
          </p:sp>
          <p:sp>
            <p:nvSpPr>
              <p:cNvPr id="20" name="Round Same Side Corner Rectangle 19"/>
              <p:cNvSpPr/>
              <p:nvPr/>
            </p:nvSpPr>
            <p:spPr>
              <a:xfrm>
                <a:off x="5029201" y="2039816"/>
                <a:ext cx="1142174"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a:solidFill>
                      <a:schemeClr val="tx1"/>
                    </a:solidFill>
                  </a:rPr>
                  <a:t> </a:t>
                </a:r>
                <a:r>
                  <a:rPr lang="en-US" sz="1050" b="1" dirty="0">
                    <a:solidFill>
                      <a:schemeClr val="tx1"/>
                    </a:solidFill>
                  </a:rPr>
                  <a:t>Executable</a:t>
                </a:r>
              </a:p>
            </p:txBody>
          </p:sp>
        </p:grpSp>
        <p:grpSp>
          <p:nvGrpSpPr>
            <p:cNvPr id="12" name="Group 26"/>
            <p:cNvGrpSpPr/>
            <p:nvPr/>
          </p:nvGrpSpPr>
          <p:grpSpPr>
            <a:xfrm>
              <a:off x="7159625" y="1295400"/>
              <a:ext cx="1600200" cy="1537090"/>
              <a:chOff x="7159625" y="1348943"/>
              <a:chExt cx="1600200" cy="1537090"/>
            </a:xfrm>
          </p:grpSpPr>
          <p:sp>
            <p:nvSpPr>
              <p:cNvPr id="22" name="TextBox 21"/>
              <p:cNvSpPr txBox="1"/>
              <p:nvPr/>
            </p:nvSpPr>
            <p:spPr>
              <a:xfrm>
                <a:off x="7159625" y="1348943"/>
                <a:ext cx="1600200" cy="769441"/>
              </a:xfrm>
              <a:prstGeom prst="rect">
                <a:avLst/>
              </a:prstGeom>
              <a:noFill/>
            </p:spPr>
            <p:txBody>
              <a:bodyPr wrap="square" rtlCol="0">
                <a:spAutoFit/>
              </a:bodyPr>
              <a:lstStyle/>
              <a:p>
                <a:pPr algn="ctr"/>
                <a:r>
                  <a:rPr lang="en-US" sz="1600" dirty="0"/>
                  <a:t>OS Loader/Kernel</a:t>
                </a:r>
              </a:p>
              <a:p>
                <a:pPr algn="ctr"/>
                <a:r>
                  <a:rPr lang="en-US" sz="1200" dirty="0"/>
                  <a:t>(OSV)</a:t>
                </a:r>
              </a:p>
            </p:txBody>
          </p:sp>
          <p:sp>
            <p:nvSpPr>
              <p:cNvPr id="23" name="Round Same Side Corner Rectangle 22"/>
              <p:cNvSpPr/>
              <p:nvPr/>
            </p:nvSpPr>
            <p:spPr>
              <a:xfrm>
                <a:off x="7314375" y="2106499"/>
                <a:ext cx="1143000" cy="779534"/>
              </a:xfrm>
              <a:prstGeom prst="round2Same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50" dirty="0">
                    <a:solidFill>
                      <a:schemeClr val="tx1"/>
                    </a:solidFill>
                  </a:rPr>
                  <a:t> </a:t>
                </a:r>
                <a:r>
                  <a:rPr lang="en-US" sz="1050" b="1" dirty="0">
                    <a:solidFill>
                      <a:schemeClr val="tx1"/>
                    </a:solidFill>
                  </a:rPr>
                  <a:t>Executable</a:t>
                </a:r>
              </a:p>
            </p:txBody>
          </p:sp>
        </p:grpSp>
        <p:grpSp>
          <p:nvGrpSpPr>
            <p:cNvPr id="18" name="Group 29"/>
            <p:cNvGrpSpPr/>
            <p:nvPr/>
          </p:nvGrpSpPr>
          <p:grpSpPr>
            <a:xfrm>
              <a:off x="4033077" y="2613457"/>
              <a:ext cx="996124" cy="1741393"/>
              <a:chOff x="2777717" y="2983007"/>
              <a:chExt cx="996124" cy="1741393"/>
            </a:xfrm>
          </p:grpSpPr>
          <p:sp>
            <p:nvSpPr>
              <p:cNvPr id="25" name="Round Same Side Corner Rectangle 24"/>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a:solidFill>
                      <a:schemeClr val="bg1"/>
                    </a:solidFill>
                  </a:rPr>
                  <a:t>Policy</a:t>
                </a:r>
              </a:p>
            </p:txBody>
          </p:sp>
          <p:sp>
            <p:nvSpPr>
              <p:cNvPr id="26" name="Round Same Side Corner Rectangle 25"/>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a:solidFill>
                      <a:schemeClr val="bg1"/>
                    </a:solidFill>
                  </a:rPr>
                  <a:t>Policy Engine</a:t>
                </a:r>
              </a:p>
            </p:txBody>
          </p:sp>
          <p:cxnSp>
            <p:nvCxnSpPr>
              <p:cNvPr id="27" name="Straight Arrow Connector 146"/>
              <p:cNvCxnSpPr>
                <a:cxnSpLocks noChangeShapeType="1"/>
                <a:stCxn id="25" idx="3"/>
                <a:endCxn id="26"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28" name="Right Arrow 27"/>
              <p:cNvSpPr/>
              <p:nvPr/>
            </p:nvSpPr>
            <p:spPr bwMode="auto">
              <a:xfrm rot="16200000">
                <a:off x="3092485" y="3108960"/>
                <a:ext cx="365760"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29" name="TextBox 28"/>
              <p:cNvSpPr txBox="1"/>
              <p:nvPr/>
            </p:nvSpPr>
            <p:spPr>
              <a:xfrm>
                <a:off x="2777717" y="3282084"/>
                <a:ext cx="996124" cy="276999"/>
              </a:xfrm>
              <a:prstGeom prst="rect">
                <a:avLst/>
              </a:prstGeom>
              <a:noFill/>
            </p:spPr>
            <p:txBody>
              <a:bodyPr wrap="square" rtlCol="0">
                <a:spAutoFit/>
              </a:bodyPr>
              <a:lstStyle/>
              <a:p>
                <a:pPr algn="ctr"/>
                <a:r>
                  <a:rPr lang="en-US" sz="1200" b="1" dirty="0"/>
                  <a:t>Enforces</a:t>
                </a:r>
              </a:p>
            </p:txBody>
          </p:sp>
        </p:grpSp>
        <p:grpSp>
          <p:nvGrpSpPr>
            <p:cNvPr id="21" name="Group 35"/>
            <p:cNvGrpSpPr/>
            <p:nvPr/>
          </p:nvGrpSpPr>
          <p:grpSpPr>
            <a:xfrm>
              <a:off x="6212715" y="2613457"/>
              <a:ext cx="1101660" cy="1741393"/>
              <a:chOff x="2671355" y="2983007"/>
              <a:chExt cx="1101660" cy="1741393"/>
            </a:xfrm>
          </p:grpSpPr>
          <p:sp>
            <p:nvSpPr>
              <p:cNvPr id="31" name="Round Same Side Corner Rectangle 30"/>
              <p:cNvSpPr/>
              <p:nvPr/>
            </p:nvSpPr>
            <p:spPr>
              <a:xfrm>
                <a:off x="2777717" y="4343400"/>
                <a:ext cx="995297" cy="381000"/>
              </a:xfrm>
              <a:prstGeom prst="round2SameRect">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100" b="1" dirty="0">
                    <a:solidFill>
                      <a:schemeClr val="bg1"/>
                    </a:solidFill>
                  </a:rPr>
                  <a:t>Policy</a:t>
                </a:r>
              </a:p>
            </p:txBody>
          </p:sp>
          <p:sp>
            <p:nvSpPr>
              <p:cNvPr id="32" name="Round Same Side Corner Rectangle 31"/>
              <p:cNvSpPr/>
              <p:nvPr/>
            </p:nvSpPr>
            <p:spPr>
              <a:xfrm>
                <a:off x="2777717" y="3559083"/>
                <a:ext cx="995297" cy="381000"/>
              </a:xfrm>
              <a:prstGeom prst="round2Same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100" b="1" dirty="0">
                    <a:solidFill>
                      <a:schemeClr val="bg1"/>
                    </a:solidFill>
                  </a:rPr>
                  <a:t>Policy Engine</a:t>
                </a:r>
              </a:p>
            </p:txBody>
          </p:sp>
          <p:cxnSp>
            <p:nvCxnSpPr>
              <p:cNvPr id="33" name="Straight Arrow Connector 146"/>
              <p:cNvCxnSpPr>
                <a:cxnSpLocks noChangeShapeType="1"/>
                <a:stCxn id="31" idx="3"/>
                <a:endCxn id="32" idx="1"/>
              </p:cNvCxnSpPr>
              <p:nvPr/>
            </p:nvCxnSpPr>
            <p:spPr bwMode="auto">
              <a:xfrm flipV="1">
                <a:off x="3275366" y="3940083"/>
                <a:ext cx="0" cy="403317"/>
              </a:xfrm>
              <a:prstGeom prst="straightConnector1">
                <a:avLst/>
              </a:prstGeom>
              <a:noFill/>
              <a:ln w="38100" algn="ctr">
                <a:solidFill>
                  <a:schemeClr val="accent1"/>
                </a:solidFill>
                <a:round/>
                <a:headEnd type="none" w="sm" len="sm"/>
                <a:tailEnd type="arrow" w="med" len="med"/>
              </a:ln>
            </p:spPr>
          </p:cxnSp>
          <p:sp>
            <p:nvSpPr>
              <p:cNvPr id="34" name="Right Arrow 33"/>
              <p:cNvSpPr/>
              <p:nvPr/>
            </p:nvSpPr>
            <p:spPr bwMode="auto">
              <a:xfrm rot="16200000">
                <a:off x="3092485" y="3108960"/>
                <a:ext cx="365760" cy="113854"/>
              </a:xfrm>
              <a:prstGeom prst="rightArrow">
                <a:avLst/>
              </a:prstGeom>
              <a:solidFill>
                <a:schemeClr val="accent1">
                  <a:lumMod val="75000"/>
                </a:schemeClr>
              </a:solidFill>
              <a:ln w="25400" cap="flat" cmpd="sng" algn="ctr">
                <a:solidFill>
                  <a:srgbClr val="92D050"/>
                </a:solidFill>
                <a:prstDash val="solid"/>
                <a:round/>
                <a:headEnd type="none" w="sm" len="sm"/>
                <a:tailEnd type="none" w="sm" len="sm"/>
              </a:ln>
              <a:effectLst/>
            </p:spPr>
            <p:txBody>
              <a:bodyPr wrap="none" anchor="ctr"/>
              <a:lstStyle/>
              <a:p>
                <a:pPr algn="ctr" defTabSz="639763" eaLnBrk="0" hangingPunct="0">
                  <a:defRPr/>
                </a:pPr>
                <a:endParaRPr lang="en-US" sz="1400">
                  <a:latin typeface="Verdana" pitchFamily="34" charset="0"/>
                </a:endParaRPr>
              </a:p>
            </p:txBody>
          </p:sp>
          <p:sp>
            <p:nvSpPr>
              <p:cNvPr id="35" name="TextBox 34"/>
              <p:cNvSpPr txBox="1"/>
              <p:nvPr/>
            </p:nvSpPr>
            <p:spPr>
              <a:xfrm>
                <a:off x="2671355" y="3282084"/>
                <a:ext cx="1101660" cy="276999"/>
              </a:xfrm>
              <a:prstGeom prst="rect">
                <a:avLst/>
              </a:prstGeom>
              <a:noFill/>
            </p:spPr>
            <p:txBody>
              <a:bodyPr wrap="square" rtlCol="0">
                <a:spAutoFit/>
              </a:bodyPr>
              <a:lstStyle/>
              <a:p>
                <a:pPr algn="ctr"/>
                <a:r>
                  <a:rPr lang="en-US" sz="1200" b="1" dirty="0"/>
                  <a:t>Enforces</a:t>
                </a:r>
              </a:p>
            </p:txBody>
          </p:sp>
        </p:grpSp>
        <p:sp>
          <p:nvSpPr>
            <p:cNvPr id="36" name="Right Arrow 35"/>
            <p:cNvSpPr/>
            <p:nvPr/>
          </p:nvSpPr>
          <p:spPr bwMode="auto">
            <a:xfrm>
              <a:off x="3935034" y="2365729"/>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sp>
          <p:nvSpPr>
            <p:cNvPr id="37" name="Right Arrow 36"/>
            <p:cNvSpPr/>
            <p:nvPr/>
          </p:nvSpPr>
          <p:spPr bwMode="auto">
            <a:xfrm>
              <a:off x="6212715" y="2376040"/>
              <a:ext cx="1094166" cy="153988"/>
            </a:xfrm>
            <a:prstGeom prst="rightArrow">
              <a:avLst/>
            </a:prstGeom>
            <a:solidFill>
              <a:schemeClr val="accent1">
                <a:lumMod val="75000"/>
              </a:schemeClr>
            </a:solidFill>
            <a:ln w="25400" cap="flat" cmpd="sng" algn="ctr">
              <a:solidFill>
                <a:schemeClr val="tx2">
                  <a:lumMod val="75000"/>
                </a:schemeClr>
              </a:solidFill>
              <a:prstDash val="solid"/>
              <a:round/>
              <a:headEnd type="none" w="sm" len="sm"/>
              <a:tailEnd type="none" w="sm" len="sm"/>
            </a:ln>
            <a:effectLst/>
          </p:spPr>
          <p:txBody>
            <a:bodyPr wrap="none" anchor="ctr"/>
            <a:lstStyle/>
            <a:p>
              <a:pPr algn="ctr" defTabSz="639763" eaLnBrk="0" hangingPunct="0">
                <a:defRPr/>
              </a:pPr>
              <a:endParaRPr lang="en-US" sz="1700">
                <a:latin typeface="Verdana" pitchFamily="34" charset="0"/>
              </a:endParaRPr>
            </a:p>
          </p:txBody>
        </p:sp>
        <p:cxnSp>
          <p:nvCxnSpPr>
            <p:cNvPr id="39" name="Elbow Connector 49"/>
            <p:cNvCxnSpPr>
              <a:stCxn id="6" idx="1"/>
              <a:endCxn id="14" idx="2"/>
            </p:cNvCxnSpPr>
            <p:nvPr/>
          </p:nvCxnSpPr>
          <p:spPr>
            <a:xfrm rot="16200000" flipH="1">
              <a:off x="1111530" y="2744485"/>
              <a:ext cx="547543" cy="723552"/>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50"/>
            <p:cNvCxnSpPr>
              <a:stCxn id="11" idx="1"/>
              <a:endCxn id="26" idx="2"/>
            </p:cNvCxnSpPr>
            <p:nvPr/>
          </p:nvCxnSpPr>
          <p:spPr>
            <a:xfrm rot="16200000" flipH="1">
              <a:off x="3399705" y="2746660"/>
              <a:ext cx="547543" cy="719202"/>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51"/>
            <p:cNvCxnSpPr>
              <a:stCxn id="20" idx="1"/>
              <a:endCxn id="32" idx="2"/>
            </p:cNvCxnSpPr>
            <p:nvPr/>
          </p:nvCxnSpPr>
          <p:spPr>
            <a:xfrm rot="16200000" flipH="1">
              <a:off x="5652569" y="2713525"/>
              <a:ext cx="614226" cy="718789"/>
            </a:xfrm>
            <a:prstGeom prst="bentConnector2">
              <a:avLst/>
            </a:prstGeom>
            <a:ln w="254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Right Brace 41"/>
            <p:cNvSpPr/>
            <p:nvPr/>
          </p:nvSpPr>
          <p:spPr>
            <a:xfrm rot="5400000">
              <a:off x="4229100" y="3931185"/>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p:cNvSpPr/>
            <p:nvPr/>
          </p:nvSpPr>
          <p:spPr>
            <a:xfrm rot="5400000">
              <a:off x="6515100" y="3911849"/>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Right Brace 88"/>
            <p:cNvSpPr/>
            <p:nvPr/>
          </p:nvSpPr>
          <p:spPr>
            <a:xfrm rot="5400000">
              <a:off x="1943100" y="3894120"/>
              <a:ext cx="381000" cy="1371600"/>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Title 7"/>
          <p:cNvSpPr>
            <a:spLocks noGrp="1"/>
          </p:cNvSpPr>
          <p:nvPr>
            <p:ph type="title"/>
          </p:nvPr>
        </p:nvSpPr>
        <p:spPr/>
        <p:txBody>
          <a:bodyPr>
            <a:normAutofit/>
          </a:bodyPr>
          <a:lstStyle/>
          <a:p>
            <a:r>
              <a:rPr lang="en-US" dirty="0"/>
              <a:t>Example: Intel</a:t>
            </a:r>
            <a:r>
              <a:rPr lang="en-US" dirty="0">
                <a:latin typeface="Bookman Old Style" pitchFamily="18" charset="0"/>
              </a:rPr>
              <a:t>®</a:t>
            </a:r>
            <a:r>
              <a:rPr lang="en-US" dirty="0"/>
              <a:t> Boot Guard</a:t>
            </a:r>
          </a:p>
        </p:txBody>
      </p:sp>
    </p:spTree>
    <p:extLst>
      <p:ext uri="{BB962C8B-B14F-4D97-AF65-F5344CB8AC3E}">
        <p14:creationId xmlns:p14="http://schemas.microsoft.com/office/powerpoint/2010/main" val="216664869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Example: Intel</a:t>
            </a:r>
            <a:r>
              <a:rPr lang="en-US" dirty="0">
                <a:latin typeface="Bookman Old Style" pitchFamily="18" charset="0"/>
              </a:rPr>
              <a:t>®</a:t>
            </a:r>
            <a:r>
              <a:rPr lang="en-US" dirty="0"/>
              <a:t> Boot Guard</a:t>
            </a:r>
          </a:p>
        </p:txBody>
      </p:sp>
      <p:sp>
        <p:nvSpPr>
          <p:cNvPr id="46" name="Content Placeholder 2"/>
          <p:cNvSpPr txBox="1">
            <a:spLocks/>
          </p:cNvSpPr>
          <p:nvPr/>
        </p:nvSpPr>
        <p:spPr>
          <a:xfrm>
            <a:off x="457200" y="1447800"/>
            <a:ext cx="8229600" cy="4777531"/>
          </a:xfrm>
          <a:prstGeom prst="rect">
            <a:avLst/>
          </a:prstGeom>
        </p:spPr>
        <p:txBody>
          <a:bodyPr>
            <a:normAutofit fontScale="92500" lnSpcReduction="10000"/>
          </a:bodyPr>
          <a:lstStyle>
            <a:lvl1pPr marL="0" indent="0" algn="l" defTabSz="457200" rtl="0" eaLnBrk="1" latinLnBrk="0" hangingPunct="1">
              <a:spcBef>
                <a:spcPts val="1200"/>
              </a:spcBef>
              <a:spcAft>
                <a:spcPts val="0"/>
              </a:spcAft>
              <a:buFont typeface="Arial"/>
              <a:buNone/>
              <a:defRPr sz="2200" b="0" kern="120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a:t>CPU loads </a:t>
            </a:r>
            <a:r>
              <a:rPr lang="en-US" sz="2400" dirty="0" err="1"/>
              <a:t>BootGuard</a:t>
            </a:r>
            <a:r>
              <a:rPr lang="en-US" sz="2400" dirty="0"/>
              <a:t> specific Authenticated Code Module (ACM) to validate the initial firmware boot block (IBB)</a:t>
            </a:r>
          </a:p>
          <a:p>
            <a:pPr marL="457200" indent="-457200">
              <a:buFont typeface="+mj-lt"/>
              <a:buAutoNum type="arabicPeriod"/>
            </a:pPr>
            <a:r>
              <a:rPr lang="en-US" sz="2400" dirty="0"/>
              <a:t>IBB validation includes signature verification and/or measurement into the TPM PCR</a:t>
            </a:r>
          </a:p>
          <a:p>
            <a:pPr marL="457200" indent="-457200">
              <a:buFont typeface="+mj-lt"/>
              <a:buAutoNum type="arabicPeriod"/>
            </a:pPr>
            <a:r>
              <a:rPr lang="en-US" sz="2400" dirty="0"/>
              <a:t>Verified boot uses 2 manifests: OEM public key manifest and IBB manifest structures</a:t>
            </a:r>
          </a:p>
          <a:p>
            <a:pPr marL="457200" indent="-457200">
              <a:buFont typeface="+mj-lt"/>
              <a:buAutoNum type="arabicPeriod"/>
            </a:pPr>
            <a:r>
              <a:rPr lang="en-US" sz="2400" dirty="0"/>
              <a:t>OEM programs 256 bits of SHA-256 of RSA public key used by ACM to verify the IBB signature into one-time field programmable fuses at the manufacturing</a:t>
            </a:r>
            <a:endParaRPr lang="en-US" sz="2000" dirty="0"/>
          </a:p>
          <a:p>
            <a:pPr marL="457200" indent="-457200">
              <a:buFont typeface="+mj-lt"/>
              <a:buAutoNum type="arabicPeriod"/>
            </a:pPr>
            <a:r>
              <a:rPr lang="en-US" sz="2400" dirty="0"/>
              <a:t>OEM programs policies into the fuses</a:t>
            </a:r>
          </a:p>
          <a:p>
            <a:pPr marL="1028700" lvl="2" indent="-457200"/>
            <a:r>
              <a:rPr lang="en-US" sz="2000" dirty="0"/>
              <a:t>Verified and/or Measured Boot</a:t>
            </a:r>
          </a:p>
          <a:p>
            <a:pPr marL="1028700" lvl="2" indent="-457200"/>
            <a:r>
              <a:rPr lang="en-US" sz="2000" dirty="0"/>
              <a:t>ACM or IBB verification failure response</a:t>
            </a:r>
          </a:p>
        </p:txBody>
      </p:sp>
    </p:spTree>
    <p:extLst>
      <p:ext uri="{BB962C8B-B14F-4D97-AF65-F5344CB8AC3E}">
        <p14:creationId xmlns:p14="http://schemas.microsoft.com/office/powerpoint/2010/main" val="347158844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7"/>
          <p:cNvSpPr>
            <a:spLocks noGrp="1"/>
          </p:cNvSpPr>
          <p:nvPr>
            <p:ph type="title"/>
          </p:nvPr>
        </p:nvSpPr>
        <p:spPr>
          <a:xfrm>
            <a:off x="457200" y="231620"/>
            <a:ext cx="8229600" cy="988746"/>
          </a:xfrm>
        </p:spPr>
        <p:txBody>
          <a:bodyPr/>
          <a:lstStyle/>
          <a:p>
            <a:r>
              <a:rPr lang="en-US" dirty="0"/>
              <a:t>Verified vs Measured Boot</a:t>
            </a:r>
          </a:p>
        </p:txBody>
      </p:sp>
      <p:sp>
        <p:nvSpPr>
          <p:cNvPr id="4" name="Rectangle 3"/>
          <p:cNvSpPr/>
          <p:nvPr/>
        </p:nvSpPr>
        <p:spPr>
          <a:xfrm>
            <a:off x="6431977" y="1061127"/>
            <a:ext cx="2102423" cy="307777"/>
          </a:xfrm>
          <a:prstGeom prst="rect">
            <a:avLst/>
          </a:prstGeom>
        </p:spPr>
        <p:txBody>
          <a:bodyPr wrap="square">
            <a:spAutoFit/>
          </a:bodyPr>
          <a:lstStyle/>
          <a:p>
            <a:r>
              <a:rPr lang="en-US" sz="1400" dirty="0"/>
              <a:t>Credit: Monty Wiseman</a:t>
            </a:r>
          </a:p>
        </p:txBody>
      </p:sp>
      <p:sp>
        <p:nvSpPr>
          <p:cNvPr id="6" name="Rectangle: Rounded Corners 5"/>
          <p:cNvSpPr/>
          <p:nvPr/>
        </p:nvSpPr>
        <p:spPr>
          <a:xfrm>
            <a:off x="685800" y="3768881"/>
            <a:ext cx="762000" cy="379673"/>
          </a:xfrm>
          <a:prstGeom prst="roundRect">
            <a:avLst/>
          </a:prstGeom>
          <a:solidFill>
            <a:schemeClr val="accent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Reset</a:t>
            </a:r>
          </a:p>
        </p:txBody>
      </p:sp>
      <p:sp>
        <p:nvSpPr>
          <p:cNvPr id="5" name="Arrow: Pentagon 4"/>
          <p:cNvSpPr/>
          <p:nvPr/>
        </p:nvSpPr>
        <p:spPr>
          <a:xfrm>
            <a:off x="2057400" y="1905000"/>
            <a:ext cx="2362200" cy="609600"/>
          </a:xfrm>
          <a:prstGeom prst="homePlate">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p>
        </p:txBody>
      </p:sp>
      <p:sp>
        <p:nvSpPr>
          <p:cNvPr id="12" name="Arrow: Pentagon 11"/>
          <p:cNvSpPr/>
          <p:nvPr/>
        </p:nvSpPr>
        <p:spPr>
          <a:xfrm>
            <a:off x="4419600" y="1903673"/>
            <a:ext cx="2286000" cy="609600"/>
          </a:xfrm>
          <a:prstGeom prst="homePlate">
            <a:avLst/>
          </a:prstGeom>
          <a:solidFill>
            <a:srgbClr val="FF7C8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endParaRPr lang="en-US" sz="1200" dirty="0">
              <a:solidFill>
                <a:schemeClr val="tx1"/>
              </a:solidFill>
            </a:endParaRPr>
          </a:p>
        </p:txBody>
      </p:sp>
      <p:sp>
        <p:nvSpPr>
          <p:cNvPr id="13" name="Arrow: Pentagon 12"/>
          <p:cNvSpPr/>
          <p:nvPr/>
        </p:nvSpPr>
        <p:spPr>
          <a:xfrm>
            <a:off x="2057400" y="3647917"/>
            <a:ext cx="2362200" cy="609600"/>
          </a:xfrm>
          <a:prstGeom prst="homePlate">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p>
        </p:txBody>
      </p:sp>
      <p:sp>
        <p:nvSpPr>
          <p:cNvPr id="14" name="Arrow: Pentagon 13"/>
          <p:cNvSpPr/>
          <p:nvPr/>
        </p:nvSpPr>
        <p:spPr>
          <a:xfrm>
            <a:off x="4419600" y="3696181"/>
            <a:ext cx="2362200" cy="609600"/>
          </a:xfrm>
          <a:prstGeom prst="homePlate">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p>
        </p:txBody>
      </p:sp>
      <p:sp>
        <p:nvSpPr>
          <p:cNvPr id="15" name="Arrow: Pentagon 14"/>
          <p:cNvSpPr/>
          <p:nvPr/>
        </p:nvSpPr>
        <p:spPr>
          <a:xfrm>
            <a:off x="2057400" y="5649118"/>
            <a:ext cx="2362200" cy="609600"/>
          </a:xfrm>
          <a:prstGeom prst="homePlate">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p>
        </p:txBody>
      </p:sp>
      <p:sp>
        <p:nvSpPr>
          <p:cNvPr id="16" name="Arrow: Pentagon 15"/>
          <p:cNvSpPr/>
          <p:nvPr/>
        </p:nvSpPr>
        <p:spPr>
          <a:xfrm>
            <a:off x="4419600" y="5661880"/>
            <a:ext cx="2362200" cy="609600"/>
          </a:xfrm>
          <a:prstGeom prst="homePlate">
            <a:avLst/>
          </a:prstGeom>
          <a:solidFill>
            <a:schemeClr val="accent6">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Execute</a:t>
            </a:r>
          </a:p>
        </p:txBody>
      </p:sp>
      <p:sp>
        <p:nvSpPr>
          <p:cNvPr id="17" name="Rectangle: Rounded Corners 16"/>
          <p:cNvSpPr/>
          <p:nvPr/>
        </p:nvSpPr>
        <p:spPr>
          <a:xfrm>
            <a:off x="6724650" y="1903673"/>
            <a:ext cx="666750" cy="609600"/>
          </a:xfrm>
          <a:prstGeom prst="roundRect">
            <a:avLst/>
          </a:prstGeom>
          <a:solidFill>
            <a:srgbClr val="FF7C8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OS/Apps</a:t>
            </a:r>
          </a:p>
        </p:txBody>
      </p:sp>
      <p:sp>
        <p:nvSpPr>
          <p:cNvPr id="23" name="Rectangle: Rounded Corners 22"/>
          <p:cNvSpPr/>
          <p:nvPr/>
        </p:nvSpPr>
        <p:spPr>
          <a:xfrm>
            <a:off x="2905027" y="5767608"/>
            <a:ext cx="1257300" cy="383917"/>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Verify sig</a:t>
            </a:r>
          </a:p>
        </p:txBody>
      </p:sp>
      <p:sp>
        <p:nvSpPr>
          <p:cNvPr id="30" name="Arrow: U-Turn 29"/>
          <p:cNvSpPr/>
          <p:nvPr/>
        </p:nvSpPr>
        <p:spPr>
          <a:xfrm>
            <a:off x="6429375" y="3310354"/>
            <a:ext cx="565314" cy="431544"/>
          </a:xfrm>
          <a:prstGeom prst="uturnArrow">
            <a:avLst>
              <a:gd name="adj1" fmla="val 25000"/>
              <a:gd name="adj2" fmla="val 25000"/>
              <a:gd name="adj3" fmla="val 25000"/>
              <a:gd name="adj4" fmla="val 43750"/>
              <a:gd name="adj5" fmla="val 75000"/>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Arrow: U-Turn 25"/>
          <p:cNvSpPr/>
          <p:nvPr/>
        </p:nvSpPr>
        <p:spPr>
          <a:xfrm>
            <a:off x="4048125" y="5291554"/>
            <a:ext cx="579120" cy="431544"/>
          </a:xfrm>
          <a:prstGeom prst="uturnArrow">
            <a:avLst>
              <a:gd name="adj1" fmla="val 25000"/>
              <a:gd name="adj2" fmla="val 25000"/>
              <a:gd name="adj3" fmla="val 25000"/>
              <a:gd name="adj4" fmla="val 43750"/>
              <a:gd name="adj5" fmla="val 75000"/>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Arrow: U-Turn 26"/>
          <p:cNvSpPr/>
          <p:nvPr/>
        </p:nvSpPr>
        <p:spPr>
          <a:xfrm>
            <a:off x="6362700" y="5317210"/>
            <a:ext cx="631989" cy="431544"/>
          </a:xfrm>
          <a:prstGeom prst="uturnArrow">
            <a:avLst>
              <a:gd name="adj1" fmla="val 25000"/>
              <a:gd name="adj2" fmla="val 25000"/>
              <a:gd name="adj3" fmla="val 25000"/>
              <a:gd name="adj4" fmla="val 43750"/>
              <a:gd name="adj5" fmla="val 75000"/>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Arrow: U-Turn 28"/>
          <p:cNvSpPr/>
          <p:nvPr/>
        </p:nvSpPr>
        <p:spPr>
          <a:xfrm>
            <a:off x="3990975" y="3310354"/>
            <a:ext cx="571500" cy="431544"/>
          </a:xfrm>
          <a:prstGeom prst="uturnArrow">
            <a:avLst>
              <a:gd name="adj1" fmla="val 25000"/>
              <a:gd name="adj2" fmla="val 25000"/>
              <a:gd name="adj3" fmla="val 25000"/>
              <a:gd name="adj4" fmla="val 43750"/>
              <a:gd name="adj5" fmla="val 75000"/>
            </a:avLst>
          </a:prstGeom>
          <a:solidFill>
            <a:schemeClr val="bg2">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3295650" y="4688239"/>
            <a:ext cx="535315" cy="298515"/>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TPM</a:t>
            </a:r>
          </a:p>
        </p:txBody>
      </p:sp>
      <p:sp>
        <p:nvSpPr>
          <p:cNvPr id="44" name="Rectangle 43"/>
          <p:cNvSpPr/>
          <p:nvPr/>
        </p:nvSpPr>
        <p:spPr>
          <a:xfrm>
            <a:off x="91440" y="1147346"/>
            <a:ext cx="1965960" cy="338554"/>
          </a:xfrm>
          <a:prstGeom prst="rect">
            <a:avLst/>
          </a:prstGeom>
        </p:spPr>
        <p:txBody>
          <a:bodyPr wrap="square">
            <a:spAutoFit/>
          </a:bodyPr>
          <a:lstStyle/>
          <a:p>
            <a:pPr algn="ctr"/>
            <a:r>
              <a:rPr lang="en-US" sz="1600" b="1" dirty="0"/>
              <a:t>Legacy Boot</a:t>
            </a:r>
          </a:p>
        </p:txBody>
      </p:sp>
      <p:sp>
        <p:nvSpPr>
          <p:cNvPr id="45" name="Rectangle 44"/>
          <p:cNvSpPr/>
          <p:nvPr/>
        </p:nvSpPr>
        <p:spPr>
          <a:xfrm>
            <a:off x="457199" y="2953442"/>
            <a:ext cx="1590675" cy="338554"/>
          </a:xfrm>
          <a:prstGeom prst="rect">
            <a:avLst/>
          </a:prstGeom>
        </p:spPr>
        <p:txBody>
          <a:bodyPr wrap="square">
            <a:spAutoFit/>
          </a:bodyPr>
          <a:lstStyle/>
          <a:p>
            <a:pPr algn="ctr"/>
            <a:r>
              <a:rPr lang="en-US" sz="1600" b="1" dirty="0"/>
              <a:t>Measured Boot</a:t>
            </a:r>
          </a:p>
        </p:txBody>
      </p:sp>
      <p:sp>
        <p:nvSpPr>
          <p:cNvPr id="46" name="Rectangle 45"/>
          <p:cNvSpPr/>
          <p:nvPr/>
        </p:nvSpPr>
        <p:spPr>
          <a:xfrm>
            <a:off x="304800" y="4809275"/>
            <a:ext cx="1664734" cy="338554"/>
          </a:xfrm>
          <a:prstGeom prst="rect">
            <a:avLst/>
          </a:prstGeom>
        </p:spPr>
        <p:txBody>
          <a:bodyPr wrap="square">
            <a:spAutoFit/>
          </a:bodyPr>
          <a:lstStyle/>
          <a:p>
            <a:pPr algn="ctr"/>
            <a:r>
              <a:rPr lang="en-US" sz="1600" b="1" dirty="0"/>
              <a:t>Verified Boot</a:t>
            </a:r>
          </a:p>
        </p:txBody>
      </p:sp>
      <p:sp>
        <p:nvSpPr>
          <p:cNvPr id="48" name="Rectangle 47"/>
          <p:cNvSpPr/>
          <p:nvPr/>
        </p:nvSpPr>
        <p:spPr>
          <a:xfrm>
            <a:off x="1329690" y="1557655"/>
            <a:ext cx="1965960" cy="276999"/>
          </a:xfrm>
          <a:prstGeom prst="rect">
            <a:avLst/>
          </a:prstGeom>
        </p:spPr>
        <p:txBody>
          <a:bodyPr wrap="square">
            <a:spAutoFit/>
          </a:bodyPr>
          <a:lstStyle/>
          <a:p>
            <a:pPr algn="ctr"/>
            <a:r>
              <a:rPr lang="en-US" sz="1200" dirty="0"/>
              <a:t>Assumption</a:t>
            </a:r>
          </a:p>
        </p:txBody>
      </p:sp>
      <p:sp>
        <p:nvSpPr>
          <p:cNvPr id="50" name="Rectangle: Rounded Corners 49"/>
          <p:cNvSpPr/>
          <p:nvPr/>
        </p:nvSpPr>
        <p:spPr>
          <a:xfrm>
            <a:off x="6800850" y="3705193"/>
            <a:ext cx="666750" cy="609600"/>
          </a:xfrm>
          <a:prstGeom prst="roundRect">
            <a:avLst/>
          </a:prstGeom>
          <a:solidFill>
            <a:schemeClr val="accent6">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OS/Apps</a:t>
            </a:r>
          </a:p>
        </p:txBody>
      </p:sp>
      <p:sp>
        <p:nvSpPr>
          <p:cNvPr id="52" name="Rectangle: Rounded Corners 51"/>
          <p:cNvSpPr/>
          <p:nvPr/>
        </p:nvSpPr>
        <p:spPr>
          <a:xfrm>
            <a:off x="6800850" y="5657066"/>
            <a:ext cx="666750" cy="609600"/>
          </a:xfrm>
          <a:prstGeom prst="roundRect">
            <a:avLst/>
          </a:prstGeom>
          <a:solidFill>
            <a:schemeClr val="accent6">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OS/Apps</a:t>
            </a:r>
          </a:p>
        </p:txBody>
      </p:sp>
      <p:sp>
        <p:nvSpPr>
          <p:cNvPr id="53" name="Rectangle 52"/>
          <p:cNvSpPr/>
          <p:nvPr/>
        </p:nvSpPr>
        <p:spPr>
          <a:xfrm>
            <a:off x="2255520" y="5227779"/>
            <a:ext cx="1965960" cy="338554"/>
          </a:xfrm>
          <a:prstGeom prst="rect">
            <a:avLst/>
          </a:prstGeom>
        </p:spPr>
        <p:txBody>
          <a:bodyPr wrap="square">
            <a:spAutoFit/>
          </a:bodyPr>
          <a:lstStyle/>
          <a:p>
            <a:pPr algn="ctr"/>
            <a:r>
              <a:rPr lang="en-US" sz="1600" dirty="0"/>
              <a:t>Check signatures</a:t>
            </a:r>
          </a:p>
        </p:txBody>
      </p:sp>
      <p:cxnSp>
        <p:nvCxnSpPr>
          <p:cNvPr id="56" name="Straight Arrow Connector 55"/>
          <p:cNvCxnSpPr>
            <a:stCxn id="49" idx="2"/>
            <a:endCxn id="39" idx="0"/>
          </p:cNvCxnSpPr>
          <p:nvPr/>
        </p:nvCxnSpPr>
        <p:spPr>
          <a:xfrm>
            <a:off x="3562350" y="4170325"/>
            <a:ext cx="958" cy="51791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0" idx="0"/>
            <a:endCxn id="63" idx="1"/>
          </p:cNvCxnSpPr>
          <p:nvPr/>
        </p:nvCxnSpPr>
        <p:spPr>
          <a:xfrm flipV="1">
            <a:off x="7134225" y="3360743"/>
            <a:ext cx="455752" cy="34445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7589977" y="2668245"/>
            <a:ext cx="1401624" cy="1384995"/>
          </a:xfrm>
          <a:prstGeom prst="rect">
            <a:avLst/>
          </a:prstGeom>
        </p:spPr>
        <p:txBody>
          <a:bodyPr wrap="square">
            <a:spAutoFit/>
          </a:bodyPr>
          <a:lstStyle/>
          <a:p>
            <a:pPr algn="ctr"/>
            <a:r>
              <a:rPr lang="en-US" sz="1200" b="1" dirty="0"/>
              <a:t>Check measurements (attestation)</a:t>
            </a:r>
          </a:p>
          <a:p>
            <a:pPr algn="ctr"/>
            <a:r>
              <a:rPr lang="en-US" sz="1200" dirty="0"/>
              <a:t>TPM signs “measurements” used to verify against manifest</a:t>
            </a:r>
          </a:p>
        </p:txBody>
      </p:sp>
      <p:sp>
        <p:nvSpPr>
          <p:cNvPr id="47" name="Rectangle: Rounded Corners 46"/>
          <p:cNvSpPr/>
          <p:nvPr/>
        </p:nvSpPr>
        <p:spPr>
          <a:xfrm>
            <a:off x="5257800" y="5784329"/>
            <a:ext cx="1257300" cy="383917"/>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Verify sig</a:t>
            </a:r>
          </a:p>
        </p:txBody>
      </p:sp>
      <p:sp>
        <p:nvSpPr>
          <p:cNvPr id="49" name="Rectangle: Rounded Corners 48"/>
          <p:cNvSpPr/>
          <p:nvPr/>
        </p:nvSpPr>
        <p:spPr>
          <a:xfrm>
            <a:off x="2933700" y="3786408"/>
            <a:ext cx="1257300" cy="383917"/>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“Measure”</a:t>
            </a:r>
          </a:p>
        </p:txBody>
      </p:sp>
      <p:sp>
        <p:nvSpPr>
          <p:cNvPr id="51" name="Rectangle: Rounded Corners 50"/>
          <p:cNvSpPr/>
          <p:nvPr/>
        </p:nvSpPr>
        <p:spPr>
          <a:xfrm>
            <a:off x="5295900" y="3776981"/>
            <a:ext cx="1257300" cy="383917"/>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“Measure”</a:t>
            </a:r>
          </a:p>
        </p:txBody>
      </p:sp>
      <p:sp>
        <p:nvSpPr>
          <p:cNvPr id="54" name="Rectangle 53"/>
          <p:cNvSpPr/>
          <p:nvPr/>
        </p:nvSpPr>
        <p:spPr>
          <a:xfrm>
            <a:off x="5713085" y="4681954"/>
            <a:ext cx="535315" cy="298515"/>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TPM</a:t>
            </a:r>
          </a:p>
        </p:txBody>
      </p:sp>
      <p:cxnSp>
        <p:nvCxnSpPr>
          <p:cNvPr id="58" name="Straight Arrow Connector 57"/>
          <p:cNvCxnSpPr/>
          <p:nvPr/>
        </p:nvCxnSpPr>
        <p:spPr>
          <a:xfrm>
            <a:off x="5943600" y="4148554"/>
            <a:ext cx="958" cy="51791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6867427" y="4681954"/>
            <a:ext cx="535315" cy="298515"/>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TPM</a:t>
            </a:r>
          </a:p>
        </p:txBody>
      </p:sp>
      <p:cxnSp>
        <p:nvCxnSpPr>
          <p:cNvPr id="60" name="Straight Arrow Connector 59"/>
          <p:cNvCxnSpPr>
            <a:stCxn id="59" idx="0"/>
            <a:endCxn id="50" idx="2"/>
          </p:cNvCxnSpPr>
          <p:nvPr/>
        </p:nvCxnSpPr>
        <p:spPr>
          <a:xfrm flipH="1" flipV="1">
            <a:off x="7134225" y="4314793"/>
            <a:ext cx="860" cy="36716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Arrow: Right 68"/>
          <p:cNvSpPr/>
          <p:nvPr/>
        </p:nvSpPr>
        <p:spPr>
          <a:xfrm>
            <a:off x="1510154" y="3843754"/>
            <a:ext cx="461521" cy="217608"/>
          </a:xfrm>
          <a:prstGeom prst="rightArrow">
            <a:avLst/>
          </a:prstGeom>
          <a:solidFill>
            <a:schemeClr val="bg2">
              <a:lumMod val="75000"/>
            </a:schemeClr>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Rounded Corners 69"/>
          <p:cNvSpPr/>
          <p:nvPr/>
        </p:nvSpPr>
        <p:spPr>
          <a:xfrm>
            <a:off x="699990" y="5748754"/>
            <a:ext cx="762000" cy="379673"/>
          </a:xfrm>
          <a:prstGeom prst="roundRect">
            <a:avLst/>
          </a:prstGeom>
          <a:solidFill>
            <a:schemeClr val="accent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Reset</a:t>
            </a:r>
          </a:p>
        </p:txBody>
      </p:sp>
      <p:sp>
        <p:nvSpPr>
          <p:cNvPr id="71" name="Arrow: Right 70"/>
          <p:cNvSpPr/>
          <p:nvPr/>
        </p:nvSpPr>
        <p:spPr>
          <a:xfrm>
            <a:off x="1524344" y="5823627"/>
            <a:ext cx="461521" cy="217608"/>
          </a:xfrm>
          <a:prstGeom prst="rightArrow">
            <a:avLst/>
          </a:prstGeom>
          <a:solidFill>
            <a:schemeClr val="bg2">
              <a:lumMod val="75000"/>
            </a:schemeClr>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Rounded Corners 73"/>
          <p:cNvSpPr/>
          <p:nvPr/>
        </p:nvSpPr>
        <p:spPr>
          <a:xfrm>
            <a:off x="685800" y="2019300"/>
            <a:ext cx="762000" cy="379673"/>
          </a:xfrm>
          <a:prstGeom prst="roundRect">
            <a:avLst/>
          </a:prstGeom>
          <a:solidFill>
            <a:schemeClr val="accent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Reset</a:t>
            </a:r>
          </a:p>
        </p:txBody>
      </p:sp>
      <p:sp>
        <p:nvSpPr>
          <p:cNvPr id="75" name="Arrow: Right 74"/>
          <p:cNvSpPr/>
          <p:nvPr/>
        </p:nvSpPr>
        <p:spPr>
          <a:xfrm>
            <a:off x="1510154" y="2094173"/>
            <a:ext cx="461521" cy="217608"/>
          </a:xfrm>
          <a:prstGeom prst="rightArrow">
            <a:avLst/>
          </a:prstGeom>
          <a:solidFill>
            <a:schemeClr val="bg2">
              <a:lumMod val="75000"/>
            </a:schemeClr>
          </a:solidFill>
          <a:ln w="31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543800" y="4267200"/>
            <a:ext cx="1401624" cy="1015663"/>
          </a:xfrm>
          <a:prstGeom prst="rect">
            <a:avLst/>
          </a:prstGeom>
        </p:spPr>
        <p:txBody>
          <a:bodyPr wrap="square">
            <a:spAutoFit/>
          </a:bodyPr>
          <a:lstStyle/>
          <a:p>
            <a:pPr algn="ctr"/>
            <a:r>
              <a:rPr lang="en-US" sz="1200" b="1" dirty="0"/>
              <a:t>Decrypt secrets (unseal)</a:t>
            </a:r>
          </a:p>
          <a:p>
            <a:pPr algn="ctr"/>
            <a:r>
              <a:rPr lang="en-US" sz="1200" dirty="0"/>
              <a:t>TPM decrypts secrets to OS (e.g. FDE key)</a:t>
            </a:r>
          </a:p>
        </p:txBody>
      </p:sp>
    </p:spTree>
    <p:extLst>
      <p:ext uri="{BB962C8B-B14F-4D97-AF65-F5344CB8AC3E}">
        <p14:creationId xmlns:p14="http://schemas.microsoft.com/office/powerpoint/2010/main" val="215702075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Hardware Based</a:t>
            </a:r>
            <a:r>
              <a:rPr lang="en-US" dirty="0"/>
              <a:t/>
            </a:r>
            <a:br>
              <a:rPr lang="en-US" dirty="0"/>
            </a:br>
            <a:r>
              <a:rPr lang="en-US" dirty="0">
                <a:solidFill>
                  <a:schemeClr val="tx1"/>
                </a:solidFill>
                <a:latin typeface="Neo Sans Intel" panose="020B0504020202020204" pitchFamily="34" charset="0"/>
              </a:rPr>
              <a:t>System Firmware Update</a:t>
            </a:r>
          </a:p>
        </p:txBody>
      </p:sp>
    </p:spTree>
    <p:extLst>
      <p:ext uri="{BB962C8B-B14F-4D97-AF65-F5344CB8AC3E}">
        <p14:creationId xmlns:p14="http://schemas.microsoft.com/office/powerpoint/2010/main" val="8403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Example: Intel</a:t>
            </a:r>
            <a:r>
              <a:rPr lang="en-US" dirty="0">
                <a:latin typeface="Times New Roman" panose="02020603050405020304" pitchFamily="18" charset="0"/>
                <a:cs typeface="Times New Roman" panose="02020603050405020304" pitchFamily="18" charset="0"/>
              </a:rPr>
              <a:t>®</a:t>
            </a:r>
            <a:r>
              <a:rPr lang="en-US" dirty="0"/>
              <a:t> BIOS Guard</a:t>
            </a:r>
          </a:p>
        </p:txBody>
      </p:sp>
      <p:sp>
        <p:nvSpPr>
          <p:cNvPr id="4" name="Rectangle 3"/>
          <p:cNvSpPr/>
          <p:nvPr/>
        </p:nvSpPr>
        <p:spPr>
          <a:xfrm>
            <a:off x="457200" y="6029980"/>
            <a:ext cx="8229600" cy="523220"/>
          </a:xfrm>
          <a:prstGeom prst="rect">
            <a:avLst/>
          </a:prstGeom>
        </p:spPr>
        <p:txBody>
          <a:bodyPr wrap="square">
            <a:spAutoFit/>
          </a:bodyPr>
          <a:lstStyle/>
          <a:p>
            <a:r>
              <a:rPr lang="en-US" sz="1400" dirty="0"/>
              <a:t>Source: </a:t>
            </a:r>
            <a:r>
              <a:rPr lang="en-US" sz="1400" dirty="0">
                <a:hlinkClick r:id="rId3"/>
              </a:rPr>
              <a:t>http://www.intel.com/content/dam/www/public/us/en/documents/white-papers/security-technologies-4th-gen-core-retail-paper.pdf</a:t>
            </a:r>
            <a:r>
              <a:rPr lang="en-US" sz="1400" dirty="0"/>
              <a:t> </a:t>
            </a:r>
          </a:p>
        </p:txBody>
      </p:sp>
      <p:sp>
        <p:nvSpPr>
          <p:cNvPr id="5" name="Rectangle 4"/>
          <p:cNvSpPr/>
          <p:nvPr/>
        </p:nvSpPr>
        <p:spPr>
          <a:xfrm>
            <a:off x="2057400" y="1143000"/>
            <a:ext cx="2514600" cy="1008305"/>
          </a:xfrm>
          <a:prstGeom prst="rect">
            <a:avLst/>
          </a:prstGeom>
          <a:solidFill>
            <a:schemeClr val="accent1"/>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OEM signed updated package </a:t>
            </a:r>
          </a:p>
        </p:txBody>
      </p:sp>
      <p:sp>
        <p:nvSpPr>
          <p:cNvPr id="6" name="Rectangle 5"/>
          <p:cNvSpPr/>
          <p:nvPr/>
        </p:nvSpPr>
        <p:spPr>
          <a:xfrm>
            <a:off x="2819400" y="2502906"/>
            <a:ext cx="1676400" cy="1306863"/>
          </a:xfrm>
          <a:prstGeom prst="rect">
            <a:avLst/>
          </a:prstGeom>
          <a:solidFill>
            <a:schemeClr val="accent1"/>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SMM</a:t>
            </a:r>
          </a:p>
        </p:txBody>
      </p:sp>
      <p:sp>
        <p:nvSpPr>
          <p:cNvPr id="8" name="Rectangle 7"/>
          <p:cNvSpPr/>
          <p:nvPr/>
        </p:nvSpPr>
        <p:spPr>
          <a:xfrm>
            <a:off x="5334000" y="3797909"/>
            <a:ext cx="1981200" cy="866056"/>
          </a:xfrm>
          <a:prstGeom prst="rect">
            <a:avLst/>
          </a:prstGeom>
          <a:solidFill>
            <a:schemeClr val="accent1"/>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Flash control hardware</a:t>
            </a:r>
          </a:p>
        </p:txBody>
      </p:sp>
      <p:sp>
        <p:nvSpPr>
          <p:cNvPr id="9" name="Rectangle 8"/>
          <p:cNvSpPr/>
          <p:nvPr/>
        </p:nvSpPr>
        <p:spPr>
          <a:xfrm>
            <a:off x="1676400" y="2376402"/>
            <a:ext cx="914400" cy="613103"/>
          </a:xfrm>
          <a:prstGeom prst="rect">
            <a:avLst/>
          </a:prstGeom>
          <a:solidFill>
            <a:schemeClr val="accent1"/>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BIOS</a:t>
            </a:r>
          </a:p>
        </p:txBody>
      </p:sp>
      <p:sp>
        <p:nvSpPr>
          <p:cNvPr id="10" name="Rectangle 9"/>
          <p:cNvSpPr/>
          <p:nvPr/>
        </p:nvSpPr>
        <p:spPr>
          <a:xfrm>
            <a:off x="5181600" y="1232959"/>
            <a:ext cx="2743200" cy="1066804"/>
          </a:xfrm>
          <a:prstGeom prst="rect">
            <a:avLst/>
          </a:prstGeom>
          <a:solidFill>
            <a:schemeClr val="accent2">
              <a:lumMod val="40000"/>
              <a:lumOff val="60000"/>
            </a:schemeClr>
          </a:solidFill>
          <a:ln>
            <a:solidFill>
              <a:schemeClr val="accent1">
                <a:shade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BIOS Guard runs in </a:t>
            </a:r>
          </a:p>
          <a:p>
            <a:pPr algn="ctr"/>
            <a:r>
              <a:rPr lang="en-US" dirty="0"/>
              <a:t>AC-RAM for this function</a:t>
            </a:r>
          </a:p>
        </p:txBody>
      </p:sp>
      <p:sp>
        <p:nvSpPr>
          <p:cNvPr id="11" name="Rectangle 10"/>
          <p:cNvSpPr/>
          <p:nvPr/>
        </p:nvSpPr>
        <p:spPr>
          <a:xfrm>
            <a:off x="5486400" y="2622201"/>
            <a:ext cx="1752600" cy="905969"/>
          </a:xfrm>
          <a:prstGeom prst="rect">
            <a:avLst/>
          </a:prstGeom>
          <a:solidFill>
            <a:schemeClr val="accent2">
              <a:lumMod val="40000"/>
              <a:lumOff val="60000"/>
            </a:schemeClr>
          </a:solidFill>
          <a:ln>
            <a:solidFill>
              <a:schemeClr val="accent1">
                <a:shade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Enable-able only by BIOS Guard enforced by HW</a:t>
            </a:r>
          </a:p>
        </p:txBody>
      </p:sp>
      <p:sp>
        <p:nvSpPr>
          <p:cNvPr id="12" name="Flowchart: Magnetic Disk 11"/>
          <p:cNvSpPr/>
          <p:nvPr/>
        </p:nvSpPr>
        <p:spPr>
          <a:xfrm>
            <a:off x="2362200" y="4572000"/>
            <a:ext cx="1524000" cy="1320225"/>
          </a:xfrm>
          <a:prstGeom prst="flowChartMagneticDisk">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SPI Flash with BIOS</a:t>
            </a:r>
          </a:p>
        </p:txBody>
      </p:sp>
      <p:cxnSp>
        <p:nvCxnSpPr>
          <p:cNvPr id="13" name="Straight Connector 12"/>
          <p:cNvCxnSpPr/>
          <p:nvPr/>
        </p:nvCxnSpPr>
        <p:spPr>
          <a:xfrm>
            <a:off x="3314700" y="2151305"/>
            <a:ext cx="0" cy="83820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009900" y="2875923"/>
            <a:ext cx="1447800" cy="875582"/>
          </a:xfrm>
          <a:prstGeom prst="rect">
            <a:avLst/>
          </a:prstGeom>
          <a:solidFill>
            <a:schemeClr val="accent2">
              <a:lumMod val="40000"/>
              <a:lumOff val="60000"/>
            </a:schemeClr>
          </a:solidFill>
          <a:ln>
            <a:solidFill>
              <a:schemeClr val="accent1">
                <a:shade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BIOS Guard update agent</a:t>
            </a:r>
          </a:p>
        </p:txBody>
      </p:sp>
      <p:cxnSp>
        <p:nvCxnSpPr>
          <p:cNvPr id="15" name="Straight Arrow Connector 14"/>
          <p:cNvCxnSpPr>
            <a:endCxn id="14" idx="1"/>
          </p:cNvCxnSpPr>
          <p:nvPr/>
        </p:nvCxnSpPr>
        <p:spPr>
          <a:xfrm>
            <a:off x="2362200" y="2989505"/>
            <a:ext cx="647700" cy="32420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8" idx="1"/>
          </p:cNvCxnSpPr>
          <p:nvPr/>
        </p:nvCxnSpPr>
        <p:spPr>
          <a:xfrm>
            <a:off x="4343400" y="3684328"/>
            <a:ext cx="990600" cy="54660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629150" y="2989505"/>
            <a:ext cx="857250" cy="850375"/>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4495800" y="1876204"/>
            <a:ext cx="685800" cy="999720"/>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9" name="Lightning Bolt 18"/>
          <p:cNvSpPr/>
          <p:nvPr/>
        </p:nvSpPr>
        <p:spPr>
          <a:xfrm flipH="1">
            <a:off x="3974306" y="4731491"/>
            <a:ext cx="1309688" cy="467814"/>
          </a:xfrm>
          <a:prstGeom prst="lightningBol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p:cNvSpPr/>
          <p:nvPr/>
        </p:nvSpPr>
        <p:spPr>
          <a:xfrm rot="5400000">
            <a:off x="2740082" y="3896779"/>
            <a:ext cx="716207" cy="63377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72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Firmware Start</a:t>
            </a:r>
          </a:p>
        </p:txBody>
      </p:sp>
      <p:sp>
        <p:nvSpPr>
          <p:cNvPr id="8" name="Content Placeholder 7"/>
          <p:cNvSpPr>
            <a:spLocks noGrp="1"/>
          </p:cNvSpPr>
          <p:nvPr>
            <p:ph idx="1"/>
          </p:nvPr>
        </p:nvSpPr>
        <p:spPr>
          <a:xfrm>
            <a:off x="457200" y="1447800"/>
            <a:ext cx="8229600" cy="5105400"/>
          </a:xfrm>
        </p:spPr>
        <p:txBody>
          <a:bodyPr>
            <a:normAutofit/>
          </a:bodyPr>
          <a:lstStyle/>
          <a:p>
            <a:pPr marL="457200" indent="-457200">
              <a:buFont typeface="+mj-lt"/>
              <a:buAutoNum type="arabicPeriod"/>
            </a:pPr>
            <a:r>
              <a:rPr lang="en-US" sz="2400" dirty="0"/>
              <a:t>CPU start executing system firmware code at reset vector which is mapped to firmware ROM</a:t>
            </a:r>
          </a:p>
          <a:p>
            <a:pPr marL="457200" indent="-457200">
              <a:buFont typeface="+mj-lt"/>
              <a:buAutoNum type="arabicPeriod"/>
            </a:pPr>
            <a:r>
              <a:rPr lang="en-US" sz="2400" dirty="0"/>
              <a:t>Reset vector contains a jump to the initial firmware known as </a:t>
            </a:r>
            <a:r>
              <a:rPr lang="en-US" sz="2400" i="1" dirty="0"/>
              <a:t>[Initial] Boot Block</a:t>
            </a:r>
          </a:p>
          <a:p>
            <a:pPr marL="457200" indent="-457200">
              <a:buFont typeface="+mj-lt"/>
              <a:buAutoNum type="arabicPeriod"/>
            </a:pPr>
            <a:r>
              <a:rPr lang="en-US" sz="2400" dirty="0"/>
              <a:t>Boot block consists of most of the </a:t>
            </a:r>
            <a:r>
              <a:rPr lang="en-US" sz="2400" i="1" dirty="0"/>
              <a:t>early platform initialization</a:t>
            </a:r>
            <a:r>
              <a:rPr lang="en-US" sz="2400" dirty="0"/>
              <a:t> functionality (</a:t>
            </a:r>
            <a:r>
              <a:rPr lang="en-US" sz="2400" i="1" dirty="0"/>
              <a:t>SEC</a:t>
            </a:r>
            <a:r>
              <a:rPr lang="en-US" sz="2400" dirty="0"/>
              <a:t> and </a:t>
            </a:r>
            <a:r>
              <a:rPr lang="en-US" sz="2400" i="1" dirty="0"/>
              <a:t>PEI</a:t>
            </a:r>
            <a:r>
              <a:rPr lang="en-US" sz="2400" dirty="0"/>
              <a:t> phases for UEFI based firmware)</a:t>
            </a:r>
          </a:p>
          <a:p>
            <a:pPr marL="457200" indent="-457200">
              <a:buFont typeface="+mj-lt"/>
              <a:buAutoNum type="arabicPeriod"/>
            </a:pPr>
            <a:r>
              <a:rPr lang="en-US" sz="2400" dirty="0"/>
              <a:t>Boot block executes early pre-memory initialization code, and memory initialization code (</a:t>
            </a:r>
            <a:r>
              <a:rPr lang="en-US" sz="2400" i="1" dirty="0"/>
              <a:t>Memory Reference Code</a:t>
            </a:r>
            <a:r>
              <a:rPr lang="en-US" sz="2400" dirty="0"/>
              <a:t>)</a:t>
            </a:r>
          </a:p>
          <a:p>
            <a:pPr marL="457200" indent="-457200">
              <a:buFont typeface="+mj-lt"/>
              <a:buAutoNum type="arabicPeriod"/>
            </a:pPr>
            <a:endParaRPr lang="en-US" sz="2400" i="1" dirty="0"/>
          </a:p>
          <a:p>
            <a:pPr marL="457200" indent="-457200">
              <a:buFont typeface="+mj-lt"/>
              <a:buAutoNum type="arabicPeriod"/>
            </a:pP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41777204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SMM BIOS Update Trust Boundary</a:t>
            </a:r>
          </a:p>
        </p:txBody>
      </p:sp>
      <p:sp>
        <p:nvSpPr>
          <p:cNvPr id="8" name="Content Placeholder 7"/>
          <p:cNvSpPr>
            <a:spLocks noGrp="1"/>
          </p:cNvSpPr>
          <p:nvPr>
            <p:ph idx="1"/>
          </p:nvPr>
        </p:nvSpPr>
        <p:spPr>
          <a:xfrm>
            <a:off x="457200" y="1233194"/>
            <a:ext cx="8229600" cy="5320006"/>
          </a:xfrm>
        </p:spPr>
        <p:txBody>
          <a:bodyPr>
            <a:normAutofit/>
          </a:bodyPr>
          <a:lstStyle/>
          <a:p>
            <a:pPr marL="457200" indent="-457200">
              <a:buFont typeface="Arial" panose="020B0604020202020204" pitchFamily="34" charset="0"/>
              <a:buChar char="•"/>
            </a:pPr>
            <a:r>
              <a:rPr lang="en-US" sz="2400" dirty="0"/>
              <a:t>For runtime BIOS Update (e.g. on server platforms), all complex SMI handlers code is in the trust boundary of the firmware update</a:t>
            </a:r>
          </a:p>
          <a:p>
            <a:pPr marL="457200" indent="-457200">
              <a:buFont typeface="Arial" panose="020B0604020202020204" pitchFamily="34" charset="0"/>
              <a:buChar char="•"/>
            </a:pPr>
            <a:r>
              <a:rPr lang="en-US" sz="2400" dirty="0"/>
              <a:t>Different systems have different SMI handlers which makes it difficult to ensure consistent security level of SMI code across all system and security level of firmware update</a:t>
            </a:r>
          </a:p>
          <a:p>
            <a:pPr marL="457200" indent="-457200">
              <a:buFont typeface="Arial" panose="020B0604020202020204" pitchFamily="34" charset="0"/>
              <a:buChar char="•"/>
            </a:pPr>
            <a:r>
              <a:rPr lang="en-US" sz="2400" dirty="0"/>
              <a:t>BIOS Guard reduces SMI handler attack surface, using one signed BIOS Guard authenticated code module (ACM)</a:t>
            </a:r>
          </a:p>
          <a:p>
            <a:pPr marL="457200" indent="-457200">
              <a:buFont typeface="Arial" panose="020B0604020202020204" pitchFamily="34" charset="0"/>
              <a:buChar char="•"/>
            </a:pPr>
            <a:r>
              <a:rPr lang="en-US" sz="2400" dirty="0"/>
              <a:t>Platforms enabling BIOS Guard only need to use one module for a given processor generation</a:t>
            </a:r>
          </a:p>
        </p:txBody>
      </p:sp>
    </p:spTree>
    <p:extLst>
      <p:ext uri="{BB962C8B-B14F-4D97-AF65-F5344CB8AC3E}">
        <p14:creationId xmlns:p14="http://schemas.microsoft.com/office/powerpoint/2010/main" val="13557366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Trust Boundary with BIOS Guard</a:t>
            </a:r>
          </a:p>
        </p:txBody>
      </p:sp>
      <p:sp>
        <p:nvSpPr>
          <p:cNvPr id="5" name="Rectangle 4"/>
          <p:cNvSpPr/>
          <p:nvPr/>
        </p:nvSpPr>
        <p:spPr>
          <a:xfrm>
            <a:off x="1371600" y="4800600"/>
            <a:ext cx="4800600" cy="1600200"/>
          </a:xfrm>
          <a:prstGeom prst="rect">
            <a:avLst/>
          </a:prstGeom>
          <a:noFill/>
          <a:ln w="38100">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BIOS Guard Based </a:t>
            </a:r>
          </a:p>
          <a:p>
            <a:pPr algn="ctr"/>
            <a:r>
              <a:rPr lang="en-US" dirty="0">
                <a:solidFill>
                  <a:schemeClr val="tx1"/>
                </a:solidFill>
              </a:rPr>
              <a:t>System Firmware Update Trust Boundary</a:t>
            </a:r>
          </a:p>
        </p:txBody>
      </p:sp>
      <p:sp>
        <p:nvSpPr>
          <p:cNvPr id="6" name="Rectangle 5"/>
          <p:cNvSpPr/>
          <p:nvPr/>
        </p:nvSpPr>
        <p:spPr>
          <a:xfrm>
            <a:off x="1371600" y="1219200"/>
            <a:ext cx="6934200" cy="2286000"/>
          </a:xfrm>
          <a:prstGeom prst="rect">
            <a:avLst/>
          </a:prstGeom>
          <a:noFill/>
          <a:ln w="38100">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SMM Based </a:t>
            </a:r>
          </a:p>
          <a:p>
            <a:pPr algn="ctr"/>
            <a:r>
              <a:rPr lang="en-US" dirty="0">
                <a:solidFill>
                  <a:schemeClr val="tx1"/>
                </a:solidFill>
              </a:rPr>
              <a:t>System Firmware Update Trust Boundary</a:t>
            </a:r>
          </a:p>
        </p:txBody>
      </p:sp>
      <p:sp>
        <p:nvSpPr>
          <p:cNvPr id="9" name="Rectangle 8"/>
          <p:cNvSpPr/>
          <p:nvPr/>
        </p:nvSpPr>
        <p:spPr>
          <a:xfrm>
            <a:off x="1728787" y="2117888"/>
            <a:ext cx="2538413" cy="930111"/>
          </a:xfrm>
          <a:prstGeom prst="rect">
            <a:avLst/>
          </a:prstGeom>
          <a:solidFill>
            <a:srgbClr val="FFC00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All BIOS until SMM lockdown</a:t>
            </a:r>
          </a:p>
        </p:txBody>
      </p:sp>
      <p:sp>
        <p:nvSpPr>
          <p:cNvPr id="10" name="Rectangle 9"/>
          <p:cNvSpPr/>
          <p:nvPr/>
        </p:nvSpPr>
        <p:spPr>
          <a:xfrm>
            <a:off x="4953000" y="2133600"/>
            <a:ext cx="2695575" cy="914400"/>
          </a:xfrm>
          <a:prstGeom prst="rect">
            <a:avLst/>
          </a:prstGeom>
          <a:solidFill>
            <a:srgbClr val="FF000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133600" y="5562600"/>
            <a:ext cx="1524000" cy="685800"/>
          </a:xfrm>
          <a:prstGeom prst="rect">
            <a:avLst/>
          </a:prstGeom>
          <a:solidFill>
            <a:srgbClr val="FFC00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Early BIOS</a:t>
            </a:r>
          </a:p>
        </p:txBody>
      </p:sp>
      <p:sp>
        <p:nvSpPr>
          <p:cNvPr id="12" name="Rectangle 11"/>
          <p:cNvSpPr/>
          <p:nvPr/>
        </p:nvSpPr>
        <p:spPr>
          <a:xfrm>
            <a:off x="3924300" y="5562600"/>
            <a:ext cx="1524000" cy="685800"/>
          </a:xfrm>
          <a:prstGeom prst="rect">
            <a:avLst/>
          </a:prstGeom>
          <a:solidFill>
            <a:schemeClr val="accent3"/>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BIOS Guard module</a:t>
            </a:r>
          </a:p>
        </p:txBody>
      </p:sp>
      <p:sp>
        <p:nvSpPr>
          <p:cNvPr id="13" name="Rectangle 12"/>
          <p:cNvSpPr/>
          <p:nvPr/>
        </p:nvSpPr>
        <p:spPr>
          <a:xfrm>
            <a:off x="5105400" y="2286000"/>
            <a:ext cx="2695575" cy="914400"/>
          </a:xfrm>
          <a:prstGeom prst="rect">
            <a:avLst/>
          </a:prstGeom>
          <a:solidFill>
            <a:srgbClr val="FF000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5257800" y="2438400"/>
            <a:ext cx="2695575" cy="914400"/>
          </a:xfrm>
          <a:prstGeom prst="rect">
            <a:avLst/>
          </a:prstGeom>
          <a:solidFill>
            <a:srgbClr val="FF0000"/>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All SMI handlers</a:t>
            </a:r>
            <a:endParaRPr lang="en-US" sz="2400" dirty="0">
              <a:solidFill>
                <a:schemeClr val="tx1"/>
              </a:solidFill>
            </a:endParaRPr>
          </a:p>
          <a:p>
            <a:pPr algn="ctr"/>
            <a:r>
              <a:rPr lang="en-US" dirty="0">
                <a:solidFill>
                  <a:schemeClr val="tx1"/>
                </a:solidFill>
              </a:rPr>
              <a:t>(vary between platforms)</a:t>
            </a:r>
          </a:p>
        </p:txBody>
      </p:sp>
      <p:sp>
        <p:nvSpPr>
          <p:cNvPr id="15" name="Arrow: Right 14"/>
          <p:cNvSpPr/>
          <p:nvPr/>
        </p:nvSpPr>
        <p:spPr>
          <a:xfrm rot="5400000">
            <a:off x="1757084" y="3805515"/>
            <a:ext cx="929603" cy="633773"/>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895600" y="3685306"/>
            <a:ext cx="5307807" cy="830997"/>
          </a:xfrm>
          <a:prstGeom prst="rect">
            <a:avLst/>
          </a:prstGeom>
          <a:noFill/>
        </p:spPr>
        <p:txBody>
          <a:bodyPr wrap="square" rtlCol="0">
            <a:spAutoFit/>
          </a:bodyPr>
          <a:lstStyle/>
          <a:p>
            <a:r>
              <a:rPr lang="en-US" sz="1600" dirty="0">
                <a:latin typeface="Neo Sans Intel"/>
                <a:cs typeface="Neo Sans Intel"/>
              </a:rPr>
              <a:t>Major advantage of Intel BIOS Guard is attack surface reduction from all possible SMI handlers on all platforms to one BIOS Guard ACM module</a:t>
            </a:r>
          </a:p>
        </p:txBody>
      </p:sp>
    </p:spTree>
    <p:extLst>
      <p:ext uri="{BB962C8B-B14F-4D97-AF65-F5344CB8AC3E}">
        <p14:creationId xmlns:p14="http://schemas.microsoft.com/office/powerpoint/2010/main" val="406678611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BIOS Guard Based Firmware Update</a:t>
            </a:r>
          </a:p>
        </p:txBody>
      </p:sp>
      <p:sp>
        <p:nvSpPr>
          <p:cNvPr id="8" name="Content Placeholder 7"/>
          <p:cNvSpPr>
            <a:spLocks noGrp="1"/>
          </p:cNvSpPr>
          <p:nvPr>
            <p:ph idx="1"/>
          </p:nvPr>
        </p:nvSpPr>
        <p:spPr>
          <a:xfrm>
            <a:off x="457200" y="1600200"/>
            <a:ext cx="8229600" cy="4953000"/>
          </a:xfrm>
        </p:spPr>
        <p:txBody>
          <a:bodyPr>
            <a:noAutofit/>
          </a:bodyPr>
          <a:lstStyle/>
          <a:p>
            <a:pPr marL="457200" indent="-457200">
              <a:buFont typeface="Arial" panose="020B0604020202020204" pitchFamily="34" charset="0"/>
              <a:buChar char="•"/>
            </a:pPr>
            <a:r>
              <a:rPr lang="en-US" sz="2400" dirty="0"/>
              <a:t>BIOS Guard can update contents of the BIOS region in system SPI flash and EC firmware on EC flash memory</a:t>
            </a:r>
          </a:p>
          <a:p>
            <a:pPr marL="457200" indent="-457200">
              <a:buFont typeface="Arial" panose="020B0604020202020204" pitchFamily="34" charset="0"/>
              <a:buChar char="•"/>
            </a:pPr>
            <a:r>
              <a:rPr lang="en-US" sz="2400" dirty="0"/>
              <a:t>BIOS Guard module is authenticated code module (ACM) executing in internal processor AC RAM</a:t>
            </a:r>
          </a:p>
          <a:p>
            <a:pPr marL="457200" indent="-457200">
              <a:buFont typeface="Arial" panose="020B0604020202020204" pitchFamily="34" charset="0"/>
              <a:buChar char="•"/>
            </a:pPr>
            <a:r>
              <a:rPr lang="en-US" sz="2400" dirty="0"/>
              <a:t>When BIOS Guard is enabled, only BIOS Guard module is able to write to system SPI flash memory</a:t>
            </a:r>
          </a:p>
          <a:p>
            <a:pPr marL="457200" indent="-457200">
              <a:buFont typeface="Arial" panose="020B0604020202020204" pitchFamily="34" charset="0"/>
              <a:buChar char="•"/>
            </a:pPr>
            <a:r>
              <a:rPr lang="en-US" sz="2400" dirty="0"/>
              <a:t>BIOS Guard verifies the signature of a firmware update package signed by a platform manufacturer prior to writing to system SPI flash memory</a:t>
            </a:r>
          </a:p>
        </p:txBody>
      </p:sp>
    </p:spTree>
    <p:extLst>
      <p:ext uri="{BB962C8B-B14F-4D97-AF65-F5344CB8AC3E}">
        <p14:creationId xmlns:p14="http://schemas.microsoft.com/office/powerpoint/2010/main" val="318674268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6.3 Trusted (Measured) Boot with Trusted Platform Module</a:t>
            </a:r>
          </a:p>
        </p:txBody>
      </p:sp>
    </p:spTree>
    <p:extLst>
      <p:ext uri="{BB962C8B-B14F-4D97-AF65-F5344CB8AC3E}">
        <p14:creationId xmlns:p14="http://schemas.microsoft.com/office/powerpoint/2010/main" val="184317895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or Measured Boot?</a:t>
            </a:r>
          </a:p>
        </p:txBody>
      </p:sp>
      <p:sp>
        <p:nvSpPr>
          <p:cNvPr id="3" name="Content Placeholder 2"/>
          <p:cNvSpPr>
            <a:spLocks noGrp="1"/>
          </p:cNvSpPr>
          <p:nvPr>
            <p:ph idx="1"/>
          </p:nvPr>
        </p:nvSpPr>
        <p:spPr/>
        <p:txBody>
          <a:bodyPr>
            <a:normAutofit/>
          </a:bodyPr>
          <a:lstStyle/>
          <a:p>
            <a:r>
              <a:rPr lang="en-US" dirty="0"/>
              <a:t>How do you mitigate risk of a lost/stolen laptop?</a:t>
            </a:r>
          </a:p>
          <a:p>
            <a:pPr lvl="2"/>
            <a:r>
              <a:rPr lang="en-US" dirty="0"/>
              <a:t>Example: Software based Full Disk Encryption like Microsoft BitLocker</a:t>
            </a:r>
          </a:p>
          <a:p>
            <a:endParaRPr lang="en-US" dirty="0"/>
          </a:p>
          <a:p>
            <a:r>
              <a:rPr lang="en-US" dirty="0"/>
              <a:t>How do you attack full disk encryption?</a:t>
            </a:r>
          </a:p>
          <a:p>
            <a:pPr lvl="2"/>
            <a:r>
              <a:rPr lang="en-US" dirty="0"/>
              <a:t>Example: Evil Maid attack infecting the firmware or boot loaders to log/steal FDE PIN</a:t>
            </a:r>
          </a:p>
          <a:p>
            <a:endParaRPr lang="en-US" dirty="0"/>
          </a:p>
          <a:p>
            <a:endParaRPr lang="en-US" dirty="0"/>
          </a:p>
        </p:txBody>
      </p:sp>
    </p:spTree>
    <p:extLst>
      <p:ext uri="{BB962C8B-B14F-4D97-AF65-F5344CB8AC3E}">
        <p14:creationId xmlns:p14="http://schemas.microsoft.com/office/powerpoint/2010/main" val="144154184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Protecting Against the Evil Maid Attack</a:t>
            </a:r>
          </a:p>
        </p:txBody>
      </p:sp>
      <p:sp>
        <p:nvSpPr>
          <p:cNvPr id="3" name="Content Placeholder 2"/>
          <p:cNvSpPr>
            <a:spLocks noGrp="1"/>
          </p:cNvSpPr>
          <p:nvPr>
            <p:ph idx="1"/>
          </p:nvPr>
        </p:nvSpPr>
        <p:spPr>
          <a:xfrm>
            <a:off x="457200" y="1295400"/>
            <a:ext cx="8229600" cy="5029200"/>
          </a:xfrm>
        </p:spPr>
        <p:txBody>
          <a:bodyPr>
            <a:normAutofit lnSpcReduction="10000"/>
          </a:bodyPr>
          <a:lstStyle/>
          <a:p>
            <a:pPr lvl="1"/>
            <a:r>
              <a:rPr lang="en-US" dirty="0">
                <a:hlinkClick r:id="rId2"/>
              </a:rPr>
              <a:t>Evil Maid Attack</a:t>
            </a:r>
            <a:endParaRPr lang="en-US" dirty="0"/>
          </a:p>
          <a:p>
            <a:pPr lvl="1"/>
            <a:r>
              <a:rPr lang="en-US" dirty="0"/>
              <a:t>Get a system with Trusted Platform Module (TPM)</a:t>
            </a:r>
          </a:p>
          <a:p>
            <a:pPr lvl="1"/>
            <a:r>
              <a:rPr lang="en-US" dirty="0"/>
              <a:t>You trust TPM (including its firmware) &amp; system firmware (BIOS)</a:t>
            </a:r>
          </a:p>
          <a:p>
            <a:pPr lvl="2"/>
            <a:r>
              <a:rPr lang="en-US" dirty="0"/>
              <a:t>Problem: </a:t>
            </a:r>
            <a:r>
              <a:rPr lang="en-US" dirty="0">
                <a:hlinkClick r:id="rId3"/>
              </a:rPr>
              <a:t>Angry Evil Maid Attack</a:t>
            </a:r>
            <a:endParaRPr lang="en-US" dirty="0"/>
          </a:p>
          <a:p>
            <a:pPr lvl="1"/>
            <a:r>
              <a:rPr lang="en-US" dirty="0"/>
              <a:t>During measured boot process, initial firmware creates hashes of the next firmware stages and boot loaders what is known as </a:t>
            </a:r>
            <a:r>
              <a:rPr lang="en-US" i="1" dirty="0"/>
              <a:t>measuring</a:t>
            </a:r>
          </a:p>
          <a:p>
            <a:pPr lvl="1"/>
            <a:r>
              <a:rPr lang="en-US" dirty="0"/>
              <a:t>Initial firmware is </a:t>
            </a:r>
            <a:r>
              <a:rPr lang="en-US" i="1" dirty="0"/>
              <a:t>Static Root of Trust for Measurement (STRM)</a:t>
            </a:r>
          </a:p>
          <a:p>
            <a:pPr lvl="1"/>
            <a:r>
              <a:rPr lang="en-US" dirty="0"/>
              <a:t>FDE enabled boot loader then </a:t>
            </a:r>
            <a:r>
              <a:rPr lang="en-US" i="1" dirty="0"/>
              <a:t>seals</a:t>
            </a:r>
            <a:r>
              <a:rPr lang="en-US" dirty="0"/>
              <a:t> volume encryption key(s) to these measurements in the PCRs</a:t>
            </a:r>
          </a:p>
          <a:p>
            <a:pPr lvl="1"/>
            <a:r>
              <a:rPr lang="en-US" dirty="0"/>
              <a:t>Thus each boot, the keys can only be decrypted (</a:t>
            </a:r>
            <a:r>
              <a:rPr lang="en-US" i="1" dirty="0"/>
              <a:t>unsealed</a:t>
            </a:r>
            <a:r>
              <a:rPr lang="en-US" dirty="0"/>
              <a:t>) and the volume decrypted when all firmware and boot loaders have the same measurements (hashes)</a:t>
            </a:r>
          </a:p>
          <a:p>
            <a:pPr marL="741363" lvl="3" indent="0">
              <a:buNone/>
            </a:pPr>
            <a:endParaRPr lang="en-US" dirty="0"/>
          </a:p>
        </p:txBody>
      </p:sp>
    </p:spTree>
    <p:extLst>
      <p:ext uri="{BB962C8B-B14F-4D97-AF65-F5344CB8AC3E}">
        <p14:creationId xmlns:p14="http://schemas.microsoft.com/office/powerpoint/2010/main" val="417968676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Boot</a:t>
            </a:r>
          </a:p>
        </p:txBody>
      </p:sp>
      <p:sp>
        <p:nvSpPr>
          <p:cNvPr id="3" name="Content Placeholder 2"/>
          <p:cNvSpPr>
            <a:spLocks noGrp="1"/>
          </p:cNvSpPr>
          <p:nvPr>
            <p:ph idx="1"/>
          </p:nvPr>
        </p:nvSpPr>
        <p:spPr>
          <a:xfrm>
            <a:off x="313456" y="6096000"/>
            <a:ext cx="8449544" cy="434770"/>
          </a:xfrm>
        </p:spPr>
        <p:txBody>
          <a:bodyPr/>
          <a:lstStyle/>
          <a:p>
            <a:r>
              <a:rPr lang="en-US" dirty="0"/>
              <a:t>Hash into TPM PCRs instead of signature check</a:t>
            </a:r>
          </a:p>
        </p:txBody>
      </p:sp>
      <p:grpSp>
        <p:nvGrpSpPr>
          <p:cNvPr id="4" name="Group 3"/>
          <p:cNvGrpSpPr/>
          <p:nvPr/>
        </p:nvGrpSpPr>
        <p:grpSpPr>
          <a:xfrm>
            <a:off x="38757" y="1143000"/>
            <a:ext cx="7949543" cy="4814922"/>
            <a:chOff x="664150" y="1036122"/>
            <a:chExt cx="6955851" cy="3847945"/>
          </a:xfrm>
        </p:grpSpPr>
        <p:sp>
          <p:nvSpPr>
            <p:cNvPr id="5" name="AutoShape 62"/>
            <p:cNvSpPr>
              <a:spLocks noChangeArrowheads="1"/>
            </p:cNvSpPr>
            <p:nvPr/>
          </p:nvSpPr>
          <p:spPr bwMode="auto">
            <a:xfrm>
              <a:off x="1981200" y="4331907"/>
              <a:ext cx="5105400" cy="552160"/>
            </a:xfrm>
            <a:prstGeom prst="roundRect">
              <a:avLst>
                <a:gd name="adj" fmla="val 0"/>
              </a:avLst>
            </a:prstGeom>
            <a:solidFill>
              <a:schemeClr val="bg1">
                <a:lumMod val="50000"/>
              </a:schemeClr>
            </a:solidFill>
            <a:ln w="12700" cmpd="sng">
              <a:solidFill>
                <a:schemeClr val="tx1"/>
              </a:solidFill>
              <a:round/>
              <a:headEnd/>
              <a:tailEnd/>
            </a:ln>
            <a:effectLst/>
          </p:spPr>
          <p:txBody>
            <a:bodyPr wrap="none" lIns="0" tIns="0" rIns="0" bIns="0" anchor="t" anchorCtr="0"/>
            <a:lstStyle/>
            <a:p>
              <a:pPr algn="ctr" defTabSz="457200">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 name="AutoShape 62"/>
            <p:cNvSpPr>
              <a:spLocks noChangeArrowheads="1"/>
            </p:cNvSpPr>
            <p:nvPr/>
          </p:nvSpPr>
          <p:spPr bwMode="auto">
            <a:xfrm>
              <a:off x="2209800" y="4598317"/>
              <a:ext cx="91440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defTabSz="457200">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7" name="AutoShape 62"/>
            <p:cNvSpPr>
              <a:spLocks noChangeArrowheads="1"/>
            </p:cNvSpPr>
            <p:nvPr/>
          </p:nvSpPr>
          <p:spPr bwMode="auto">
            <a:xfrm>
              <a:off x="33223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defTabSz="457200">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8" name="AutoShape 62"/>
            <p:cNvSpPr>
              <a:spLocks noChangeArrowheads="1"/>
            </p:cNvSpPr>
            <p:nvPr/>
          </p:nvSpPr>
          <p:spPr bwMode="auto">
            <a:xfrm>
              <a:off x="45415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defTabSz="457200">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9" name="AutoShape 62"/>
            <p:cNvSpPr>
              <a:spLocks noChangeArrowheads="1"/>
            </p:cNvSpPr>
            <p:nvPr/>
          </p:nvSpPr>
          <p:spPr bwMode="auto">
            <a:xfrm>
              <a:off x="5760720" y="4598317"/>
              <a:ext cx="1021080" cy="228600"/>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defTabSz="457200">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10" name="AutoShape 62"/>
            <p:cNvSpPr>
              <a:spLocks noChangeArrowheads="1"/>
            </p:cNvSpPr>
            <p:nvPr/>
          </p:nvSpPr>
          <p:spPr bwMode="auto">
            <a:xfrm>
              <a:off x="1981200" y="3553006"/>
              <a:ext cx="5105400" cy="342900"/>
            </a:xfrm>
            <a:prstGeom prst="roundRect">
              <a:avLst>
                <a:gd name="adj" fmla="val 0"/>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11" name="AutoShape 62"/>
            <p:cNvSpPr>
              <a:spLocks noChangeArrowheads="1"/>
            </p:cNvSpPr>
            <p:nvPr/>
          </p:nvSpPr>
          <p:spPr bwMode="auto">
            <a:xfrm>
              <a:off x="1981200" y="2000919"/>
              <a:ext cx="5105400" cy="3429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12" name="AutoShape 62"/>
            <p:cNvSpPr>
              <a:spLocks noChangeArrowheads="1"/>
            </p:cNvSpPr>
            <p:nvPr/>
          </p:nvSpPr>
          <p:spPr bwMode="auto">
            <a:xfrm>
              <a:off x="1981200" y="3953056"/>
              <a:ext cx="5105400" cy="342900"/>
            </a:xfrm>
            <a:prstGeom prst="roundRect">
              <a:avLst>
                <a:gd name="adj" fmla="val 48"/>
              </a:avLst>
            </a:prstGeom>
            <a:solidFill>
              <a:schemeClr val="bg1">
                <a:lumMod val="50000"/>
              </a:schemeClr>
            </a:solidFill>
            <a:ln w="12700" cap="flat" cmpd="sng" algn="ctr">
              <a:solidFill>
                <a:srgbClr val="0071C5"/>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13" name="AutoShape 62"/>
            <p:cNvSpPr>
              <a:spLocks noChangeArrowheads="1"/>
            </p:cNvSpPr>
            <p:nvPr/>
          </p:nvSpPr>
          <p:spPr bwMode="auto">
            <a:xfrm>
              <a:off x="1981200" y="2981566"/>
              <a:ext cx="914400" cy="4000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DXE</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14" name="AutoShape 62"/>
            <p:cNvSpPr>
              <a:spLocks noChangeArrowheads="1"/>
            </p:cNvSpPr>
            <p:nvPr/>
          </p:nvSpPr>
          <p:spPr bwMode="auto">
            <a:xfrm>
              <a:off x="5943600" y="2467215"/>
              <a:ext cx="1143000" cy="9144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UEFI</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Boot Loader</a:t>
              </a:r>
            </a:p>
            <a:p>
              <a:pPr algn="ctr" defTabSz="457200"/>
              <a:endParaRPr lang="en-US" sz="1400" dirty="0">
                <a:solidFill>
                  <a:prstClr val="white"/>
                </a:solidFill>
                <a:effectLst>
                  <a:outerShdw blurRad="25400" dist="12700" dir="2700000" algn="tl" rotWithShape="0">
                    <a:prstClr val="black">
                      <a:alpha val="21000"/>
                    </a:prstClr>
                  </a:outerShdw>
                </a:effectLst>
                <a:latin typeface="Arial"/>
              </a:endParaRPr>
            </a:p>
            <a:p>
              <a:pPr algn="ctr" defTabSz="457200"/>
              <a:r>
                <a:rPr lang="en-US" sz="1400" dirty="0">
                  <a:solidFill>
                    <a:prstClr val="white"/>
                  </a:solidFill>
                  <a:effectLst>
                    <a:outerShdw blurRad="25400" dist="12700" dir="2700000" algn="tl" rotWithShape="0">
                      <a:prstClr val="black">
                        <a:alpha val="21000"/>
                      </a:prstClr>
                    </a:outerShdw>
                  </a:effectLst>
                  <a:latin typeface="Arial"/>
                </a:rPr>
                <a:t>Bootx64.efi</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15" name="AutoShape 62"/>
            <p:cNvSpPr>
              <a:spLocks noChangeArrowheads="1"/>
            </p:cNvSpPr>
            <p:nvPr/>
          </p:nvSpPr>
          <p:spPr bwMode="auto">
            <a:xfrm>
              <a:off x="1973550" y="3550144"/>
              <a:ext cx="5129151" cy="724168"/>
            </a:xfrm>
            <a:prstGeom prst="roundRect">
              <a:avLst>
                <a:gd name="adj" fmla="val 0"/>
              </a:avLst>
            </a:prstGeom>
            <a:no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16" name="Bent-Up Arrow 15"/>
            <p:cNvSpPr/>
            <p:nvPr/>
          </p:nvSpPr>
          <p:spPr>
            <a:xfrm rot="5400000">
              <a:off x="392113" y="2798200"/>
              <a:ext cx="2228850" cy="796927"/>
            </a:xfrm>
            <a:prstGeom prst="bentUpArrow">
              <a:avLst>
                <a:gd name="adj1" fmla="val 30907"/>
                <a:gd name="adj2" fmla="val 25000"/>
                <a:gd name="adj3" fmla="val 25000"/>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white"/>
                </a:solidFill>
              </a:endParaRPr>
            </a:p>
          </p:txBody>
        </p:sp>
        <p:sp>
          <p:nvSpPr>
            <p:cNvPr id="17" name="Oval 16"/>
            <p:cNvSpPr/>
            <p:nvPr/>
          </p:nvSpPr>
          <p:spPr>
            <a:xfrm>
              <a:off x="664150" y="1162477"/>
              <a:ext cx="1147474" cy="857250"/>
            </a:xfrm>
            <a:prstGeom prst="ellipse">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dirty="0">
                  <a:solidFill>
                    <a:prstClr val="white"/>
                  </a:solidFill>
                </a:rPr>
                <a:t>Signed BIOS</a:t>
              </a:r>
            </a:p>
            <a:p>
              <a:pPr algn="ctr" defTabSz="457200"/>
              <a:r>
                <a:rPr lang="en-US" sz="1600" dirty="0">
                  <a:solidFill>
                    <a:prstClr val="white"/>
                  </a:solidFill>
                </a:rPr>
                <a:t>Update</a:t>
              </a:r>
            </a:p>
          </p:txBody>
        </p:sp>
        <p:sp>
          <p:nvSpPr>
            <p:cNvPr id="18" name="Curved Down Arrow 17"/>
            <p:cNvSpPr/>
            <p:nvPr/>
          </p:nvSpPr>
          <p:spPr>
            <a:xfrm rot="16200000">
              <a:off x="1474410" y="3280057"/>
              <a:ext cx="571500" cy="350520"/>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black"/>
                </a:solidFill>
              </a:endParaRPr>
            </a:p>
          </p:txBody>
        </p:sp>
        <p:sp>
          <p:nvSpPr>
            <p:cNvPr id="19" name="Curved Up Arrow 18"/>
            <p:cNvSpPr/>
            <p:nvPr/>
          </p:nvSpPr>
          <p:spPr>
            <a:xfrm rot="16200000">
              <a:off x="7093458" y="3212239"/>
              <a:ext cx="626365" cy="42672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black"/>
                </a:solidFill>
              </a:endParaRPr>
            </a:p>
          </p:txBody>
        </p:sp>
        <p:sp>
          <p:nvSpPr>
            <p:cNvPr id="20" name="AutoShape 62"/>
            <p:cNvSpPr>
              <a:spLocks noChangeArrowheads="1"/>
            </p:cNvSpPr>
            <p:nvPr/>
          </p:nvSpPr>
          <p:spPr bwMode="auto">
            <a:xfrm>
              <a:off x="1981200" y="2467215"/>
              <a:ext cx="914400" cy="4000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DXE</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21" name="Curved Up Arrow 20"/>
            <p:cNvSpPr/>
            <p:nvPr/>
          </p:nvSpPr>
          <p:spPr>
            <a:xfrm rot="16200000">
              <a:off x="7092315" y="2184682"/>
              <a:ext cx="628650" cy="426720"/>
            </a:xfrm>
            <a:prstGeom prst="curvedUp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black"/>
                </a:solidFill>
              </a:endParaRPr>
            </a:p>
          </p:txBody>
        </p:sp>
        <p:sp>
          <p:nvSpPr>
            <p:cNvPr id="22" name="AutoShape 62"/>
            <p:cNvSpPr>
              <a:spLocks noChangeArrowheads="1"/>
            </p:cNvSpPr>
            <p:nvPr/>
          </p:nvSpPr>
          <p:spPr bwMode="auto">
            <a:xfrm>
              <a:off x="1981200" y="1552160"/>
              <a:ext cx="5105400" cy="34290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OS Kernel</a:t>
              </a:r>
            </a:p>
          </p:txBody>
        </p:sp>
        <p:sp>
          <p:nvSpPr>
            <p:cNvPr id="24" name="AutoShape 62"/>
            <p:cNvSpPr>
              <a:spLocks noChangeArrowheads="1"/>
            </p:cNvSpPr>
            <p:nvPr/>
          </p:nvSpPr>
          <p:spPr bwMode="auto">
            <a:xfrm>
              <a:off x="1988850" y="1036122"/>
              <a:ext cx="2464088" cy="285750"/>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OS Driver</a:t>
              </a:r>
            </a:p>
          </p:txBody>
        </p:sp>
      </p:grpSp>
      <p:sp>
        <p:nvSpPr>
          <p:cNvPr id="25" name="AutoShape 62"/>
          <p:cNvSpPr>
            <a:spLocks noChangeArrowheads="1"/>
          </p:cNvSpPr>
          <p:nvPr/>
        </p:nvSpPr>
        <p:spPr bwMode="auto">
          <a:xfrm>
            <a:off x="4549900" y="1106883"/>
            <a:ext cx="2816100" cy="357558"/>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OS Driver</a:t>
            </a:r>
          </a:p>
        </p:txBody>
      </p:sp>
      <p:sp>
        <p:nvSpPr>
          <p:cNvPr id="26" name="AutoShape 62"/>
          <p:cNvSpPr>
            <a:spLocks noChangeArrowheads="1"/>
          </p:cNvSpPr>
          <p:nvPr/>
        </p:nvSpPr>
        <p:spPr bwMode="auto">
          <a:xfrm>
            <a:off x="3055257" y="3541210"/>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DXE</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27" name="Curved Down Arrow 26"/>
          <p:cNvSpPr/>
          <p:nvPr/>
        </p:nvSpPr>
        <p:spPr>
          <a:xfrm rot="16200000">
            <a:off x="2445082" y="3933717"/>
            <a:ext cx="715116" cy="400594"/>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black"/>
              </a:solidFill>
            </a:endParaRPr>
          </a:p>
        </p:txBody>
      </p:sp>
      <p:sp>
        <p:nvSpPr>
          <p:cNvPr id="28" name="AutoShape 62"/>
          <p:cNvSpPr>
            <a:spLocks noChangeArrowheads="1"/>
          </p:cNvSpPr>
          <p:nvPr/>
        </p:nvSpPr>
        <p:spPr bwMode="auto">
          <a:xfrm>
            <a:off x="3055257" y="2897605"/>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DXE</a:t>
            </a:r>
          </a:p>
          <a:p>
            <a:pPr algn="ctr" defTabSz="457200"/>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29" name="AutoShape 62"/>
          <p:cNvSpPr>
            <a:spLocks noChangeArrowheads="1"/>
          </p:cNvSpPr>
          <p:nvPr/>
        </p:nvSpPr>
        <p:spPr bwMode="auto">
          <a:xfrm>
            <a:off x="4579257" y="3528510"/>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0" name="Curved Down Arrow 29"/>
          <p:cNvSpPr/>
          <p:nvPr/>
        </p:nvSpPr>
        <p:spPr>
          <a:xfrm rot="16200000">
            <a:off x="3969082" y="3921017"/>
            <a:ext cx="715116" cy="400594"/>
          </a:xfrm>
          <a:prstGeom prst="curvedDownArrow">
            <a:avLst/>
          </a:prstGeom>
          <a:solidFill>
            <a:srgbClr val="00B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400">
              <a:solidFill>
                <a:prstClr val="black"/>
              </a:solidFill>
            </a:endParaRPr>
          </a:p>
        </p:txBody>
      </p:sp>
      <p:sp>
        <p:nvSpPr>
          <p:cNvPr id="31" name="AutoShape 62"/>
          <p:cNvSpPr>
            <a:spLocks noChangeArrowheads="1"/>
          </p:cNvSpPr>
          <p:nvPr/>
        </p:nvSpPr>
        <p:spPr bwMode="auto">
          <a:xfrm>
            <a:off x="4579257" y="2884905"/>
            <a:ext cx="1045028" cy="500581"/>
          </a:xfrm>
          <a:prstGeom prst="roundRect">
            <a:avLst>
              <a:gd name="adj" fmla="val 0"/>
            </a:avLst>
          </a:prstGeom>
          <a:solidFill>
            <a:schemeClr val="bg1">
              <a:lumMod val="50000"/>
            </a:schemeClr>
          </a:solidFill>
          <a:ln w="50800" cap="flat" cmpd="sng" algn="ctr">
            <a:solidFill>
              <a:srgbClr val="00B050"/>
            </a:solidFill>
            <a:prstDash val="solid"/>
            <a:round/>
            <a:headEnd type="none" w="med" len="med"/>
            <a:tailEnd type="none" w="med" len="med"/>
          </a:ln>
          <a:effectLst/>
        </p:spPr>
        <p:txBody>
          <a:bodyPr wrap="none" lIns="0" tIns="0" rIns="0" bIns="0" anchor="ctr"/>
          <a:lstStyle/>
          <a:p>
            <a:pPr algn="ctr" defTabSz="457200"/>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3" name="AutoShape 62"/>
          <p:cNvSpPr>
            <a:spLocks noChangeArrowheads="1"/>
          </p:cNvSpPr>
          <p:nvPr/>
        </p:nvSpPr>
        <p:spPr bwMode="auto">
          <a:xfrm>
            <a:off x="1320800" y="1600200"/>
            <a:ext cx="7632700" cy="2798922"/>
          </a:xfrm>
          <a:prstGeom prst="roundRect">
            <a:avLst>
              <a:gd name="adj" fmla="val 19219"/>
            </a:avLst>
          </a:prstGeom>
          <a:noFill/>
          <a:ln w="38100" cmpd="sng">
            <a:solidFill>
              <a:srgbClr val="00B050"/>
            </a:solidFill>
            <a:round/>
            <a:headEnd/>
            <a:tailEnd/>
          </a:ln>
          <a:effectLst>
            <a:outerShdw blurRad="50800" dist="38100" dir="2700000" algn="tl" rotWithShape="0">
              <a:prstClr val="black">
                <a:alpha val="30000"/>
              </a:prstClr>
            </a:outerShdw>
          </a:effectLst>
        </p:spPr>
        <p:txBody>
          <a:bodyPr wrap="none" lIns="0" tIns="0" rIns="0" bIns="0" anchor="ctr"/>
          <a:lstStyle/>
          <a:p>
            <a:pPr algn="r" defTabSz="457200"/>
            <a:endParaRPr lang="en-US" sz="2400" b="1" dirty="0">
              <a:solidFill>
                <a:prstClr val="black"/>
              </a:solidFill>
              <a:effectLst>
                <a:outerShdw blurRad="25400" dist="12700" dir="2700000" algn="tl" rotWithShape="0">
                  <a:prstClr val="black">
                    <a:alpha val="21000"/>
                  </a:prstClr>
                </a:outerShdw>
              </a:effectLst>
              <a:latin typeface="Arial"/>
            </a:endParaRPr>
          </a:p>
          <a:p>
            <a:pPr algn="r" defTabSz="457200"/>
            <a:endParaRPr lang="en-US" sz="2400" b="1" dirty="0">
              <a:solidFill>
                <a:prstClr val="black"/>
              </a:solidFill>
              <a:effectLst>
                <a:outerShdw blurRad="25400" dist="12700" dir="2700000" algn="tl" rotWithShape="0">
                  <a:prstClr val="black">
                    <a:alpha val="21000"/>
                  </a:prstClr>
                </a:outerShdw>
              </a:effectLst>
              <a:latin typeface="Arial"/>
            </a:endParaRPr>
          </a:p>
          <a:p>
            <a:pPr algn="r" defTabSz="457200"/>
            <a:r>
              <a:rPr lang="en-US" sz="2400" b="1" dirty="0">
                <a:solidFill>
                  <a:prstClr val="black"/>
                </a:solidFill>
                <a:effectLst>
                  <a:outerShdw blurRad="25400" dist="12700" dir="2700000" algn="tl" rotWithShape="0">
                    <a:prstClr val="black">
                      <a:alpha val="21000"/>
                    </a:prstClr>
                  </a:outerShdw>
                </a:effectLst>
                <a:latin typeface="Arial"/>
              </a:rPr>
              <a:t>Hashing</a:t>
            </a:r>
          </a:p>
        </p:txBody>
      </p:sp>
      <p:sp>
        <p:nvSpPr>
          <p:cNvPr id="32" name="AutoShape 62"/>
          <p:cNvSpPr>
            <a:spLocks noChangeArrowheads="1"/>
          </p:cNvSpPr>
          <p:nvPr/>
        </p:nvSpPr>
        <p:spPr bwMode="auto">
          <a:xfrm>
            <a:off x="1371600" y="914400"/>
            <a:ext cx="7581900" cy="662358"/>
          </a:xfrm>
          <a:prstGeom prst="roundRect">
            <a:avLst>
              <a:gd name="adj" fmla="val 19219"/>
            </a:avLst>
          </a:prstGeom>
          <a:noFill/>
          <a:ln w="38100" cmpd="sng">
            <a:solidFill>
              <a:srgbClr val="00B050"/>
            </a:solidFill>
            <a:round/>
            <a:headEnd/>
            <a:tailEnd/>
          </a:ln>
          <a:effectLst>
            <a:outerShdw blurRad="50800" dist="38100" dir="2700000" algn="tl" rotWithShape="0">
              <a:prstClr val="black">
                <a:alpha val="30000"/>
              </a:prstClr>
            </a:outerShdw>
          </a:effectLst>
        </p:spPr>
        <p:txBody>
          <a:bodyPr wrap="none" lIns="0" tIns="0" rIns="0" bIns="0" anchor="ctr"/>
          <a:lstStyle/>
          <a:p>
            <a:pPr algn="r" defTabSz="457200"/>
            <a:r>
              <a:rPr lang="en-US" sz="2400" b="1" dirty="0">
                <a:solidFill>
                  <a:prstClr val="black"/>
                </a:solidFill>
                <a:effectLst>
                  <a:outerShdw blurRad="25400" dist="12700" dir="2700000" algn="tl" rotWithShape="0">
                    <a:prstClr val="black">
                      <a:alpha val="21000"/>
                    </a:prstClr>
                  </a:outerShdw>
                </a:effectLst>
                <a:latin typeface="Arial"/>
              </a:rPr>
              <a:t>Driver </a:t>
            </a:r>
          </a:p>
          <a:p>
            <a:pPr algn="r" defTabSz="457200"/>
            <a:r>
              <a:rPr lang="en-US" sz="2400" b="1" dirty="0">
                <a:solidFill>
                  <a:prstClr val="black"/>
                </a:solidFill>
                <a:effectLst>
                  <a:outerShdw blurRad="25400" dist="12700" dir="2700000" algn="tl" rotWithShape="0">
                    <a:prstClr val="black">
                      <a:alpha val="21000"/>
                    </a:prstClr>
                  </a:outerShdw>
                </a:effectLst>
                <a:latin typeface="Arial"/>
              </a:rPr>
              <a:t>Signing</a:t>
            </a:r>
          </a:p>
        </p:txBody>
      </p:sp>
      <p:sp>
        <p:nvSpPr>
          <p:cNvPr id="23" name="Rectangle 22"/>
          <p:cNvSpPr/>
          <p:nvPr/>
        </p:nvSpPr>
        <p:spPr>
          <a:xfrm>
            <a:off x="7744459" y="4792951"/>
            <a:ext cx="1209041" cy="95043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TPM</a:t>
            </a:r>
          </a:p>
        </p:txBody>
      </p:sp>
      <p:sp>
        <p:nvSpPr>
          <p:cNvPr id="34" name="Down Arrow 33"/>
          <p:cNvSpPr/>
          <p:nvPr/>
        </p:nvSpPr>
        <p:spPr>
          <a:xfrm>
            <a:off x="7988300" y="3741060"/>
            <a:ext cx="360679" cy="1051891"/>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7176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 into TPM PCRs</a:t>
            </a:r>
          </a:p>
        </p:txBody>
      </p:sp>
      <p:sp>
        <p:nvSpPr>
          <p:cNvPr id="3" name="Content Placeholder 2"/>
          <p:cNvSpPr>
            <a:spLocks noGrp="1"/>
          </p:cNvSpPr>
          <p:nvPr>
            <p:ph idx="1"/>
          </p:nvPr>
        </p:nvSpPr>
        <p:spPr>
          <a:xfrm>
            <a:off x="457200" y="1036637"/>
            <a:ext cx="8686800" cy="4525963"/>
          </a:xfrm>
        </p:spPr>
        <p:txBody>
          <a:bodyPr>
            <a:noAutofit/>
          </a:bodyPr>
          <a:lstStyle/>
          <a:p>
            <a:r>
              <a:rPr lang="en-US" sz="1600" dirty="0"/>
              <a:t>⊗ Initial startup FW at CPU reset vector </a:t>
            </a:r>
          </a:p>
          <a:p>
            <a:r>
              <a:rPr lang="en-US" sz="1600" b="1" dirty="0">
                <a:latin typeface="Courier New" panose="02070309020205020404" pitchFamily="49" charset="0"/>
                <a:cs typeface="Courier New" panose="02070309020205020404" pitchFamily="49" charset="0"/>
              </a:rPr>
              <a:t>PCR[0 ]</a:t>
            </a:r>
            <a:r>
              <a:rPr lang="en-US" sz="1600" dirty="0"/>
              <a:t> ← CRTM, UEFI Firmware, PEI/DXE [BIOS], UEFI Boot and Runtime Services, Embedded EFI OROMs, SMI Handlers, Static ACPI Tables </a:t>
            </a:r>
          </a:p>
          <a:p>
            <a:r>
              <a:rPr lang="en-US" sz="1600" b="1" dirty="0">
                <a:latin typeface="Courier New" panose="02070309020205020404" pitchFamily="49" charset="0"/>
                <a:cs typeface="Courier New" panose="02070309020205020404" pitchFamily="49" charset="0"/>
              </a:rPr>
              <a:t>PCR[1 ]</a:t>
            </a:r>
            <a:r>
              <a:rPr lang="en-US" sz="1600" dirty="0"/>
              <a:t> ← SMBIOS, ACPI Tables, Platform Configuration Data </a:t>
            </a:r>
          </a:p>
          <a:p>
            <a:r>
              <a:rPr lang="en-US" sz="1600" b="1" dirty="0">
                <a:latin typeface="Courier New" panose="02070309020205020404" pitchFamily="49" charset="0"/>
                <a:cs typeface="Courier New" panose="02070309020205020404" pitchFamily="49" charset="0"/>
              </a:rPr>
              <a:t>PCR[2 ]</a:t>
            </a:r>
            <a:r>
              <a:rPr lang="en-US" sz="1600" dirty="0"/>
              <a:t> ← EFI Drivers from Expansion Cards [Option ROMs] </a:t>
            </a:r>
          </a:p>
          <a:p>
            <a:r>
              <a:rPr lang="en-US" sz="1600" b="1" dirty="0">
                <a:latin typeface="Courier New" panose="02070309020205020404" pitchFamily="49" charset="0"/>
                <a:cs typeface="Courier New" panose="02070309020205020404" pitchFamily="49" charset="0"/>
              </a:rPr>
              <a:t>PCR[3 ]</a:t>
            </a:r>
            <a:r>
              <a:rPr lang="en-US" sz="1600" dirty="0"/>
              <a:t> ← [Option ROM Data and Configuration] </a:t>
            </a:r>
          </a:p>
          <a:p>
            <a:r>
              <a:rPr lang="en-US" sz="1600" b="1" dirty="0">
                <a:latin typeface="Courier New" panose="02070309020205020404" pitchFamily="49" charset="0"/>
                <a:cs typeface="Courier New" panose="02070309020205020404" pitchFamily="49" charset="0"/>
              </a:rPr>
              <a:t>PCR[4 ]</a:t>
            </a:r>
            <a:r>
              <a:rPr lang="en-US" sz="1600" dirty="0"/>
              <a:t> ← UEFI OS Loader, UEFI Applications [MBR] </a:t>
            </a:r>
          </a:p>
          <a:p>
            <a:r>
              <a:rPr lang="en-US" sz="1600" b="1" dirty="0">
                <a:latin typeface="Courier New" panose="02070309020205020404" pitchFamily="49" charset="0"/>
                <a:cs typeface="Courier New" panose="02070309020205020404" pitchFamily="49" charset="0"/>
              </a:rPr>
              <a:t>PCR[5 ]</a:t>
            </a:r>
            <a:r>
              <a:rPr lang="en-US" sz="1600" dirty="0"/>
              <a:t> ← EFI Variables, GUID Partition Table [MBR Partition Table] </a:t>
            </a:r>
          </a:p>
          <a:p>
            <a:r>
              <a:rPr lang="en-US" sz="1600" b="1" dirty="0">
                <a:latin typeface="Courier New" panose="02070309020205020404" pitchFamily="49" charset="0"/>
                <a:cs typeface="Courier New" panose="02070309020205020404" pitchFamily="49" charset="0"/>
              </a:rPr>
              <a:t>PCR[6 ]</a:t>
            </a:r>
            <a:r>
              <a:rPr lang="en-US" sz="1600" dirty="0"/>
              <a:t> ← State Transitions and Wake Events </a:t>
            </a:r>
          </a:p>
          <a:p>
            <a:r>
              <a:rPr lang="en-US" sz="1600" b="1" dirty="0">
                <a:latin typeface="Courier New" panose="02070309020205020404" pitchFamily="49" charset="0"/>
                <a:cs typeface="Courier New" panose="02070309020205020404" pitchFamily="49" charset="0"/>
              </a:rPr>
              <a:t>PCR[7 ]</a:t>
            </a:r>
            <a:r>
              <a:rPr lang="en-US" sz="1600" dirty="0"/>
              <a:t> ← UEFI Secure Boot keys (PK/KEK) and variables (</a:t>
            </a:r>
            <a:r>
              <a:rPr lang="en-US" sz="1600" dirty="0" err="1"/>
              <a:t>db</a:t>
            </a:r>
            <a:r>
              <a:rPr lang="en-US" sz="1600" dirty="0"/>
              <a:t>, </a:t>
            </a:r>
            <a:r>
              <a:rPr lang="en-US" sz="1600" dirty="0" err="1"/>
              <a:t>dbx</a:t>
            </a:r>
            <a:r>
              <a:rPr lang="en-US" sz="1600" dirty="0"/>
              <a:t>..)</a:t>
            </a:r>
          </a:p>
          <a:p>
            <a:r>
              <a:rPr lang="en-US" sz="1600" b="1" dirty="0">
                <a:latin typeface="Courier New" panose="02070309020205020404" pitchFamily="49" charset="0"/>
                <a:cs typeface="Courier New" panose="02070309020205020404" pitchFamily="49" charset="0"/>
              </a:rPr>
              <a:t>PCR[8 ]</a:t>
            </a:r>
            <a:r>
              <a:rPr lang="en-US" sz="1600" dirty="0"/>
              <a:t> ← TPM Aware OS specific hashes [NTFS Boot Sector] </a:t>
            </a:r>
          </a:p>
          <a:p>
            <a:r>
              <a:rPr lang="en-US" sz="1600" b="1" dirty="0">
                <a:latin typeface="Courier New" panose="02070309020205020404" pitchFamily="49" charset="0"/>
                <a:cs typeface="Courier New" panose="02070309020205020404" pitchFamily="49" charset="0"/>
              </a:rPr>
              <a:t>PCR[9 ]</a:t>
            </a:r>
            <a:r>
              <a:rPr lang="en-US" sz="1600" dirty="0"/>
              <a:t> ← TPM Aware OS specific hashes [NTFS Boot Block] </a:t>
            </a:r>
          </a:p>
          <a:p>
            <a:r>
              <a:rPr lang="en-US" sz="1600" b="1" dirty="0">
                <a:latin typeface="Courier New" panose="02070309020205020404" pitchFamily="49" charset="0"/>
                <a:cs typeface="Courier New" panose="02070309020205020404" pitchFamily="49" charset="0"/>
              </a:rPr>
              <a:t>PCR[10]</a:t>
            </a:r>
            <a:r>
              <a:rPr lang="en-US" sz="1600" dirty="0"/>
              <a:t> ← [Boot Manager] </a:t>
            </a:r>
          </a:p>
          <a:p>
            <a:r>
              <a:rPr lang="en-US" sz="1600" b="1" dirty="0">
                <a:latin typeface="Courier New" panose="02070309020205020404" pitchFamily="49" charset="0"/>
                <a:cs typeface="Courier New" panose="02070309020205020404" pitchFamily="49" charset="0"/>
              </a:rPr>
              <a:t>PCR[11]</a:t>
            </a:r>
            <a:r>
              <a:rPr lang="en-US" sz="1600" dirty="0"/>
              <a:t> ← BitLocker Access Control</a:t>
            </a:r>
          </a:p>
        </p:txBody>
      </p:sp>
    </p:spTree>
    <p:extLst>
      <p:ext uri="{BB962C8B-B14F-4D97-AF65-F5344CB8AC3E}">
        <p14:creationId xmlns:p14="http://schemas.microsoft.com/office/powerpoint/2010/main" val="228912692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UEFI Secure Boot vs TCG Trusted Boot</a:t>
            </a:r>
          </a:p>
        </p:txBody>
      </p:sp>
      <p:sp>
        <p:nvSpPr>
          <p:cNvPr id="5" name="Rectangle 4"/>
          <p:cNvSpPr/>
          <p:nvPr/>
        </p:nvSpPr>
        <p:spPr>
          <a:xfrm>
            <a:off x="1447800" y="6172200"/>
            <a:ext cx="6705600" cy="369332"/>
          </a:xfrm>
          <a:prstGeom prst="rect">
            <a:avLst/>
          </a:prstGeom>
        </p:spPr>
        <p:txBody>
          <a:bodyPr wrap="square">
            <a:spAutoFit/>
          </a:bodyPr>
          <a:lstStyle/>
          <a:p>
            <a:r>
              <a:rPr lang="en-US" dirty="0"/>
              <a:t>Source: </a:t>
            </a:r>
            <a:r>
              <a:rPr lang="en-US" dirty="0">
                <a:hlinkClick r:id="rId3"/>
              </a:rPr>
              <a:t>Secure Boot Ecosystem Challenges</a:t>
            </a:r>
            <a:r>
              <a:rPr lang="en-US" dirty="0"/>
              <a:t> by Vincent Zimmer</a:t>
            </a:r>
          </a:p>
        </p:txBody>
      </p:sp>
      <p:sp>
        <p:nvSpPr>
          <p:cNvPr id="7" name="Rectangle 6"/>
          <p:cNvSpPr/>
          <p:nvPr/>
        </p:nvSpPr>
        <p:spPr>
          <a:xfrm>
            <a:off x="457199" y="1191161"/>
            <a:ext cx="8077201" cy="1569660"/>
          </a:xfrm>
          <a:prstGeom prst="rect">
            <a:avLst/>
          </a:prstGeom>
        </p:spPr>
        <p:txBody>
          <a:bodyPr wrap="square">
            <a:spAutoFit/>
          </a:bodyPr>
          <a:lstStyle/>
          <a:p>
            <a:r>
              <a:rPr lang="en-US" sz="1600" b="1" dirty="0"/>
              <a:t>UEFI Secure Boot</a:t>
            </a:r>
          </a:p>
          <a:p>
            <a:endParaRPr lang="en-US" sz="1600" b="1" dirty="0"/>
          </a:p>
          <a:p>
            <a:pPr marL="285750" indent="-285750">
              <a:buFont typeface="Arial" panose="020B0604020202020204" pitchFamily="34" charset="0"/>
              <a:buChar char="•"/>
            </a:pPr>
            <a:r>
              <a:rPr lang="en-US" sz="1600" dirty="0"/>
              <a:t>UEFI authenticates OS loader (pub key and policy)</a:t>
            </a:r>
          </a:p>
          <a:p>
            <a:pPr marL="285750" indent="-285750">
              <a:buFont typeface="Arial" panose="020B0604020202020204" pitchFamily="34" charset="0"/>
              <a:buChar char="•"/>
            </a:pPr>
            <a:r>
              <a:rPr lang="en-US" sz="1600" dirty="0"/>
              <a:t>Checks signature of before loading </a:t>
            </a:r>
          </a:p>
          <a:p>
            <a:pPr marL="285750" indent="-285750">
              <a:buFont typeface="Arial" panose="020B0604020202020204" pitchFamily="34" charset="0"/>
              <a:buChar char="•"/>
            </a:pPr>
            <a:r>
              <a:rPr lang="en-US" sz="1600" dirty="0"/>
              <a:t>UEFI Secure boot will stop platform boot if signature is not valid</a:t>
            </a:r>
          </a:p>
          <a:p>
            <a:pPr marL="285750" indent="-285750">
              <a:buFont typeface="Arial" panose="020B0604020202020204" pitchFamily="34" charset="0"/>
              <a:buChar char="•"/>
            </a:pPr>
            <a:r>
              <a:rPr lang="en-US" sz="1600" dirty="0"/>
              <a:t>UEFI requires remediation mechanisms if boot fails</a:t>
            </a:r>
          </a:p>
        </p:txBody>
      </p:sp>
      <p:sp>
        <p:nvSpPr>
          <p:cNvPr id="8" name="Rectangle 7"/>
          <p:cNvSpPr/>
          <p:nvPr/>
        </p:nvSpPr>
        <p:spPr>
          <a:xfrm>
            <a:off x="5226279" y="3302807"/>
            <a:ext cx="1447800" cy="457200"/>
          </a:xfrm>
          <a:prstGeom prst="rect">
            <a:avLst/>
          </a:prstGeom>
          <a:solidFill>
            <a:schemeClr val="accent3">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UEFI Firmware</a:t>
            </a:r>
          </a:p>
        </p:txBody>
      </p:sp>
      <p:sp>
        <p:nvSpPr>
          <p:cNvPr id="9" name="Rectangle 8"/>
          <p:cNvSpPr/>
          <p:nvPr/>
        </p:nvSpPr>
        <p:spPr>
          <a:xfrm>
            <a:off x="5226279" y="3868912"/>
            <a:ext cx="1447800" cy="457200"/>
          </a:xfrm>
          <a:prstGeom prst="rect">
            <a:avLst/>
          </a:prstGeom>
          <a:solidFill>
            <a:schemeClr val="accent3">
              <a:lumMod val="75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UEFI OS </a:t>
            </a:r>
            <a:r>
              <a:rPr lang="en-US" sz="1400" dirty="0" err="1"/>
              <a:t>Ldr</a:t>
            </a:r>
            <a:r>
              <a:rPr lang="en-US" sz="1400" dirty="0"/>
              <a:t>, Drivers</a:t>
            </a:r>
          </a:p>
        </p:txBody>
      </p:sp>
      <p:sp>
        <p:nvSpPr>
          <p:cNvPr id="10" name="Rectangle 9"/>
          <p:cNvSpPr/>
          <p:nvPr/>
        </p:nvSpPr>
        <p:spPr>
          <a:xfrm>
            <a:off x="5226279" y="4371434"/>
            <a:ext cx="1447800" cy="457200"/>
          </a:xfrm>
          <a:prstGeom prst="rect">
            <a:avLst/>
          </a:prstGeom>
          <a:solidFill>
            <a:schemeClr val="bg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Kernel</a:t>
            </a:r>
          </a:p>
        </p:txBody>
      </p:sp>
      <p:sp>
        <p:nvSpPr>
          <p:cNvPr id="11" name="Rectangle 10"/>
          <p:cNvSpPr/>
          <p:nvPr/>
        </p:nvSpPr>
        <p:spPr>
          <a:xfrm>
            <a:off x="5235804" y="4867405"/>
            <a:ext cx="1447800" cy="457200"/>
          </a:xfrm>
          <a:prstGeom prst="rect">
            <a:avLst/>
          </a:prstGeom>
          <a:solidFill>
            <a:schemeClr val="bg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Drivers</a:t>
            </a:r>
          </a:p>
        </p:txBody>
      </p:sp>
      <p:sp>
        <p:nvSpPr>
          <p:cNvPr id="12" name="Rectangle 11"/>
          <p:cNvSpPr/>
          <p:nvPr/>
        </p:nvSpPr>
        <p:spPr>
          <a:xfrm>
            <a:off x="5235804" y="5363376"/>
            <a:ext cx="1447800" cy="457200"/>
          </a:xfrm>
          <a:prstGeom prst="rect">
            <a:avLst/>
          </a:prstGeom>
          <a:solidFill>
            <a:schemeClr val="bg2">
              <a:lumMod val="60000"/>
              <a:lumOff val="40000"/>
            </a:schemeClr>
          </a:solidFill>
          <a:ln>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Apps</a:t>
            </a:r>
          </a:p>
        </p:txBody>
      </p:sp>
      <p:sp>
        <p:nvSpPr>
          <p:cNvPr id="13" name="Rectangle 12"/>
          <p:cNvSpPr/>
          <p:nvPr/>
        </p:nvSpPr>
        <p:spPr>
          <a:xfrm>
            <a:off x="7436079" y="4373261"/>
            <a:ext cx="609600" cy="301146"/>
          </a:xfrm>
          <a:prstGeom prst="rect">
            <a:avLst/>
          </a:prstGeom>
          <a:noFill/>
          <a:ln w="19050">
            <a:solidFill>
              <a:schemeClr val="accent1">
                <a:shade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C00000"/>
                </a:solidFill>
              </a:rPr>
              <a:t>TPM</a:t>
            </a:r>
          </a:p>
        </p:txBody>
      </p:sp>
      <p:cxnSp>
        <p:nvCxnSpPr>
          <p:cNvPr id="14" name="Straight Arrow Connector 13"/>
          <p:cNvCxnSpPr>
            <a:stCxn id="12" idx="3"/>
          </p:cNvCxnSpPr>
          <p:nvPr/>
        </p:nvCxnSpPr>
        <p:spPr>
          <a:xfrm flipV="1">
            <a:off x="6683604" y="4674407"/>
            <a:ext cx="752475" cy="91756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3"/>
          </p:cNvCxnSpPr>
          <p:nvPr/>
        </p:nvCxnSpPr>
        <p:spPr>
          <a:xfrm flipV="1">
            <a:off x="6683604" y="4600035"/>
            <a:ext cx="685800" cy="49597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3"/>
          </p:cNvCxnSpPr>
          <p:nvPr/>
        </p:nvCxnSpPr>
        <p:spPr>
          <a:xfrm flipV="1">
            <a:off x="6674079" y="4523835"/>
            <a:ext cx="718298" cy="7619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3"/>
          </p:cNvCxnSpPr>
          <p:nvPr/>
        </p:nvCxnSpPr>
        <p:spPr>
          <a:xfrm>
            <a:off x="6674079" y="4097512"/>
            <a:ext cx="695325" cy="27392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3"/>
          </p:cNvCxnSpPr>
          <p:nvPr/>
        </p:nvCxnSpPr>
        <p:spPr>
          <a:xfrm>
            <a:off x="6674079" y="3531407"/>
            <a:ext cx="762000" cy="77366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Arrow: Curved Right 18"/>
          <p:cNvSpPr/>
          <p:nvPr/>
        </p:nvSpPr>
        <p:spPr>
          <a:xfrm>
            <a:off x="4845279" y="3625282"/>
            <a:ext cx="325811" cy="404574"/>
          </a:xfrm>
          <a:prstGeom prst="curv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Arrow: Curved Right 19"/>
          <p:cNvSpPr/>
          <p:nvPr/>
        </p:nvSpPr>
        <p:spPr>
          <a:xfrm>
            <a:off x="4833793" y="4169147"/>
            <a:ext cx="325811" cy="404574"/>
          </a:xfrm>
          <a:prstGeom prst="curvedRightArrow">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Arrow: Curved Right 20"/>
          <p:cNvSpPr/>
          <p:nvPr/>
        </p:nvSpPr>
        <p:spPr>
          <a:xfrm>
            <a:off x="4833793" y="4588467"/>
            <a:ext cx="325811" cy="404574"/>
          </a:xfrm>
          <a:prstGeom prst="curvedRightArrow">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Curved Right 21"/>
          <p:cNvSpPr/>
          <p:nvPr/>
        </p:nvSpPr>
        <p:spPr>
          <a:xfrm>
            <a:off x="4833792" y="5131607"/>
            <a:ext cx="325811" cy="404574"/>
          </a:xfrm>
          <a:prstGeom prst="curvedRightArrow">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rot="2894921">
            <a:off x="6247657" y="3735072"/>
            <a:ext cx="1965960" cy="276999"/>
          </a:xfrm>
          <a:prstGeom prst="rect">
            <a:avLst/>
          </a:prstGeom>
        </p:spPr>
        <p:txBody>
          <a:bodyPr wrap="square">
            <a:spAutoFit/>
          </a:bodyPr>
          <a:lstStyle/>
          <a:p>
            <a:pPr algn="ctr"/>
            <a:r>
              <a:rPr lang="en-US" sz="1200" dirty="0"/>
              <a:t>UEFI</a:t>
            </a:r>
          </a:p>
        </p:txBody>
      </p:sp>
      <p:sp>
        <p:nvSpPr>
          <p:cNvPr id="24" name="Rectangle 23"/>
          <p:cNvSpPr/>
          <p:nvPr/>
        </p:nvSpPr>
        <p:spPr>
          <a:xfrm>
            <a:off x="6949440" y="4805091"/>
            <a:ext cx="1965960" cy="276999"/>
          </a:xfrm>
          <a:prstGeom prst="rect">
            <a:avLst/>
          </a:prstGeom>
        </p:spPr>
        <p:txBody>
          <a:bodyPr wrap="square">
            <a:spAutoFit/>
          </a:bodyPr>
          <a:lstStyle/>
          <a:p>
            <a:pPr algn="ctr"/>
            <a:r>
              <a:rPr lang="en-US" sz="1200" dirty="0"/>
              <a:t>Record to PCR</a:t>
            </a:r>
          </a:p>
        </p:txBody>
      </p:sp>
      <p:sp>
        <p:nvSpPr>
          <p:cNvPr id="26" name="Rectangle 25"/>
          <p:cNvSpPr/>
          <p:nvPr/>
        </p:nvSpPr>
        <p:spPr>
          <a:xfrm>
            <a:off x="462412" y="3195697"/>
            <a:ext cx="4144742" cy="2308324"/>
          </a:xfrm>
          <a:prstGeom prst="rect">
            <a:avLst/>
          </a:prstGeom>
        </p:spPr>
        <p:txBody>
          <a:bodyPr wrap="square">
            <a:spAutoFit/>
          </a:bodyPr>
          <a:lstStyle/>
          <a:p>
            <a:r>
              <a:rPr lang="en-US" sz="1600" b="1" dirty="0"/>
              <a:t>UEFI TCG Measured Boot</a:t>
            </a:r>
          </a:p>
          <a:p>
            <a:endParaRPr lang="en-US" sz="1600" b="1" dirty="0"/>
          </a:p>
          <a:p>
            <a:pPr marL="285750" indent="-285750">
              <a:buFont typeface="Arial" panose="020B0604020202020204" pitchFamily="34" charset="0"/>
              <a:buChar char="•"/>
            </a:pPr>
            <a:r>
              <a:rPr lang="en-US" sz="1600" dirty="0"/>
              <a:t>UEFI PI measures OS loader &amp; UEFI drivers into TPM PCRs</a:t>
            </a:r>
          </a:p>
          <a:p>
            <a:pPr marL="285750" indent="-285750">
              <a:buFont typeface="Arial" panose="020B0604020202020204" pitchFamily="34" charset="0"/>
              <a:buChar char="•"/>
            </a:pPr>
            <a:r>
              <a:rPr lang="en-US" sz="1600" dirty="0"/>
              <a:t>TCG Trusted boot never fails to boot firmware/OS</a:t>
            </a:r>
          </a:p>
          <a:p>
            <a:pPr marL="285750" indent="-285750">
              <a:buFont typeface="Arial" panose="020B0604020202020204" pitchFamily="34" charset="0"/>
              <a:buChar char="•"/>
            </a:pPr>
            <a:r>
              <a:rPr lang="en-US" sz="1600" dirty="0"/>
              <a:t>Incumbent upon other SW to make security decision using attestation and/or unsealing</a:t>
            </a:r>
          </a:p>
        </p:txBody>
      </p:sp>
    </p:spTree>
    <p:extLst>
      <p:ext uri="{BB962C8B-B14F-4D97-AF65-F5344CB8AC3E}">
        <p14:creationId xmlns:p14="http://schemas.microsoft.com/office/powerpoint/2010/main" val="23946265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all mean?</a:t>
            </a:r>
          </a:p>
        </p:txBody>
      </p:sp>
      <p:sp>
        <p:nvSpPr>
          <p:cNvPr id="3" name="Content Placeholder 2"/>
          <p:cNvSpPr>
            <a:spLocks noGrp="1"/>
          </p:cNvSpPr>
          <p:nvPr>
            <p:ph idx="1"/>
          </p:nvPr>
        </p:nvSpPr>
        <p:spPr/>
        <p:txBody>
          <a:bodyPr/>
          <a:lstStyle/>
          <a:p>
            <a:r>
              <a:rPr lang="en-US" dirty="0"/>
              <a:t>Secure Boot</a:t>
            </a:r>
          </a:p>
          <a:p>
            <a:pPr lvl="1"/>
            <a:r>
              <a:rPr lang="en-US" dirty="0"/>
              <a:t>System firmware looks for authorized signature before execution</a:t>
            </a:r>
          </a:p>
          <a:p>
            <a:pPr lvl="1"/>
            <a:endParaRPr lang="en-US" dirty="0"/>
          </a:p>
          <a:p>
            <a:pPr marL="0" lvl="1" indent="0">
              <a:buNone/>
            </a:pPr>
            <a:r>
              <a:rPr lang="en-US" dirty="0"/>
              <a:t>Measured Boot</a:t>
            </a:r>
          </a:p>
          <a:p>
            <a:pPr lvl="1"/>
            <a:r>
              <a:rPr lang="en-US" dirty="0"/>
              <a:t>System firmware hashes images into PCRs before execution</a:t>
            </a:r>
          </a:p>
          <a:p>
            <a:pPr marL="0" lvl="1" indent="0">
              <a:buNone/>
            </a:pPr>
            <a:endParaRPr lang="en-US" dirty="0"/>
          </a:p>
          <a:p>
            <a:pPr marL="0" lvl="1" indent="0">
              <a:buNone/>
            </a:pPr>
            <a:r>
              <a:rPr lang="en-US" dirty="0"/>
              <a:t>Both</a:t>
            </a:r>
          </a:p>
          <a:p>
            <a:pPr lvl="1"/>
            <a:r>
              <a:rPr lang="en-US" dirty="0"/>
              <a:t>Trust system firmware to do checks (hash or sig check)</a:t>
            </a:r>
          </a:p>
          <a:p>
            <a:pPr lvl="1"/>
            <a:r>
              <a:rPr lang="en-US" dirty="0"/>
              <a:t>Only do startup checks, not runtime </a:t>
            </a:r>
          </a:p>
        </p:txBody>
      </p:sp>
    </p:spTree>
    <p:extLst>
      <p:ext uri="{BB962C8B-B14F-4D97-AF65-F5344CB8AC3E}">
        <p14:creationId xmlns:p14="http://schemas.microsoft.com/office/powerpoint/2010/main" val="788743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Firmware Boot Sequence – Early Boot</a:t>
            </a:r>
          </a:p>
        </p:txBody>
      </p:sp>
      <p:sp>
        <p:nvSpPr>
          <p:cNvPr id="8" name="Content Placeholder 7"/>
          <p:cNvSpPr>
            <a:spLocks noGrp="1"/>
          </p:cNvSpPr>
          <p:nvPr>
            <p:ph idx="1"/>
          </p:nvPr>
        </p:nvSpPr>
        <p:spPr>
          <a:xfrm>
            <a:off x="228600" y="1600200"/>
            <a:ext cx="8763000" cy="4953000"/>
          </a:xfrm>
        </p:spPr>
        <p:txBody>
          <a:bodyPr>
            <a:normAutofit/>
          </a:bodyPr>
          <a:lstStyle/>
          <a:p>
            <a:pPr marL="457200" indent="-457200">
              <a:buFont typeface="+mj-lt"/>
              <a:buAutoNum type="arabicPeriod"/>
            </a:pPr>
            <a:r>
              <a:rPr lang="en-US" sz="2400" dirty="0"/>
              <a:t>Firmware in multiprocessor system chooses </a:t>
            </a:r>
            <a:r>
              <a:rPr lang="en-US" sz="2400" i="1" dirty="0"/>
              <a:t>Bootstrap Processor (BSP)</a:t>
            </a:r>
            <a:r>
              <a:rPr lang="en-US" sz="2400" dirty="0"/>
              <a:t>. Other processors are in </a:t>
            </a:r>
            <a:r>
              <a:rPr lang="en-US" sz="2400" i="1" dirty="0"/>
              <a:t>Wait-For-SIPI</a:t>
            </a:r>
            <a:endParaRPr lang="en-US" sz="2400" dirty="0"/>
          </a:p>
          <a:p>
            <a:pPr marL="457200" indent="-457200">
              <a:buFont typeface="+mj-lt"/>
              <a:buAutoNum type="arabicPeriod"/>
            </a:pPr>
            <a:r>
              <a:rPr lang="en-US" sz="2400" dirty="0"/>
              <a:t>Firmware on BSP initializes BSP CPU</a:t>
            </a:r>
          </a:p>
          <a:p>
            <a:pPr marL="1028700" lvl="2" indent="-457200">
              <a:spcBef>
                <a:spcPts val="0"/>
              </a:spcBef>
            </a:pPr>
            <a:r>
              <a:rPr lang="en-US" sz="2000" dirty="0"/>
              <a:t>Loads early CPU microcode update on BSP</a:t>
            </a:r>
          </a:p>
          <a:p>
            <a:pPr marL="1028700" lvl="2" indent="-457200">
              <a:spcBef>
                <a:spcPts val="0"/>
              </a:spcBef>
            </a:pPr>
            <a:r>
              <a:rPr lang="en-US" sz="2000" dirty="0"/>
              <a:t>Initializes Local APIC</a:t>
            </a:r>
          </a:p>
          <a:p>
            <a:pPr marL="1028700" lvl="2" indent="-457200">
              <a:spcBef>
                <a:spcPts val="0"/>
              </a:spcBef>
            </a:pPr>
            <a:r>
              <a:rPr lang="en-US" sz="2000" dirty="0"/>
              <a:t>Ensure all APs are in Wait-For-SIPI or broadcast INIT IPI</a:t>
            </a:r>
          </a:p>
          <a:p>
            <a:pPr marL="1028700" lvl="2" indent="-457200">
              <a:spcBef>
                <a:spcPts val="0"/>
              </a:spcBef>
            </a:pPr>
            <a:r>
              <a:rPr lang="en-US" sz="2000" dirty="0"/>
              <a:t>Initializes IDT/GDT and switches to flat 32-bit protected mode (CR0.PE)</a:t>
            </a:r>
          </a:p>
          <a:p>
            <a:pPr marL="1028700" lvl="2" indent="-457200">
              <a:spcBef>
                <a:spcPts val="0"/>
              </a:spcBef>
            </a:pPr>
            <a:r>
              <a:rPr lang="en-US" sz="2000" dirty="0"/>
              <a:t>Configure fixed and variable memory types (MTRR)</a:t>
            </a:r>
          </a:p>
          <a:p>
            <a:pPr marL="1028700" lvl="2" indent="-457200">
              <a:spcBef>
                <a:spcPts val="0"/>
              </a:spcBef>
            </a:pPr>
            <a:r>
              <a:rPr lang="en-US" sz="2000" dirty="0"/>
              <a:t>Enable cache on BSP (CR0.CD/CR0.NW)</a:t>
            </a:r>
          </a:p>
          <a:p>
            <a:pPr marL="1028700" lvl="2" indent="-457200">
              <a:spcBef>
                <a:spcPts val="0"/>
              </a:spcBef>
            </a:pPr>
            <a:r>
              <a:rPr lang="en-US" sz="2000" dirty="0"/>
              <a:t>Enable </a:t>
            </a:r>
            <a:r>
              <a:rPr lang="en-US" sz="2000" i="1" dirty="0"/>
              <a:t>No-Evict Mode (NEM)</a:t>
            </a:r>
            <a:r>
              <a:rPr lang="en-US" sz="2000" dirty="0"/>
              <a:t> to set up </a:t>
            </a:r>
            <a:r>
              <a:rPr lang="en-US" sz="2000" i="1" dirty="0"/>
              <a:t>Cache-As-RAM (CAR) </a:t>
            </a:r>
            <a:r>
              <a:rPr lang="en-US" sz="2000" dirty="0"/>
              <a:t>for stack and code</a:t>
            </a:r>
          </a:p>
          <a:p>
            <a:pPr marL="1028700" lvl="2" indent="-457200">
              <a:spcBef>
                <a:spcPts val="0"/>
              </a:spcBef>
            </a:pPr>
            <a:r>
              <a:rPr lang="en-US" sz="2000" dirty="0"/>
              <a:t>Initialize basic chipset interfaces (Root Complex, SMBus controller, MMCFG…)</a:t>
            </a:r>
          </a:p>
          <a:p>
            <a:pPr marL="457200" indent="-457200">
              <a:buFont typeface="+mj-lt"/>
              <a:buAutoNum type="arabicPeriod"/>
            </a:pP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206142258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with Measured Boot</a:t>
            </a:r>
          </a:p>
        </p:txBody>
      </p:sp>
      <p:sp>
        <p:nvSpPr>
          <p:cNvPr id="3" name="Content Placeholder 2"/>
          <p:cNvSpPr>
            <a:spLocks noGrp="1"/>
          </p:cNvSpPr>
          <p:nvPr>
            <p:ph idx="1"/>
          </p:nvPr>
        </p:nvSpPr>
        <p:spPr/>
        <p:txBody>
          <a:bodyPr/>
          <a:lstStyle/>
          <a:p>
            <a:pPr marL="457200" indent="-457200">
              <a:buFont typeface="+mj-lt"/>
              <a:buAutoNum type="arabicPeriod"/>
            </a:pPr>
            <a:r>
              <a:rPr lang="en-US" dirty="0"/>
              <a:t>Let’s look at some PCRs</a:t>
            </a:r>
          </a:p>
          <a:p>
            <a:pPr lvl="2" indent="0">
              <a:buNone/>
            </a:pPr>
            <a:endParaRPr lang="en-US" dirty="0">
              <a:latin typeface="Courier New" panose="02070309020205020404" pitchFamily="49" charset="0"/>
              <a:cs typeface="Courier New" panose="02070309020205020404" pitchFamily="49" charset="0"/>
            </a:endParaRPr>
          </a:p>
          <a:p>
            <a:pPr lvl="2" indent="0">
              <a:buNone/>
            </a:pPr>
            <a:r>
              <a:rPr lang="en-US" dirty="0">
                <a:latin typeface="Courier New" panose="02070309020205020404" pitchFamily="49" charset="0"/>
                <a:cs typeface="Courier New" panose="02070309020205020404" pitchFamily="49" charset="0"/>
              </a:rPr>
              <a:t>cat /sys/class/</a:t>
            </a:r>
            <a:r>
              <a:rPr lang="en-US" dirty="0" err="1">
                <a:latin typeface="Courier New" panose="02070309020205020404" pitchFamily="49" charset="0"/>
                <a:cs typeface="Courier New" panose="02070309020205020404" pitchFamily="49" charset="0"/>
              </a:rPr>
              <a:t>misc</a:t>
            </a:r>
            <a:r>
              <a:rPr lang="en-US" dirty="0">
                <a:latin typeface="Courier New" panose="02070309020205020404" pitchFamily="49" charset="0"/>
                <a:cs typeface="Courier New" panose="02070309020205020404" pitchFamily="49" charset="0"/>
              </a:rPr>
              <a:t>/tpm0/device/</a:t>
            </a:r>
            <a:r>
              <a:rPr lang="en-US" dirty="0" err="1">
                <a:latin typeface="Courier New" panose="02070309020205020404" pitchFamily="49" charset="0"/>
                <a:cs typeface="Courier New" panose="02070309020205020404" pitchFamily="49" charset="0"/>
              </a:rPr>
              <a:t>pcrs</a:t>
            </a:r>
            <a:endParaRPr lang="en-US" dirty="0"/>
          </a:p>
          <a:p>
            <a:pPr marL="457200" indent="-457200">
              <a:buFont typeface="+mj-lt"/>
              <a:buAutoNum type="arabicPeriod"/>
            </a:pPr>
            <a:endParaRPr lang="en-US" dirty="0"/>
          </a:p>
          <a:p>
            <a:pPr marL="457200" indent="-457200">
              <a:buFont typeface="+mj-lt"/>
              <a:buAutoNum type="arabicPeriod"/>
            </a:pPr>
            <a:r>
              <a:rPr lang="en-US" dirty="0"/>
              <a:t>Let’s seal something using the </a:t>
            </a:r>
            <a:r>
              <a:rPr lang="en-US" dirty="0" err="1">
                <a:latin typeface="Courier New" panose="02070309020205020404" pitchFamily="49" charset="0"/>
                <a:cs typeface="Courier New" panose="02070309020205020404" pitchFamily="49" charset="0"/>
              </a:rPr>
              <a:t>keyctl</a:t>
            </a:r>
            <a:r>
              <a:rPr lang="en-US" dirty="0"/>
              <a:t> </a:t>
            </a:r>
            <a:r>
              <a:rPr lang="en-US" dirty="0">
                <a:hlinkClick r:id="rId2"/>
              </a:rPr>
              <a:t>command</a:t>
            </a:r>
            <a:r>
              <a:rPr lang="en-US" dirty="0"/>
              <a:t>:</a:t>
            </a:r>
          </a:p>
          <a:p>
            <a:pPr lvl="2"/>
            <a:r>
              <a:rPr lang="en-US" dirty="0">
                <a:cs typeface="Courier New" panose="02070309020205020404" pitchFamily="49" charset="0"/>
              </a:rPr>
              <a:t>the “trusted” keys are encrypted and sealed in the TPM</a:t>
            </a:r>
          </a:p>
          <a:p>
            <a:pPr lvl="2"/>
            <a:r>
              <a:rPr lang="en-US" dirty="0">
                <a:cs typeface="Courier New" panose="02070309020205020404" pitchFamily="49" charset="0"/>
              </a:rPr>
              <a:t>options include sealing to PCR values</a:t>
            </a:r>
          </a:p>
          <a:p>
            <a:pPr marL="342900" lvl="2" indent="0">
              <a:buNone/>
            </a:pPr>
            <a:endParaRPr lang="en-US" dirty="0">
              <a:latin typeface="Courier New" panose="02070309020205020404" pitchFamily="49" charset="0"/>
              <a:cs typeface="Courier New" panose="02070309020205020404" pitchFamily="49" charset="0"/>
            </a:endParaRPr>
          </a:p>
          <a:p>
            <a:pPr marL="342900" lvl="2" indent="0">
              <a:buNone/>
            </a:pPr>
            <a:r>
              <a:rPr lang="en-US" sz="2000" dirty="0" err="1">
                <a:latin typeface="Courier New" panose="02070309020205020404" pitchFamily="49" charset="0"/>
                <a:cs typeface="Courier New" panose="02070309020205020404" pitchFamily="49" charset="0"/>
              </a:rPr>
              <a:t>keyctl</a:t>
            </a:r>
            <a:r>
              <a:rPr lang="en-US" sz="2000" dirty="0">
                <a:latin typeface="Courier New" panose="02070309020205020404" pitchFamily="49" charset="0"/>
                <a:cs typeface="Courier New" panose="02070309020205020404" pitchFamily="49" charset="0"/>
              </a:rPr>
              <a:t> add trusted name “new </a:t>
            </a:r>
            <a:r>
              <a:rPr lang="en-US" sz="2000" dirty="0" err="1">
                <a:latin typeface="Courier New" panose="02070309020205020404" pitchFamily="49" charset="0"/>
                <a:cs typeface="Courier New" panose="02070309020205020404" pitchFamily="49" charset="0"/>
              </a:rPr>
              <a:t>keylen</a:t>
            </a:r>
            <a:r>
              <a:rPr lang="en-US" sz="2000" dirty="0">
                <a:latin typeface="Courier New" panose="02070309020205020404" pitchFamily="49" charset="0"/>
                <a:cs typeface="Courier New" panose="02070309020205020404" pitchFamily="49" charset="0"/>
              </a:rPr>
              <a:t> [options]” ring</a:t>
            </a:r>
            <a:endParaRPr lang="en-US" dirty="0">
              <a:latin typeface="Courier New" panose="02070309020205020404" pitchFamily="49" charset="0"/>
              <a:cs typeface="Courier New" panose="02070309020205020404" pitchFamily="49" charset="0"/>
            </a:endParaRPr>
          </a:p>
          <a:p>
            <a:pPr marL="342900" lvl="2" indent="0">
              <a:buNone/>
            </a:pPr>
            <a:endParaRPr lang="en-US" dirty="0">
              <a:latin typeface="+mn-lt"/>
              <a:cs typeface="Courier New" panose="02070309020205020404" pitchFamily="49" charset="0"/>
            </a:endParaRPr>
          </a:p>
        </p:txBody>
      </p:sp>
    </p:spTree>
    <p:extLst>
      <p:ext uri="{BB962C8B-B14F-4D97-AF65-F5344CB8AC3E}">
        <p14:creationId xmlns:p14="http://schemas.microsoft.com/office/powerpoint/2010/main" val="428960448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441</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153080082"/>
      </p:ext>
    </p:extLst>
  </p:cSld>
  <p:clrMapOvr>
    <a:masterClrMapping/>
  </p:clrMapOvr>
  <p:transition>
    <p:fade/>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7. Hands-On System Firmware Forensics</a:t>
            </a:r>
            <a:endParaRPr lang="en-US" sz="2400" dirty="0">
              <a:solidFill>
                <a:schemeClr val="bg1"/>
              </a:solidFill>
              <a:latin typeface="+mn-lt"/>
            </a:endParaRPr>
          </a:p>
        </p:txBody>
      </p:sp>
      <p:sp>
        <p:nvSpPr>
          <p:cNvPr id="4" name="Rectangle 3"/>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28173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443</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1066186046"/>
      </p:ext>
    </p:extLst>
  </p:cSld>
  <p:clrMapOvr>
    <a:masterClrMapping/>
  </p:clrMapOvr>
  <p:transition>
    <p:fade/>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Section 7. Hands-on System Firmware Forensics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0091081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5612" y="4114800"/>
            <a:ext cx="8220076" cy="1919528"/>
          </a:xfrm>
        </p:spPr>
        <p:txBody>
          <a:bodyPr>
            <a:normAutofit/>
          </a:bodyPr>
          <a:lstStyle/>
          <a:p>
            <a:r>
              <a:rPr lang="en-US" sz="2800" b="1" dirty="0">
                <a:solidFill>
                  <a:srgbClr val="FF0000"/>
                </a:solidFill>
              </a:rPr>
              <a:t>Important:</a:t>
            </a:r>
            <a:r>
              <a:rPr lang="en-US" sz="2800" dirty="0">
                <a:solidFill>
                  <a:srgbClr val="FF0000"/>
                </a:solidFill>
              </a:rPr>
              <a:t> software based forensics is not reliable to detect firmware compromise. Firmware rootkits can interfere with software based forensics.</a:t>
            </a:r>
          </a:p>
        </p:txBody>
      </p:sp>
      <p:sp>
        <p:nvSpPr>
          <p:cNvPr id="2" name="Title 1"/>
          <p:cNvSpPr>
            <a:spLocks noGrp="1"/>
          </p:cNvSpPr>
          <p:nvPr>
            <p:ph type="title"/>
          </p:nvPr>
        </p:nvSpPr>
        <p:spPr/>
        <p:txBody>
          <a:bodyPr>
            <a:normAutofit/>
          </a:bodyPr>
          <a:lstStyle/>
          <a:p>
            <a:r>
              <a:rPr lang="en-US" b="0" dirty="0"/>
              <a:t>7.1 Live Forensic / Incident Response</a:t>
            </a:r>
          </a:p>
        </p:txBody>
      </p:sp>
    </p:spTree>
    <p:extLst>
      <p:ext uri="{BB962C8B-B14F-4D97-AF65-F5344CB8AC3E}">
        <p14:creationId xmlns:p14="http://schemas.microsoft.com/office/powerpoint/2010/main" val="3605572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System Forensics</a:t>
            </a:r>
          </a:p>
        </p:txBody>
      </p:sp>
      <p:sp>
        <p:nvSpPr>
          <p:cNvPr id="3" name="Content Placeholder 2"/>
          <p:cNvSpPr>
            <a:spLocks noGrp="1"/>
          </p:cNvSpPr>
          <p:nvPr>
            <p:ph idx="1"/>
          </p:nvPr>
        </p:nvSpPr>
        <p:spPr>
          <a:xfrm>
            <a:off x="457200" y="1371600"/>
            <a:ext cx="8229600" cy="4724400"/>
          </a:xfrm>
        </p:spPr>
        <p:txBody>
          <a:bodyPr>
            <a:normAutofit fontScale="85000" lnSpcReduction="20000"/>
          </a:bodyPr>
          <a:lstStyle/>
          <a:p>
            <a:r>
              <a:rPr lang="en-US" sz="2900" dirty="0">
                <a:latin typeface="+mn-lt"/>
                <a:cs typeface="Aharoni" pitchFamily="2" charset="-79"/>
              </a:rPr>
              <a:t>To perform system firmware forensics, the following components can be extracted &amp; analyzed:</a:t>
            </a:r>
          </a:p>
          <a:p>
            <a:pPr marL="514350" indent="-514350">
              <a:buFont typeface="+mj-lt"/>
              <a:buAutoNum type="arabicPeriod"/>
            </a:pPr>
            <a:r>
              <a:rPr lang="en-US" sz="2900" dirty="0">
                <a:cs typeface="Aharoni" pitchFamily="2" charset="-79"/>
              </a:rPr>
              <a:t>Layout and entire contents of </a:t>
            </a:r>
            <a:r>
              <a:rPr lang="en-US" sz="2900" dirty="0">
                <a:latin typeface="+mn-lt"/>
                <a:cs typeface="Aharoni" pitchFamily="2" charset="-79"/>
              </a:rPr>
              <a:t>SPI Flash memory</a:t>
            </a:r>
          </a:p>
          <a:p>
            <a:pPr marL="514350" indent="-514350">
              <a:buFont typeface="+mj-lt"/>
              <a:buAutoNum type="arabicPeriod"/>
            </a:pPr>
            <a:r>
              <a:rPr lang="en-US" sz="2900" dirty="0">
                <a:latin typeface="+mn-lt"/>
                <a:cs typeface="Aharoni" pitchFamily="2" charset="-79"/>
              </a:rPr>
              <a:t>BIOS/UEFI firmware including EFI binaries and NVRAM</a:t>
            </a:r>
          </a:p>
          <a:p>
            <a:pPr marL="514350" indent="-514350">
              <a:buFont typeface="+mj-lt"/>
              <a:buAutoNum type="arabicPeriod"/>
            </a:pPr>
            <a:r>
              <a:rPr lang="en-US" sz="2900" dirty="0">
                <a:latin typeface="+mn-lt"/>
                <a:cs typeface="Aharoni" pitchFamily="2" charset="-79"/>
              </a:rPr>
              <a:t>Runtime or Boot UEFI Variables (non-volatile and volatile)</a:t>
            </a:r>
          </a:p>
          <a:p>
            <a:pPr marL="514350" indent="-514350">
              <a:buFont typeface="+mj-lt"/>
              <a:buAutoNum type="arabicPeriod"/>
            </a:pPr>
            <a:r>
              <a:rPr lang="en-US" sz="2900" dirty="0">
                <a:latin typeface="+mn-lt"/>
                <a:cs typeface="Aharoni" pitchFamily="2" charset="-79"/>
              </a:rPr>
              <a:t>UEFI Secure Boot certificates (PK, KEK, </a:t>
            </a:r>
            <a:r>
              <a:rPr lang="en-US" sz="2900" dirty="0" err="1">
                <a:latin typeface="+mn-lt"/>
                <a:cs typeface="Aharoni" pitchFamily="2" charset="-79"/>
              </a:rPr>
              <a:t>db</a:t>
            </a:r>
            <a:r>
              <a:rPr lang="en-US" sz="2900" dirty="0">
                <a:latin typeface="+mn-lt"/>
                <a:cs typeface="Aharoni" pitchFamily="2" charset="-79"/>
              </a:rPr>
              <a:t>/</a:t>
            </a:r>
            <a:r>
              <a:rPr lang="en-US" sz="2900" dirty="0" err="1">
                <a:latin typeface="+mn-lt"/>
                <a:cs typeface="Aharoni" pitchFamily="2" charset="-79"/>
              </a:rPr>
              <a:t>dbx</a:t>
            </a:r>
            <a:r>
              <a:rPr lang="en-US" sz="2900" dirty="0">
                <a:latin typeface="+mn-lt"/>
                <a:cs typeface="Aharoni" pitchFamily="2" charset="-79"/>
              </a:rPr>
              <a:t> ..)</a:t>
            </a:r>
          </a:p>
          <a:p>
            <a:pPr marL="514350" indent="-514350">
              <a:buFont typeface="+mj-lt"/>
              <a:buAutoNum type="arabicPeriod"/>
            </a:pPr>
            <a:r>
              <a:rPr lang="en-US" sz="2900" dirty="0">
                <a:latin typeface="+mn-lt"/>
                <a:cs typeface="Aharoni" pitchFamily="2" charset="-79"/>
              </a:rPr>
              <a:t>UEFI system and configuration tables (Runtime, Boot and DXE services)</a:t>
            </a:r>
          </a:p>
          <a:p>
            <a:pPr marL="514350" indent="-514350">
              <a:buFont typeface="+mj-lt"/>
              <a:buAutoNum type="arabicPeriod"/>
            </a:pPr>
            <a:r>
              <a:rPr lang="en-US" sz="2900" dirty="0">
                <a:cs typeface="Aharoni" pitchFamily="2" charset="-79"/>
              </a:rPr>
              <a:t>UEFI S3 resume boot script table</a:t>
            </a:r>
            <a:endParaRPr lang="en-US" sz="2900" dirty="0">
              <a:latin typeface="+mn-lt"/>
              <a:cs typeface="Aharoni" pitchFamily="2" charset="-79"/>
            </a:endParaRPr>
          </a:p>
          <a:p>
            <a:pPr marL="514350" indent="-514350">
              <a:buFont typeface="+mj-lt"/>
              <a:buAutoNum type="arabicPeriod"/>
            </a:pPr>
            <a:r>
              <a:rPr lang="en-US" sz="2900" dirty="0" err="1">
                <a:latin typeface="+mn-lt"/>
                <a:cs typeface="Aharoni" pitchFamily="2" charset="-79"/>
              </a:rPr>
              <a:t>PCIe</a:t>
            </a:r>
            <a:r>
              <a:rPr lang="en-US" sz="2900" dirty="0">
                <a:latin typeface="+mn-lt"/>
                <a:cs typeface="Aharoni" pitchFamily="2" charset="-79"/>
              </a:rPr>
              <a:t> option (expansion) ROMs</a:t>
            </a:r>
          </a:p>
          <a:p>
            <a:endParaRPr lang="en-US" dirty="0"/>
          </a:p>
          <a:p>
            <a:endParaRPr lang="en-US" dirty="0"/>
          </a:p>
          <a:p>
            <a:endParaRPr lang="en-US" dirty="0"/>
          </a:p>
        </p:txBody>
      </p:sp>
    </p:spTree>
    <p:extLst>
      <p:ext uri="{BB962C8B-B14F-4D97-AF65-F5344CB8AC3E}">
        <p14:creationId xmlns:p14="http://schemas.microsoft.com/office/powerpoint/2010/main" val="30686737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System Forensics</a:t>
            </a:r>
          </a:p>
        </p:txBody>
      </p:sp>
      <p:sp>
        <p:nvSpPr>
          <p:cNvPr id="3" name="Content Placeholder 2"/>
          <p:cNvSpPr>
            <a:spLocks noGrp="1"/>
          </p:cNvSpPr>
          <p:nvPr>
            <p:ph idx="1"/>
          </p:nvPr>
        </p:nvSpPr>
        <p:spPr>
          <a:xfrm>
            <a:off x="457200" y="1371600"/>
            <a:ext cx="8077200" cy="5257800"/>
          </a:xfrm>
        </p:spPr>
        <p:txBody>
          <a:bodyPr>
            <a:normAutofit fontScale="85000" lnSpcReduction="20000"/>
          </a:bodyPr>
          <a:lstStyle/>
          <a:p>
            <a:pPr marL="514350" indent="-514350">
              <a:buFont typeface="+mj-lt"/>
              <a:buAutoNum type="arabicPeriod" startAt="8"/>
            </a:pPr>
            <a:r>
              <a:rPr lang="en-US" sz="2900" dirty="0">
                <a:cs typeface="Aharoni" pitchFamily="2" charset="-79"/>
              </a:rPr>
              <a:t>Settings stored in RTC-backed CMOS memory</a:t>
            </a:r>
          </a:p>
          <a:p>
            <a:pPr marL="514350" indent="-514350">
              <a:buFont typeface="+mj-lt"/>
              <a:buAutoNum type="arabicPeriod" startAt="8"/>
            </a:pPr>
            <a:r>
              <a:rPr lang="en-US" sz="2900" dirty="0">
                <a:latin typeface="+mn-lt"/>
                <a:cs typeface="Aharoni" pitchFamily="2" charset="-79"/>
              </a:rPr>
              <a:t>ACPI tables</a:t>
            </a:r>
          </a:p>
          <a:p>
            <a:pPr marL="514350" indent="-514350">
              <a:buFont typeface="+mj-lt"/>
              <a:buAutoNum type="arabicPeriod" startAt="8"/>
            </a:pPr>
            <a:r>
              <a:rPr lang="en-US" sz="2900" dirty="0">
                <a:latin typeface="+mn-lt"/>
                <a:cs typeface="Aharoni" pitchFamily="2" charset="-79"/>
              </a:rPr>
              <a:t>SMBIOS table</a:t>
            </a:r>
          </a:p>
          <a:p>
            <a:pPr marL="514350" indent="-514350">
              <a:buFont typeface="+mj-lt"/>
              <a:buAutoNum type="arabicPeriod" startAt="8"/>
            </a:pPr>
            <a:r>
              <a:rPr lang="en-US" sz="2900" dirty="0">
                <a:cs typeface="Aharoni" pitchFamily="2" charset="-79"/>
              </a:rPr>
              <a:t>HW protection settings (e.g. SPI W/P)</a:t>
            </a:r>
          </a:p>
          <a:p>
            <a:pPr marL="514350" indent="-514350">
              <a:buFont typeface="+mj-lt"/>
              <a:buAutoNum type="arabicPeriod" startAt="8"/>
            </a:pPr>
            <a:r>
              <a:rPr lang="en-US" sz="2900" dirty="0">
                <a:cs typeface="Aharoni" pitchFamily="2" charset="-79"/>
              </a:rPr>
              <a:t>System firmware protection settings (Secure Boot, etc.)</a:t>
            </a:r>
          </a:p>
          <a:p>
            <a:pPr marL="514350" indent="-514350">
              <a:buFont typeface="+mj-lt"/>
              <a:buAutoNum type="arabicPeriod" startAt="8"/>
            </a:pPr>
            <a:r>
              <a:rPr lang="en-US" sz="2900" dirty="0">
                <a:latin typeface="+mn-lt"/>
                <a:cs typeface="Aharoni" pitchFamily="2" charset="-79"/>
              </a:rPr>
              <a:t>MBR/VBR or UEFI GUID Partition Table (GPT)</a:t>
            </a:r>
          </a:p>
          <a:p>
            <a:pPr marL="514350" indent="-514350">
              <a:buFont typeface="+mj-lt"/>
              <a:buAutoNum type="arabicPeriod" startAt="8"/>
            </a:pPr>
            <a:r>
              <a:rPr lang="en-US" sz="2900" dirty="0">
                <a:latin typeface="+mn-lt"/>
                <a:cs typeface="Aharoni" pitchFamily="2" charset="-79"/>
              </a:rPr>
              <a:t>Files on EFI system partition (boot loaders)</a:t>
            </a:r>
          </a:p>
          <a:p>
            <a:pPr marL="514350" indent="-514350">
              <a:buFont typeface="+mj-lt"/>
              <a:buAutoNum type="arabicPeriod" startAt="8"/>
            </a:pPr>
            <a:r>
              <a:rPr lang="en-US" sz="2900" dirty="0">
                <a:latin typeface="+mn-lt"/>
                <a:cs typeface="Aharoni" pitchFamily="2" charset="-79"/>
              </a:rPr>
              <a:t>Contents of TPM Platform Configuration Registers (PCR)</a:t>
            </a:r>
          </a:p>
          <a:p>
            <a:pPr marL="514350" indent="-514350">
              <a:buFont typeface="+mj-lt"/>
              <a:buAutoNum type="arabicPeriod" startAt="8"/>
            </a:pPr>
            <a:r>
              <a:rPr lang="en-US" sz="2900" dirty="0">
                <a:latin typeface="+mn-lt"/>
                <a:cs typeface="Aharoni" pitchFamily="2" charset="-79"/>
              </a:rPr>
              <a:t>Firmware images from other components such as HDD/SSD, NIC, Embedded Controller, etc.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8145781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SPI Flash Memory Contents</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spi</a:t>
            </a:r>
            <a:r>
              <a:rPr lang="en-US" dirty="0">
                <a:latin typeface="Courier New" pitchFamily="49" charset="0"/>
                <a:cs typeface="Courier New" pitchFamily="49" charset="0"/>
              </a:rPr>
              <a:t> info</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spi</a:t>
            </a:r>
            <a:r>
              <a:rPr lang="en-US" dirty="0">
                <a:latin typeface="Courier New" pitchFamily="49" charset="0"/>
                <a:cs typeface="Courier New" pitchFamily="49" charset="0"/>
              </a:rPr>
              <a:t> dump </a:t>
            </a:r>
            <a:r>
              <a:rPr lang="en-US" dirty="0" err="1">
                <a:latin typeface="Courier New" pitchFamily="49" charset="0"/>
                <a:cs typeface="Courier New" pitchFamily="49" charset="0"/>
              </a:rPr>
              <a:t>SPI.bin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spi</a:t>
            </a:r>
            <a:r>
              <a:rPr lang="en-US" dirty="0">
                <a:latin typeface="Courier New" pitchFamily="49" charset="0"/>
                <a:cs typeface="Courier New" pitchFamily="49" charset="0"/>
              </a:rPr>
              <a:t> read &lt;start&gt; &lt;size&gt; </a:t>
            </a:r>
            <a:r>
              <a:rPr lang="en-US" dirty="0" err="1">
                <a:latin typeface="Courier New" pitchFamily="49" charset="0"/>
                <a:cs typeface="Courier New" pitchFamily="49" charset="0"/>
              </a:rPr>
              <a:t>BIOS.bin</a:t>
            </a:r>
            <a:endParaRPr lang="en-US" dirty="0">
              <a:latin typeface="Courier New" pitchFamily="49" charset="0"/>
              <a:cs typeface="Courier New" pitchFamily="49" charset="0"/>
            </a:endParaRPr>
          </a:p>
          <a:p>
            <a:endParaRPr lang="en-US" b="1" dirty="0">
              <a:latin typeface="Bookman Old Style" pitchFamily="18" charset="0"/>
              <a:cs typeface="Aharoni" pitchFamily="2" charset="-79"/>
            </a:endParaRPr>
          </a:p>
          <a:p>
            <a:endParaRPr lang="en-US" dirty="0"/>
          </a:p>
        </p:txBody>
      </p:sp>
    </p:spTree>
    <p:extLst>
      <p:ext uri="{BB962C8B-B14F-4D97-AF65-F5344CB8AC3E}">
        <p14:creationId xmlns:p14="http://schemas.microsoft.com/office/powerpoint/2010/main" val="42403810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44448"/>
            <a:ext cx="8559800" cy="988746"/>
          </a:xfrm>
        </p:spPr>
        <p:txBody>
          <a:bodyPr>
            <a:normAutofit/>
          </a:bodyPr>
          <a:lstStyle/>
          <a:p>
            <a:r>
              <a:rPr lang="en-US" dirty="0"/>
              <a:t>Understanding Layout of SPI Flash Memory</a:t>
            </a:r>
          </a:p>
        </p:txBody>
      </p:sp>
      <p:sp>
        <p:nvSpPr>
          <p:cNvPr id="8" name="Content Placeholder 7"/>
          <p:cNvSpPr>
            <a:spLocks noGrp="1"/>
          </p:cNvSpPr>
          <p:nvPr>
            <p:ph idx="1"/>
          </p:nvPr>
        </p:nvSpPr>
        <p:spPr>
          <a:xfrm>
            <a:off x="487428" y="1046525"/>
            <a:ext cx="8229600" cy="4525963"/>
          </a:xfrm>
        </p:spPr>
        <p:txBody>
          <a:bodyPr>
            <a:noAutofit/>
          </a:bodyPr>
          <a:lstStyle/>
          <a:p>
            <a:pPr>
              <a:lnSpc>
                <a:spcPct val="120000"/>
              </a:lnSpc>
              <a:spcBef>
                <a:spcPts val="0"/>
              </a:spcBef>
            </a:pPr>
            <a:r>
              <a:rPr lang="en-US" sz="1600" b="1" dirty="0">
                <a:latin typeface="Courier New" panose="02070309020205020404" pitchFamily="49" charset="0"/>
                <a:cs typeface="Courier New" panose="02070309020205020404" pitchFamily="49" charset="0"/>
              </a:rPr>
              <a:t># chipsec_util.py </a:t>
            </a:r>
            <a:r>
              <a:rPr lang="en-US" sz="1600" b="1" dirty="0" err="1">
                <a:latin typeface="Courier New" panose="02070309020205020404" pitchFamily="49" charset="0"/>
                <a:cs typeface="Courier New" panose="02070309020205020404" pitchFamily="49" charset="0"/>
              </a:rPr>
              <a:t>spi</a:t>
            </a:r>
            <a:r>
              <a:rPr lang="en-US" sz="1600" b="1" dirty="0">
                <a:latin typeface="Courier New" panose="02070309020205020404" pitchFamily="49" charset="0"/>
                <a:cs typeface="Courier New" panose="02070309020205020404" pitchFamily="49" charset="0"/>
              </a:rPr>
              <a:t> info</a:t>
            </a:r>
          </a:p>
          <a:p>
            <a:pPr>
              <a:lnSpc>
                <a:spcPct val="120000"/>
              </a:lnSpc>
              <a:spcBef>
                <a:spcPts val="0"/>
              </a:spcBef>
            </a:pPr>
            <a:endParaRPr lang="en-US" sz="1200" dirty="0">
              <a:latin typeface="Courier New" panose="02070309020205020404" pitchFamily="49" charset="0"/>
              <a:cs typeface="Courier New" panose="02070309020205020404" pitchFamily="49" charset="0"/>
            </a:endParaRPr>
          </a:p>
          <a:p>
            <a:pPr>
              <a:lnSpc>
                <a:spcPct val="120000"/>
              </a:lnSpc>
              <a:spcBef>
                <a:spcPts val="0"/>
              </a:spcBef>
            </a:pPr>
            <a:r>
              <a:rPr lang="en-US" sz="1200" dirty="0">
                <a:latin typeface="Courier New" panose="02070309020205020404" pitchFamily="49" charset="0"/>
                <a:cs typeface="Courier New" panose="02070309020205020404" pitchFamily="49" charset="0"/>
              </a:rPr>
              <a:t>. . .</a:t>
            </a:r>
          </a:p>
          <a:p>
            <a:pPr>
              <a:lnSpc>
                <a:spcPct val="120000"/>
              </a:lnSpc>
              <a:spcBef>
                <a:spcPts val="0"/>
              </a:spcBef>
            </a:pPr>
            <a:r>
              <a:rPr lang="en-US" sz="1200" dirty="0">
                <a:latin typeface="Courier New" panose="02070309020205020404" pitchFamily="49" charset="0"/>
                <a:cs typeface="Courier New" panose="02070309020205020404" pitchFamily="49" charset="0"/>
              </a:rPr>
              <a:t>============================================================</a:t>
            </a:r>
          </a:p>
          <a:p>
            <a:pPr>
              <a:lnSpc>
                <a:spcPct val="120000"/>
              </a:lnSpc>
              <a:spcBef>
                <a:spcPts val="0"/>
              </a:spcBef>
            </a:pPr>
            <a:r>
              <a:rPr lang="en-US" sz="1200" dirty="0">
                <a:latin typeface="Courier New" panose="02070309020205020404" pitchFamily="49" charset="0"/>
                <a:cs typeface="Courier New" panose="02070309020205020404" pitchFamily="49" charset="0"/>
              </a:rPr>
              <a:t>SPI Flash Map</a:t>
            </a:r>
          </a:p>
          <a:p>
            <a:pPr>
              <a:lnSpc>
                <a:spcPct val="120000"/>
              </a:lnSpc>
              <a:spcBef>
                <a:spcPts val="0"/>
              </a:spcBef>
            </a:pPr>
            <a:r>
              <a:rPr lang="en-US" sz="1200" dirty="0">
                <a:latin typeface="Courier New" panose="02070309020205020404" pitchFamily="49" charset="0"/>
                <a:cs typeface="Courier New" panose="02070309020205020404" pitchFamily="49" charset="0"/>
              </a:rPr>
              <a:t>------------------------------------------------------------</a:t>
            </a:r>
          </a:p>
          <a:p>
            <a:pPr>
              <a:lnSpc>
                <a:spcPct val="120000"/>
              </a:lnSpc>
              <a:spcBef>
                <a:spcPts val="0"/>
              </a:spcBef>
            </a:pPr>
            <a:endParaRPr lang="en-US" sz="1200" dirty="0">
              <a:latin typeface="Courier New" panose="02070309020205020404" pitchFamily="49" charset="0"/>
              <a:cs typeface="Courier New" panose="02070309020205020404" pitchFamily="49" charset="0"/>
            </a:endParaRPr>
          </a:p>
          <a:p>
            <a:pPr>
              <a:lnSpc>
                <a:spcPct val="120000"/>
              </a:lnSpc>
              <a:spcBef>
                <a:spcPts val="0"/>
              </a:spcBef>
            </a:pPr>
            <a:r>
              <a:rPr lang="en-US" sz="1200" dirty="0">
                <a:latin typeface="Courier New" panose="02070309020205020404" pitchFamily="49" charset="0"/>
                <a:cs typeface="Courier New" panose="02070309020205020404" pitchFamily="49" charset="0"/>
              </a:rPr>
              <a:t>BIOS Flash Primary Region</a:t>
            </a:r>
          </a:p>
          <a:p>
            <a:pPr>
              <a:lnSpc>
                <a:spcPct val="120000"/>
              </a:lnSpc>
              <a:spcBef>
                <a:spcPts val="0"/>
              </a:spcBef>
            </a:pPr>
            <a:r>
              <a:rPr lang="en-US" sz="1200" dirty="0">
                <a:latin typeface="Courier New" panose="02070309020205020404" pitchFamily="49" charset="0"/>
                <a:cs typeface="Courier New" panose="02070309020205020404" pitchFamily="49" charset="0"/>
              </a:rPr>
              <a:t>------------------------------------------------------------</a:t>
            </a:r>
          </a:p>
          <a:p>
            <a:pPr>
              <a:lnSpc>
                <a:spcPct val="120000"/>
              </a:lnSpc>
              <a:spcBef>
                <a:spcPts val="0"/>
              </a:spcBef>
            </a:pPr>
            <a:r>
              <a:rPr lang="en-US" sz="1200" dirty="0">
                <a:latin typeface="Courier New" panose="02070309020205020404" pitchFamily="49" charset="0"/>
                <a:cs typeface="Courier New" panose="02070309020205020404" pitchFamily="49" charset="0"/>
              </a:rPr>
              <a:t>BFPREG = 0BFF0500:</a:t>
            </a:r>
          </a:p>
          <a:p>
            <a:pPr>
              <a:lnSpc>
                <a:spcPct val="120000"/>
              </a:lnSpc>
              <a:spcBef>
                <a:spcPts val="0"/>
              </a:spcBef>
            </a:pPr>
            <a:r>
              <a:rPr lang="en-US" sz="1200" dirty="0">
                <a:latin typeface="Courier New" panose="02070309020205020404" pitchFamily="49" charset="0"/>
                <a:cs typeface="Courier New" panose="02070309020205020404" pitchFamily="49" charset="0"/>
              </a:rPr>
              <a:t>  Base  : 00500000</a:t>
            </a:r>
          </a:p>
          <a:p>
            <a:pPr>
              <a:lnSpc>
                <a:spcPct val="120000"/>
              </a:lnSpc>
              <a:spcBef>
                <a:spcPts val="0"/>
              </a:spcBef>
            </a:pPr>
            <a:r>
              <a:rPr lang="en-US" sz="1200" dirty="0">
                <a:latin typeface="Courier New" panose="02070309020205020404" pitchFamily="49" charset="0"/>
                <a:cs typeface="Courier New" panose="02070309020205020404" pitchFamily="49" charset="0"/>
              </a:rPr>
              <a:t>  Limit : 00BFF000</a:t>
            </a:r>
          </a:p>
          <a:p>
            <a:pPr>
              <a:lnSpc>
                <a:spcPct val="120000"/>
              </a:lnSpc>
              <a:spcBef>
                <a:spcPts val="0"/>
              </a:spcBef>
            </a:pPr>
            <a:r>
              <a:rPr lang="en-US" sz="1200" dirty="0">
                <a:latin typeface="Courier New" panose="02070309020205020404" pitchFamily="49" charset="0"/>
                <a:cs typeface="Courier New" panose="02070309020205020404" pitchFamily="49" charset="0"/>
              </a:rPr>
              <a:t>  Shadowed BIOS Select: 0</a:t>
            </a:r>
          </a:p>
          <a:p>
            <a:pPr>
              <a:lnSpc>
                <a:spcPct val="120000"/>
              </a:lnSpc>
              <a:spcBef>
                <a:spcPts val="0"/>
              </a:spcBef>
            </a:pPr>
            <a:endParaRPr lang="en-US" sz="1200" dirty="0">
              <a:latin typeface="Courier New" panose="02070309020205020404" pitchFamily="49" charset="0"/>
              <a:cs typeface="Courier New" panose="02070309020205020404" pitchFamily="49" charset="0"/>
            </a:endParaRPr>
          </a:p>
          <a:p>
            <a:pPr>
              <a:lnSpc>
                <a:spcPct val="120000"/>
              </a:lnSpc>
              <a:spcBef>
                <a:spcPts val="0"/>
              </a:spcBef>
            </a:pPr>
            <a:r>
              <a:rPr lang="en-US" sz="1200" dirty="0">
                <a:latin typeface="Courier New" panose="02070309020205020404" pitchFamily="49" charset="0"/>
                <a:cs typeface="Courier New" panose="02070309020205020404" pitchFamily="49" charset="0"/>
              </a:rPr>
              <a:t>------------------------------------------------------------</a:t>
            </a:r>
          </a:p>
          <a:p>
            <a:pPr>
              <a:lnSpc>
                <a:spcPct val="120000"/>
              </a:lnSpc>
              <a:spcBef>
                <a:spcPts val="0"/>
              </a:spcBef>
            </a:pPr>
            <a:r>
              <a:rPr lang="en-US" sz="1200" dirty="0">
                <a:latin typeface="Courier New" panose="02070309020205020404" pitchFamily="49" charset="0"/>
                <a:cs typeface="Courier New" panose="02070309020205020404" pitchFamily="49" charset="0"/>
              </a:rPr>
              <a:t>Flash Region             | </a:t>
            </a:r>
            <a:r>
              <a:rPr lang="en-US" sz="1200" dirty="0" err="1">
                <a:latin typeface="Courier New" panose="02070309020205020404" pitchFamily="49" charset="0"/>
                <a:cs typeface="Courier New" panose="02070309020205020404" pitchFamily="49" charset="0"/>
              </a:rPr>
              <a:t>FREGx</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Reg</a:t>
            </a:r>
            <a:r>
              <a:rPr lang="en-US" sz="1200" dirty="0">
                <a:latin typeface="Courier New" panose="02070309020205020404" pitchFamily="49" charset="0"/>
                <a:cs typeface="Courier New" panose="02070309020205020404" pitchFamily="49" charset="0"/>
              </a:rPr>
              <a:t> | Base     | Limit</a:t>
            </a:r>
          </a:p>
          <a:p>
            <a:pPr>
              <a:lnSpc>
                <a:spcPct val="120000"/>
              </a:lnSpc>
              <a:spcBef>
                <a:spcPts val="0"/>
              </a:spcBef>
            </a:pPr>
            <a:r>
              <a:rPr lang="en-US" sz="1200" dirty="0">
                <a:latin typeface="Courier New" panose="02070309020205020404" pitchFamily="49" charset="0"/>
                <a:cs typeface="Courier New" panose="02070309020205020404" pitchFamily="49" charset="0"/>
              </a:rPr>
              <a:t>------------------------------------------------------------</a:t>
            </a:r>
          </a:p>
          <a:p>
            <a:pPr>
              <a:lnSpc>
                <a:spcPct val="120000"/>
              </a:lnSpc>
              <a:spcBef>
                <a:spcPts val="0"/>
              </a:spcBef>
            </a:pPr>
            <a:r>
              <a:rPr lang="en-US" sz="1200" dirty="0">
                <a:latin typeface="Courier New" panose="02070309020205020404" pitchFamily="49" charset="0"/>
                <a:cs typeface="Courier New" panose="02070309020205020404" pitchFamily="49" charset="0"/>
              </a:rPr>
              <a:t>0 Flash Descriptor       | 00000000  | 00000000 | 00000FFF</a:t>
            </a:r>
          </a:p>
          <a:p>
            <a:pPr>
              <a:lnSpc>
                <a:spcPct val="120000"/>
              </a:lnSpc>
              <a:spcBef>
                <a:spcPts val="0"/>
              </a:spcBef>
            </a:pPr>
            <a:r>
              <a:rPr lang="en-US" sz="1200" b="1" dirty="0">
                <a:solidFill>
                  <a:srgbClr val="C00000"/>
                </a:solidFill>
                <a:latin typeface="Courier New" panose="02070309020205020404" pitchFamily="49" charset="0"/>
                <a:cs typeface="Courier New" panose="02070309020205020404" pitchFamily="49" charset="0"/>
              </a:rPr>
              <a:t>1 BIOS                   | 0BFF0500  | 00500000 | 00BFFFFF</a:t>
            </a:r>
          </a:p>
          <a:p>
            <a:pPr>
              <a:lnSpc>
                <a:spcPct val="120000"/>
              </a:lnSpc>
              <a:spcBef>
                <a:spcPts val="0"/>
              </a:spcBef>
            </a:pPr>
            <a:r>
              <a:rPr lang="en-US" sz="1200" dirty="0">
                <a:latin typeface="Courier New" panose="02070309020205020404" pitchFamily="49" charset="0"/>
                <a:cs typeface="Courier New" panose="02070309020205020404" pitchFamily="49" charset="0"/>
              </a:rPr>
              <a:t>2 Intel ME               | 04FF0003  | 00003000 | 004FFFFF</a:t>
            </a:r>
          </a:p>
          <a:p>
            <a:pPr>
              <a:lnSpc>
                <a:spcPct val="120000"/>
              </a:lnSpc>
              <a:spcBef>
                <a:spcPts val="0"/>
              </a:spcBef>
            </a:pPr>
            <a:r>
              <a:rPr lang="en-US" sz="1200" dirty="0">
                <a:latin typeface="Courier New" panose="02070309020205020404" pitchFamily="49" charset="0"/>
                <a:cs typeface="Courier New" panose="02070309020205020404" pitchFamily="49" charset="0"/>
              </a:rPr>
              <a:t>3 </a:t>
            </a:r>
            <a:r>
              <a:rPr lang="en-US" sz="1200" dirty="0" err="1">
                <a:latin typeface="Courier New" panose="02070309020205020404" pitchFamily="49" charset="0"/>
                <a:cs typeface="Courier New" panose="02070309020205020404" pitchFamily="49" charset="0"/>
              </a:rPr>
              <a:t>GBe</a:t>
            </a:r>
            <a:r>
              <a:rPr lang="en-US" sz="1200" dirty="0">
                <a:latin typeface="Courier New" panose="02070309020205020404" pitchFamily="49" charset="0"/>
                <a:cs typeface="Courier New" panose="02070309020205020404" pitchFamily="49" charset="0"/>
              </a:rPr>
              <a:t>                    | 00020001  | 00001000 | 00002FFF</a:t>
            </a:r>
          </a:p>
          <a:p>
            <a:pPr>
              <a:lnSpc>
                <a:spcPct val="120000"/>
              </a:lnSpc>
              <a:spcBef>
                <a:spcPts val="0"/>
              </a:spcBef>
            </a:pPr>
            <a:r>
              <a:rPr lang="en-US" sz="1200" dirty="0">
                <a:latin typeface="Courier New" panose="02070309020205020404" pitchFamily="49" charset="0"/>
                <a:cs typeface="Courier New" panose="02070309020205020404" pitchFamily="49" charset="0"/>
              </a:rPr>
              <a:t>4 Platform Data          | 00001FFF  | 01FFF000 | 00000FFF</a:t>
            </a:r>
          </a:p>
        </p:txBody>
      </p:sp>
      <p:sp>
        <p:nvSpPr>
          <p:cNvPr id="5" name="Rectangular Callout 4"/>
          <p:cNvSpPr/>
          <p:nvPr/>
        </p:nvSpPr>
        <p:spPr>
          <a:xfrm>
            <a:off x="5514671" y="3332010"/>
            <a:ext cx="3232585" cy="586946"/>
          </a:xfrm>
          <a:prstGeom prst="wedgeRectCallout">
            <a:avLst>
              <a:gd name="adj1" fmla="val -113474"/>
              <a:gd name="adj2" fmla="val 9893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List of Flash Regions</a:t>
            </a:r>
          </a:p>
        </p:txBody>
      </p:sp>
      <p:sp>
        <p:nvSpPr>
          <p:cNvPr id="6" name="Rectangular Callout 5"/>
          <p:cNvSpPr/>
          <p:nvPr/>
        </p:nvSpPr>
        <p:spPr>
          <a:xfrm>
            <a:off x="6459472" y="4709672"/>
            <a:ext cx="2257556" cy="586946"/>
          </a:xfrm>
          <a:prstGeom prst="wedgeRectCallout">
            <a:avLst>
              <a:gd name="adj1" fmla="val -75296"/>
              <a:gd name="adj2" fmla="val 2316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BIOS region</a:t>
            </a:r>
          </a:p>
        </p:txBody>
      </p:sp>
    </p:spTree>
    <p:extLst>
      <p:ext uri="{BB962C8B-B14F-4D97-AF65-F5344CB8AC3E}">
        <p14:creationId xmlns:p14="http://schemas.microsoft.com/office/powerpoint/2010/main" val="1032355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Firmware Boot Sequence – DRAM </a:t>
            </a:r>
            <a:r>
              <a:rPr lang="en-US" dirty="0" err="1"/>
              <a:t>Init</a:t>
            </a:r>
            <a:endParaRPr lang="en-US" dirty="0"/>
          </a:p>
        </p:txBody>
      </p:sp>
      <p:sp>
        <p:nvSpPr>
          <p:cNvPr id="8" name="Content Placeholder 7"/>
          <p:cNvSpPr>
            <a:spLocks noGrp="1"/>
          </p:cNvSpPr>
          <p:nvPr>
            <p:ph idx="1"/>
          </p:nvPr>
        </p:nvSpPr>
        <p:spPr>
          <a:xfrm>
            <a:off x="228600" y="1600200"/>
            <a:ext cx="8763000" cy="4953000"/>
          </a:xfrm>
        </p:spPr>
        <p:txBody>
          <a:bodyPr>
            <a:normAutofit/>
          </a:bodyPr>
          <a:lstStyle/>
          <a:p>
            <a:pPr marL="457200" indent="-457200">
              <a:buFont typeface="+mj-lt"/>
              <a:buAutoNum type="arabicPeriod" startAt="3"/>
            </a:pPr>
            <a:r>
              <a:rPr lang="en-US" sz="2400" dirty="0"/>
              <a:t>FW performs </a:t>
            </a:r>
            <a:r>
              <a:rPr lang="en-US" sz="2400" dirty="0" err="1"/>
              <a:t>SoC</a:t>
            </a:r>
            <a:r>
              <a:rPr lang="en-US" sz="2400" dirty="0"/>
              <a:t> specific DRAM initialization (MRC)</a:t>
            </a:r>
          </a:p>
          <a:p>
            <a:pPr marL="1028700" lvl="2" indent="-457200">
              <a:spcBef>
                <a:spcPts val="0"/>
              </a:spcBef>
            </a:pPr>
            <a:r>
              <a:rPr lang="en-US" sz="2000" dirty="0"/>
              <a:t>Read DIMM parameters from SPD EEPROM over SMBus</a:t>
            </a:r>
          </a:p>
          <a:p>
            <a:pPr marL="1028700" lvl="2" indent="-457200">
              <a:spcBef>
                <a:spcPts val="0"/>
              </a:spcBef>
            </a:pPr>
            <a:r>
              <a:rPr lang="en-US" sz="2000" dirty="0"/>
              <a:t>Trains DDR busses</a:t>
            </a:r>
          </a:p>
          <a:p>
            <a:pPr marL="1028700" lvl="2" indent="-457200">
              <a:spcBef>
                <a:spcPts val="0"/>
              </a:spcBef>
            </a:pPr>
            <a:r>
              <a:rPr lang="en-US" sz="2000" dirty="0"/>
              <a:t>Initializes memory controller</a:t>
            </a:r>
          </a:p>
          <a:p>
            <a:pPr marL="1028700" lvl="2" indent="-457200">
              <a:spcBef>
                <a:spcPts val="0"/>
              </a:spcBef>
            </a:pPr>
            <a:r>
              <a:rPr lang="en-US" sz="2000" dirty="0"/>
              <a:t>Initializes memory map, stolen ranges</a:t>
            </a:r>
          </a:p>
          <a:p>
            <a:pPr marL="457200" indent="-457200">
              <a:buFont typeface="+mj-lt"/>
              <a:buAutoNum type="arabicPeriod" startAt="3"/>
            </a:pPr>
            <a:r>
              <a:rPr lang="en-US" sz="2400" dirty="0"/>
              <a:t>Memory</a:t>
            </a:r>
            <a:r>
              <a:rPr lang="en-US" sz="2400" i="1" dirty="0"/>
              <a:t> shadowing</a:t>
            </a:r>
            <a:r>
              <a:rPr lang="en-US" sz="2400" dirty="0"/>
              <a:t>: FW Copies the rest of the firmware to DRAM</a:t>
            </a:r>
          </a:p>
          <a:p>
            <a:pPr marL="1028700" lvl="2" indent="-457200">
              <a:spcBef>
                <a:spcPts val="0"/>
              </a:spcBef>
            </a:pPr>
            <a:r>
              <a:rPr lang="en-US" sz="2000" dirty="0"/>
              <a:t>Decompression code decompresses FV from SPI flash and copies below 1MB</a:t>
            </a:r>
          </a:p>
          <a:p>
            <a:pPr marL="1028700" lvl="2" indent="-457200">
              <a:spcBef>
                <a:spcPts val="0"/>
              </a:spcBef>
            </a:pPr>
            <a:r>
              <a:rPr lang="en-US" sz="2000" dirty="0"/>
              <a:t>Exit CAR mode and transition to shadowed code in DRAM</a:t>
            </a:r>
          </a:p>
          <a:p>
            <a:pPr marL="1028700" lvl="2" indent="-457200">
              <a:spcBef>
                <a:spcPts val="0"/>
              </a:spcBef>
            </a:pPr>
            <a:r>
              <a:rPr lang="en-US" sz="2000" dirty="0"/>
              <a:t>Modify </a:t>
            </a:r>
            <a:r>
              <a:rPr lang="en-US" sz="2000" i="1" dirty="0"/>
              <a:t>Programmable Attribute Map (PAM)</a:t>
            </a:r>
            <a:r>
              <a:rPr lang="en-US" sz="2000" dirty="0"/>
              <a:t> registers to decode to DRAM</a:t>
            </a:r>
          </a:p>
          <a:p>
            <a:endParaRPr lang="en-US" sz="2400" i="1" dirty="0"/>
          </a:p>
          <a:p>
            <a:pPr marL="457200" indent="-457200">
              <a:buFont typeface="+mj-lt"/>
              <a:buAutoNum type="arabicPeriod" startAt="3"/>
            </a:pPr>
            <a:endParaRPr lang="en-US" sz="2400" dirty="0"/>
          </a:p>
          <a:p>
            <a:pPr marL="457200" indent="-457200">
              <a:buFont typeface="+mj-lt"/>
              <a:buAutoNum type="arabicPeriod" startAt="3"/>
            </a:pPr>
            <a:endParaRPr lang="en-US" sz="2400" dirty="0"/>
          </a:p>
        </p:txBody>
      </p:sp>
    </p:spTree>
    <p:extLst>
      <p:ext uri="{BB962C8B-B14F-4D97-AF65-F5344CB8AC3E}">
        <p14:creationId xmlns:p14="http://schemas.microsoft.com/office/powerpoint/2010/main" val="19280769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44448"/>
            <a:ext cx="8305800" cy="988746"/>
          </a:xfrm>
        </p:spPr>
        <p:txBody>
          <a:bodyPr>
            <a:normAutofit/>
          </a:bodyPr>
          <a:lstStyle/>
          <a:p>
            <a:r>
              <a:rPr lang="en-US" dirty="0"/>
              <a:t>Extracting Contents of SPI Flash Memory...</a:t>
            </a:r>
          </a:p>
        </p:txBody>
      </p:sp>
      <p:sp>
        <p:nvSpPr>
          <p:cNvPr id="8" name="Content Placeholder 7"/>
          <p:cNvSpPr>
            <a:spLocks noGrp="1"/>
          </p:cNvSpPr>
          <p:nvPr>
            <p:ph idx="1"/>
          </p:nvPr>
        </p:nvSpPr>
        <p:spPr>
          <a:xfrm>
            <a:off x="457200" y="1079500"/>
            <a:ext cx="8229600" cy="5464883"/>
          </a:xfrm>
        </p:spPr>
        <p:txBody>
          <a:bodyPr>
            <a:noAutofit/>
          </a:bodyPr>
          <a:lstStyle/>
          <a:p>
            <a:pPr>
              <a:spcBef>
                <a:spcPts val="0"/>
              </a:spcBef>
            </a:pPr>
            <a:r>
              <a:rPr lang="en-US" sz="2000" dirty="0">
                <a:latin typeface="+mn-lt"/>
                <a:cs typeface="Courier New" panose="02070309020205020404" pitchFamily="49" charset="0"/>
              </a:rPr>
              <a:t>Read/Write/Erase SPI flash memory </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600" b="1" dirty="0">
                <a:latin typeface="Courier New" panose="02070309020205020404" pitchFamily="49" charset="0"/>
                <a:cs typeface="Courier New" panose="02070309020205020404" pitchFamily="49" charset="0"/>
              </a:rPr>
              <a:t># chipsec_util.py </a:t>
            </a:r>
            <a:r>
              <a:rPr lang="en-US" sz="1600" b="1" dirty="0" err="1">
                <a:latin typeface="Courier New" panose="02070309020205020404" pitchFamily="49" charset="0"/>
                <a:cs typeface="Courier New" panose="02070309020205020404" pitchFamily="49" charset="0"/>
              </a:rPr>
              <a:t>spi</a:t>
            </a:r>
            <a:endParaRPr lang="en-US" sz="1600" b="1"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err="1">
                <a:latin typeface="Courier New" panose="02070309020205020404" pitchFamily="49" charset="0"/>
                <a:cs typeface="Courier New" panose="02070309020205020404" pitchFamily="49" charset="0"/>
              </a:rPr>
              <a:t>chipsec_util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spi</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info|dump|read|write|erase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flash_address</a:t>
            </a:r>
            <a:r>
              <a:rPr lang="en-US" sz="1400" dirty="0">
                <a:latin typeface="Courier New" panose="02070309020205020404" pitchFamily="49" charset="0"/>
                <a:cs typeface="Courier New" panose="02070309020205020404" pitchFamily="49" charset="0"/>
              </a:rPr>
              <a:t>] [length] [file]</a:t>
            </a:r>
          </a:p>
          <a:p>
            <a:pPr>
              <a:spcBef>
                <a:spcPts val="0"/>
              </a:spcBef>
            </a:pPr>
            <a:r>
              <a:rPr lang="en-US" sz="1400" dirty="0">
                <a:latin typeface="Courier New" panose="02070309020205020404" pitchFamily="49" charset="0"/>
                <a:cs typeface="Courier New" panose="02070309020205020404" pitchFamily="49" charset="0"/>
              </a:rPr>
              <a:t>Examples:</a:t>
            </a:r>
          </a:p>
          <a:p>
            <a:pPr>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chipsec_util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spi</a:t>
            </a:r>
            <a:r>
              <a:rPr lang="en-US" sz="1400" dirty="0">
                <a:latin typeface="Courier New" panose="02070309020205020404" pitchFamily="49" charset="0"/>
                <a:cs typeface="Courier New" panose="02070309020205020404" pitchFamily="49" charset="0"/>
              </a:rPr>
              <a:t> info</a:t>
            </a:r>
          </a:p>
          <a:p>
            <a:pPr>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chipsec_util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spi</a:t>
            </a:r>
            <a:r>
              <a:rPr lang="en-US" sz="1400" dirty="0">
                <a:latin typeface="Courier New" panose="02070309020205020404" pitchFamily="49" charset="0"/>
                <a:cs typeface="Courier New" panose="02070309020205020404" pitchFamily="49" charset="0"/>
              </a:rPr>
              <a:t> dump </a:t>
            </a:r>
            <a:r>
              <a:rPr lang="en-US" sz="1400" dirty="0" err="1">
                <a:latin typeface="Courier New" panose="02070309020205020404" pitchFamily="49" charset="0"/>
                <a:cs typeface="Courier New" panose="02070309020205020404" pitchFamily="49" charset="0"/>
              </a:rPr>
              <a:t>rom.bin</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chipsec_util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spi</a:t>
            </a:r>
            <a:r>
              <a:rPr lang="en-US" sz="1400" dirty="0">
                <a:latin typeface="Courier New" panose="02070309020205020404" pitchFamily="49" charset="0"/>
                <a:cs typeface="Courier New" panose="02070309020205020404" pitchFamily="49" charset="0"/>
              </a:rPr>
              <a:t> read 0x700000 0x100000 </a:t>
            </a:r>
            <a:r>
              <a:rPr lang="en-US" sz="1400" dirty="0" err="1">
                <a:latin typeface="Courier New" panose="02070309020205020404" pitchFamily="49" charset="0"/>
                <a:cs typeface="Courier New" panose="02070309020205020404" pitchFamily="49" charset="0"/>
              </a:rPr>
              <a:t>bios.bin</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chipsec_util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spi</a:t>
            </a:r>
            <a:r>
              <a:rPr lang="en-US" sz="1400" dirty="0">
                <a:latin typeface="Courier New" panose="02070309020205020404" pitchFamily="49" charset="0"/>
                <a:cs typeface="Courier New" panose="02070309020205020404" pitchFamily="49" charset="0"/>
              </a:rPr>
              <a:t> write 0x0 </a:t>
            </a:r>
            <a:r>
              <a:rPr lang="en-US" sz="1400" dirty="0" err="1">
                <a:latin typeface="Courier New" panose="02070309020205020404" pitchFamily="49" charset="0"/>
                <a:cs typeface="Courier New" panose="02070309020205020404" pitchFamily="49" charset="0"/>
              </a:rPr>
              <a:t>flash_descriptor.bin</a:t>
            </a:r>
            <a:endParaRPr lang="en-US" sz="1400"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600" b="1" dirty="0">
                <a:latin typeface="Courier New" panose="02070309020205020404" pitchFamily="49" charset="0"/>
                <a:cs typeface="Courier New" panose="02070309020205020404" pitchFamily="49" charset="0"/>
              </a:rPr>
              <a:t># chipsec_util.py </a:t>
            </a:r>
            <a:r>
              <a:rPr lang="en-US" sz="1600" b="1" dirty="0" err="1">
                <a:latin typeface="Courier New" panose="02070309020205020404" pitchFamily="49" charset="0"/>
                <a:cs typeface="Courier New" panose="02070309020205020404" pitchFamily="49" charset="0"/>
              </a:rPr>
              <a:t>spi</a:t>
            </a:r>
            <a:r>
              <a:rPr lang="en-US" sz="1600" b="1" dirty="0">
                <a:latin typeface="Courier New" panose="02070309020205020404" pitchFamily="49" charset="0"/>
                <a:cs typeface="Courier New" panose="02070309020205020404" pitchFamily="49" charset="0"/>
              </a:rPr>
              <a:t> dump </a:t>
            </a:r>
            <a:r>
              <a:rPr lang="en-US" sz="1600" b="1" dirty="0" err="1">
                <a:latin typeface="Courier New" panose="02070309020205020404" pitchFamily="49" charset="0"/>
                <a:cs typeface="Courier New" panose="02070309020205020404" pitchFamily="49" charset="0"/>
              </a:rPr>
              <a:t>spi.dump.bin</a:t>
            </a:r>
            <a:endParaRPr lang="en-US" sz="1600" b="1"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dir</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spi.dump.bin</a:t>
            </a: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Directory of C:\Users\user\Desktop\chipsec\tool</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03/05/2015  11:31 PM         8,388,608 </a:t>
            </a:r>
            <a:r>
              <a:rPr lang="en-US" sz="1400" dirty="0" err="1">
                <a:latin typeface="Courier New" panose="02070309020205020404" pitchFamily="49" charset="0"/>
                <a:cs typeface="Courier New" panose="02070309020205020404" pitchFamily="49" charset="0"/>
              </a:rPr>
              <a:t>spi.dump.bin</a:t>
            </a: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1 File(s)      8,388,608 bytes</a:t>
            </a:r>
          </a:p>
          <a:p>
            <a:pPr>
              <a:spcBef>
                <a:spcPts val="0"/>
              </a:spcBef>
            </a:pPr>
            <a:r>
              <a:rPr lang="en-US" sz="1400" dirty="0">
                <a:latin typeface="Courier New" panose="02070309020205020404" pitchFamily="49" charset="0"/>
                <a:cs typeface="Courier New" panose="02070309020205020404" pitchFamily="49" charset="0"/>
              </a:rPr>
              <a:t>               0 </a:t>
            </a:r>
            <a:r>
              <a:rPr lang="en-US" sz="1400" dirty="0" err="1">
                <a:latin typeface="Courier New" panose="02070309020205020404" pitchFamily="49" charset="0"/>
                <a:cs typeface="Courier New" panose="02070309020205020404" pitchFamily="49" charset="0"/>
              </a:rPr>
              <a:t>Dir</a:t>
            </a:r>
            <a:r>
              <a:rPr lang="en-US" sz="1400" dirty="0">
                <a:latin typeface="Courier New" panose="02070309020205020404" pitchFamily="49" charset="0"/>
                <a:cs typeface="Courier New" panose="02070309020205020404" pitchFamily="49" charset="0"/>
              </a:rPr>
              <a:t>(s)  209,732,562,944 bytes free</a:t>
            </a:r>
          </a:p>
          <a:p>
            <a:pPr>
              <a:spcBef>
                <a:spcPts val="0"/>
              </a:spcBef>
            </a:pPr>
            <a:endParaRPr lang="en-US" sz="1400" dirty="0">
              <a:latin typeface="Courier New" panose="02070309020205020404" pitchFamily="49" charset="0"/>
              <a:cs typeface="Courier New" panose="02070309020205020404" pitchFamily="49" charset="0"/>
            </a:endParaRPr>
          </a:p>
        </p:txBody>
      </p:sp>
      <p:sp>
        <p:nvSpPr>
          <p:cNvPr id="4" name="Rectangle 3"/>
          <p:cNvSpPr/>
          <p:nvPr/>
        </p:nvSpPr>
        <p:spPr>
          <a:xfrm>
            <a:off x="3508348" y="4838700"/>
            <a:ext cx="2409852" cy="271423"/>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Rectangular Callout 4"/>
          <p:cNvSpPr/>
          <p:nvPr/>
        </p:nvSpPr>
        <p:spPr>
          <a:xfrm>
            <a:off x="6656063" y="4496534"/>
            <a:ext cx="2030737" cy="586946"/>
          </a:xfrm>
          <a:prstGeom prst="wedgeRectCallout">
            <a:avLst>
              <a:gd name="adj1" fmla="val -82439"/>
              <a:gd name="adj2" fmla="val 22292"/>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SPI flash image </a:t>
            </a:r>
          </a:p>
          <a:p>
            <a:pPr algn="ctr"/>
            <a:r>
              <a:rPr lang="en-US" dirty="0">
                <a:solidFill>
                  <a:prstClr val="black"/>
                </a:solidFill>
              </a:rPr>
              <a:t>size: 8M </a:t>
            </a:r>
          </a:p>
        </p:txBody>
      </p:sp>
      <p:sp>
        <p:nvSpPr>
          <p:cNvPr id="9" name="Rectangular Callout 8"/>
          <p:cNvSpPr/>
          <p:nvPr/>
        </p:nvSpPr>
        <p:spPr>
          <a:xfrm>
            <a:off x="6045200" y="3008369"/>
            <a:ext cx="2641600" cy="586946"/>
          </a:xfrm>
          <a:prstGeom prst="wedgeRectCallout">
            <a:avLst>
              <a:gd name="adj1" fmla="val -77419"/>
              <a:gd name="adj2" fmla="val 9416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Full dump of SPI flash</a:t>
            </a:r>
          </a:p>
        </p:txBody>
      </p:sp>
      <p:sp>
        <p:nvSpPr>
          <p:cNvPr id="10" name="Rectangular Callout 9"/>
          <p:cNvSpPr/>
          <p:nvPr/>
        </p:nvSpPr>
        <p:spPr>
          <a:xfrm>
            <a:off x="5575300" y="1233194"/>
            <a:ext cx="3111500" cy="567898"/>
          </a:xfrm>
          <a:prstGeom prst="wedgeRectCallout">
            <a:avLst>
              <a:gd name="adj1" fmla="val -129509"/>
              <a:gd name="adj2" fmla="val 3693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rPr>
              <a:t>CHIPSEC SPI command line interface</a:t>
            </a:r>
          </a:p>
        </p:txBody>
      </p:sp>
    </p:spTree>
    <p:extLst>
      <p:ext uri="{BB962C8B-B14F-4D97-AF65-F5344CB8AC3E}">
        <p14:creationId xmlns:p14="http://schemas.microsoft.com/office/powerpoint/2010/main" val="23939322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BIOS and UEFI System Firmware</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a:t>
            </a:r>
            <a:r>
              <a:rPr lang="en-US" dirty="0" err="1">
                <a:latin typeface="Courier New" pitchFamily="49" charset="0"/>
                <a:cs typeface="Courier New" pitchFamily="49" charset="0"/>
              </a:rPr>
              <a:t>var</a:t>
            </a:r>
            <a:r>
              <a:rPr lang="en-US" dirty="0">
                <a:latin typeface="Courier New" pitchFamily="49" charset="0"/>
                <a:cs typeface="Courier New" pitchFamily="49" charset="0"/>
              </a:rPr>
              <a:t>-list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a:t>
            </a:r>
            <a:r>
              <a:rPr lang="en-US" dirty="0" err="1">
                <a:latin typeface="Courier New" pitchFamily="49" charset="0"/>
                <a:cs typeface="Courier New" pitchFamily="49" charset="0"/>
              </a:rPr>
              <a:t>var</a:t>
            </a:r>
            <a:r>
              <a:rPr lang="en-US" dirty="0">
                <a:latin typeface="Courier New" pitchFamily="49" charset="0"/>
                <a:cs typeface="Courier New" pitchFamily="49" charset="0"/>
              </a:rPr>
              <a:t>-find </a:t>
            </a:r>
            <a:r>
              <a:rPr lang="en-US" dirty="0" err="1">
                <a:latin typeface="Courier New" pitchFamily="49" charset="0"/>
                <a:cs typeface="Courier New" pitchFamily="49" charset="0"/>
              </a:rPr>
              <a:t>fTA</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a:t>
            </a:r>
            <a:r>
              <a:rPr lang="en-US" dirty="0" err="1">
                <a:latin typeface="Courier New" pitchFamily="49" charset="0"/>
                <a:cs typeface="Courier New" pitchFamily="49" charset="0"/>
              </a:rPr>
              <a:t>var</a:t>
            </a:r>
            <a:r>
              <a:rPr lang="en-US" dirty="0">
                <a:latin typeface="Courier New" pitchFamily="49" charset="0"/>
                <a:cs typeface="Courier New" pitchFamily="49" charset="0"/>
              </a:rPr>
              <a:t>-read </a:t>
            </a:r>
            <a:r>
              <a:rPr lang="en-US" dirty="0" err="1">
                <a:latin typeface="Courier New" pitchFamily="49" charset="0"/>
                <a:cs typeface="Courier New" pitchFamily="49" charset="0"/>
              </a:rPr>
              <a:t>db</a:t>
            </a:r>
            <a:r>
              <a:rPr lang="en-US" dirty="0">
                <a:latin typeface="Courier New" pitchFamily="49" charset="0"/>
                <a:cs typeface="Courier New" pitchFamily="49" charset="0"/>
              </a:rPr>
              <a:t> D719B2CB.. </a:t>
            </a:r>
            <a:r>
              <a:rPr lang="en-US" dirty="0" err="1">
                <a:latin typeface="Courier New" pitchFamily="49" charset="0"/>
                <a:cs typeface="Courier New" pitchFamily="49" charset="0"/>
              </a:rPr>
              <a:t>db.bin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tables</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s3bootscript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acpi</a:t>
            </a:r>
            <a:r>
              <a:rPr lang="en-US" dirty="0">
                <a:latin typeface="Courier New" pitchFamily="49" charset="0"/>
                <a:cs typeface="Courier New" pitchFamily="49" charset="0"/>
              </a:rPr>
              <a:t> list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acpi</a:t>
            </a:r>
            <a:r>
              <a:rPr lang="en-US" dirty="0">
                <a:latin typeface="Courier New" pitchFamily="49" charset="0"/>
                <a:cs typeface="Courier New" pitchFamily="49" charset="0"/>
              </a:rPr>
              <a:t> table FADT</a:t>
            </a:r>
          </a:p>
          <a:p>
            <a:endParaRPr lang="en-US" dirty="0">
              <a:latin typeface="Courier New" pitchFamily="49" charset="0"/>
              <a:cs typeface="Courier New" pitchFamily="49" charset="0"/>
            </a:endParaRPr>
          </a:p>
          <a:p>
            <a:endParaRPr lang="en-US" b="1" dirty="0">
              <a:latin typeface="Bookman Old Style" pitchFamily="18" charset="0"/>
              <a:cs typeface="Aharoni" pitchFamily="2" charset="-79"/>
            </a:endParaRPr>
          </a:p>
          <a:p>
            <a:endParaRPr lang="en-US" dirty="0"/>
          </a:p>
        </p:txBody>
      </p:sp>
    </p:spTree>
    <p:extLst>
      <p:ext uri="{BB962C8B-B14F-4D97-AF65-F5344CB8AC3E}">
        <p14:creationId xmlns:p14="http://schemas.microsoft.com/office/powerpoint/2010/main" val="6905055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Extracting Persistent EFI Configuration…</a:t>
            </a:r>
          </a:p>
        </p:txBody>
      </p:sp>
      <p:sp>
        <p:nvSpPr>
          <p:cNvPr id="8" name="Content Placeholder 7"/>
          <p:cNvSpPr>
            <a:spLocks noGrp="1"/>
          </p:cNvSpPr>
          <p:nvPr>
            <p:ph idx="1"/>
          </p:nvPr>
        </p:nvSpPr>
        <p:spPr>
          <a:xfrm>
            <a:off x="457200" y="1042870"/>
            <a:ext cx="8229600" cy="5182462"/>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var</a:t>
            </a:r>
            <a:r>
              <a:rPr lang="en-US" sz="2000" b="1" dirty="0">
                <a:latin typeface="Courier New" panose="02070309020205020404" pitchFamily="49" charset="0"/>
                <a:cs typeface="Courier New" panose="02070309020205020404" pitchFamily="49" charset="0"/>
              </a:rPr>
              <a:t>-list</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378719"/>
            <a:ext cx="4994248" cy="535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3052" y="4426657"/>
            <a:ext cx="5180948" cy="113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ular Callout 10"/>
          <p:cNvSpPr/>
          <p:nvPr/>
        </p:nvSpPr>
        <p:spPr>
          <a:xfrm>
            <a:off x="6739292" y="3368547"/>
            <a:ext cx="1947508" cy="831406"/>
          </a:xfrm>
          <a:prstGeom prst="wedgeRectCallout">
            <a:avLst>
              <a:gd name="adj1" fmla="val -72316"/>
              <a:gd name="adj2" fmla="val 9098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Secure Boot certificates (PK, KEK, </a:t>
            </a:r>
            <a:r>
              <a:rPr lang="en-US" sz="1600" dirty="0" err="1">
                <a:solidFill>
                  <a:prstClr val="black"/>
                </a:solidFill>
              </a:rPr>
              <a:t>db</a:t>
            </a:r>
            <a:r>
              <a:rPr lang="en-US" sz="1600" dirty="0">
                <a:solidFill>
                  <a:prstClr val="black"/>
                </a:solidFill>
              </a:rPr>
              <a:t>, </a:t>
            </a:r>
            <a:r>
              <a:rPr lang="en-US" sz="1600" dirty="0" err="1">
                <a:solidFill>
                  <a:prstClr val="black"/>
                </a:solidFill>
              </a:rPr>
              <a:t>dbx</a:t>
            </a:r>
            <a:r>
              <a:rPr lang="en-US" sz="1600" dirty="0">
                <a:solidFill>
                  <a:prstClr val="black"/>
                </a:solidFill>
              </a:rPr>
              <a:t>)</a:t>
            </a:r>
          </a:p>
        </p:txBody>
      </p:sp>
      <p:sp>
        <p:nvSpPr>
          <p:cNvPr id="12" name="Rectangular Callout 11"/>
          <p:cNvSpPr/>
          <p:nvPr/>
        </p:nvSpPr>
        <p:spPr>
          <a:xfrm>
            <a:off x="6794500" y="5813974"/>
            <a:ext cx="1892300" cy="444239"/>
          </a:xfrm>
          <a:prstGeom prst="wedgeRectCallout">
            <a:avLst>
              <a:gd name="adj1" fmla="val -207085"/>
              <a:gd name="adj2" fmla="val -7231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Setup Variable</a:t>
            </a:r>
          </a:p>
        </p:txBody>
      </p:sp>
      <p:sp>
        <p:nvSpPr>
          <p:cNvPr id="13" name="Rectangular Callout 12"/>
          <p:cNvSpPr/>
          <p:nvPr/>
        </p:nvSpPr>
        <p:spPr>
          <a:xfrm>
            <a:off x="6739292" y="2577359"/>
            <a:ext cx="1947508" cy="444239"/>
          </a:xfrm>
          <a:prstGeom prst="wedgeRectCallout">
            <a:avLst>
              <a:gd name="adj1" fmla="val -191247"/>
              <a:gd name="adj2" fmla="val -19325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BootOrder</a:t>
            </a:r>
            <a:r>
              <a:rPr lang="en-US" sz="1600" dirty="0">
                <a:solidFill>
                  <a:prstClr val="black"/>
                </a:solidFill>
              </a:rPr>
              <a:t> </a:t>
            </a:r>
            <a:r>
              <a:rPr lang="en-US" sz="1600" dirty="0" err="1">
                <a:solidFill>
                  <a:prstClr val="black"/>
                </a:solidFill>
              </a:rPr>
              <a:t>vars</a:t>
            </a:r>
            <a:endParaRPr lang="en-US" sz="1600" dirty="0">
              <a:solidFill>
                <a:prstClr val="black"/>
              </a:solidFill>
            </a:endParaRPr>
          </a:p>
        </p:txBody>
      </p:sp>
      <p:sp>
        <p:nvSpPr>
          <p:cNvPr id="14" name="Rectangular Callout 13"/>
          <p:cNvSpPr/>
          <p:nvPr/>
        </p:nvSpPr>
        <p:spPr>
          <a:xfrm>
            <a:off x="6794500" y="1634512"/>
            <a:ext cx="1892300" cy="444239"/>
          </a:xfrm>
          <a:prstGeom prst="wedgeRectCallout">
            <a:avLst>
              <a:gd name="adj1" fmla="val -180487"/>
              <a:gd name="adj2" fmla="val -6456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prstClr val="black"/>
                </a:solidFill>
              </a:rPr>
              <a:t>AcpiGlobalVariable</a:t>
            </a:r>
            <a:endParaRPr lang="en-US" sz="1600" dirty="0">
              <a:solidFill>
                <a:prstClr val="black"/>
              </a:solidFill>
            </a:endParaRPr>
          </a:p>
        </p:txBody>
      </p:sp>
    </p:spTree>
    <p:extLst>
      <p:ext uri="{BB962C8B-B14F-4D97-AF65-F5344CB8AC3E}">
        <p14:creationId xmlns:p14="http://schemas.microsoft.com/office/powerpoint/2010/main" val="30180303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Extracting UEFI Secure Boot keys…</a:t>
            </a:r>
          </a:p>
        </p:txBody>
      </p:sp>
      <p:sp>
        <p:nvSpPr>
          <p:cNvPr id="8" name="Content Placeholder 7"/>
          <p:cNvSpPr>
            <a:spLocks noGrp="1"/>
          </p:cNvSpPr>
          <p:nvPr>
            <p:ph idx="1"/>
          </p:nvPr>
        </p:nvSpPr>
        <p:spPr>
          <a:xfrm>
            <a:off x="457200" y="1042870"/>
            <a:ext cx="8229600" cy="5182462"/>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keys </a:t>
            </a:r>
            <a:r>
              <a:rPr lang="en-US" sz="2000" b="1" dirty="0" err="1">
                <a:latin typeface="Courier New" panose="02070309020205020404" pitchFamily="49" charset="0"/>
                <a:cs typeface="Courier New" panose="02070309020205020404" pitchFamily="49" charset="0"/>
              </a:rPr>
              <a:t>db.bin</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dbx.bin</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kek.bin</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257988" y="1716731"/>
            <a:ext cx="5185449" cy="3617269"/>
          </a:xfrm>
          <a:prstGeom prst="rect">
            <a:avLst/>
          </a:prstGeom>
        </p:spPr>
      </p:pic>
      <p:pic>
        <p:nvPicPr>
          <p:cNvPr id="3" name="Picture 2"/>
          <p:cNvPicPr>
            <a:picLocks noChangeAspect="1"/>
          </p:cNvPicPr>
          <p:nvPr/>
        </p:nvPicPr>
        <p:blipFill>
          <a:blip r:embed="rId4"/>
          <a:stretch>
            <a:fillRect/>
          </a:stretch>
        </p:blipFill>
        <p:spPr>
          <a:xfrm>
            <a:off x="3053268" y="4953000"/>
            <a:ext cx="5875200" cy="1424291"/>
          </a:xfrm>
          <a:prstGeom prst="rect">
            <a:avLst/>
          </a:prstGeom>
        </p:spPr>
      </p:pic>
      <p:pic>
        <p:nvPicPr>
          <p:cNvPr id="2" name="Picture 1"/>
          <p:cNvPicPr>
            <a:picLocks noChangeAspect="1"/>
          </p:cNvPicPr>
          <p:nvPr/>
        </p:nvPicPr>
        <p:blipFill>
          <a:blip r:embed="rId5"/>
          <a:stretch>
            <a:fillRect/>
          </a:stretch>
        </p:blipFill>
        <p:spPr>
          <a:xfrm>
            <a:off x="3048000" y="2590800"/>
            <a:ext cx="5876112" cy="1702536"/>
          </a:xfrm>
          <a:prstGeom prst="rect">
            <a:avLst/>
          </a:prstGeom>
        </p:spPr>
      </p:pic>
    </p:spTree>
    <p:extLst>
      <p:ext uri="{BB962C8B-B14F-4D97-AF65-F5344CB8AC3E}">
        <p14:creationId xmlns:p14="http://schemas.microsoft.com/office/powerpoint/2010/main" val="20441175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Locating UEFI System Tables…</a:t>
            </a:r>
          </a:p>
        </p:txBody>
      </p:sp>
      <p:pic>
        <p:nvPicPr>
          <p:cNvPr id="6" name="Picture 5"/>
          <p:cNvPicPr>
            <a:picLocks noChangeAspect="1"/>
          </p:cNvPicPr>
          <p:nvPr/>
        </p:nvPicPr>
        <p:blipFill>
          <a:blip r:embed="rId2" cstate="print"/>
          <a:stretch>
            <a:fillRect/>
          </a:stretch>
        </p:blipFill>
        <p:spPr>
          <a:xfrm>
            <a:off x="1589648" y="762000"/>
            <a:ext cx="5505450" cy="5753100"/>
          </a:xfrm>
          <a:prstGeom prst="rect">
            <a:avLst/>
          </a:prstGeom>
        </p:spPr>
      </p:pic>
      <p:sp>
        <p:nvSpPr>
          <p:cNvPr id="5"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tables</a:t>
            </a:r>
          </a:p>
        </p:txBody>
      </p:sp>
    </p:spTree>
    <p:extLst>
      <p:ext uri="{BB962C8B-B14F-4D97-AF65-F5344CB8AC3E}">
        <p14:creationId xmlns:p14="http://schemas.microsoft.com/office/powerpoint/2010/main" val="26031389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Locating Runtime UEFI Services…</a:t>
            </a:r>
          </a:p>
        </p:txBody>
      </p:sp>
      <p:pic>
        <p:nvPicPr>
          <p:cNvPr id="5" name="Picture 4"/>
          <p:cNvPicPr>
            <a:picLocks noChangeAspect="1"/>
          </p:cNvPicPr>
          <p:nvPr/>
        </p:nvPicPr>
        <p:blipFill>
          <a:blip r:embed="rId2" cstate="print"/>
          <a:stretch>
            <a:fillRect/>
          </a:stretch>
        </p:blipFill>
        <p:spPr>
          <a:xfrm>
            <a:off x="1752600" y="838200"/>
            <a:ext cx="5206030" cy="5658728"/>
          </a:xfrm>
          <a:prstGeom prst="rect">
            <a:avLst/>
          </a:prstGeom>
        </p:spPr>
      </p:pic>
      <p:sp>
        <p:nvSpPr>
          <p:cNvPr id="4"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tables</a:t>
            </a:r>
          </a:p>
        </p:txBody>
      </p:sp>
    </p:spTree>
    <p:extLst>
      <p:ext uri="{BB962C8B-B14F-4D97-AF65-F5344CB8AC3E}">
        <p14:creationId xmlns:p14="http://schemas.microsoft.com/office/powerpoint/2010/main" val="212788756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86800" cy="988746"/>
          </a:xfrm>
        </p:spPr>
        <p:txBody>
          <a:bodyPr>
            <a:normAutofit/>
          </a:bodyPr>
          <a:lstStyle/>
          <a:p>
            <a:r>
              <a:rPr lang="en-US" dirty="0"/>
              <a:t>Locating S3 Resume Boot Script Table…</a:t>
            </a:r>
          </a:p>
        </p:txBody>
      </p:sp>
      <p:pic>
        <p:nvPicPr>
          <p:cNvPr id="3" name="Picture 2"/>
          <p:cNvPicPr>
            <a:picLocks noChangeAspect="1"/>
          </p:cNvPicPr>
          <p:nvPr/>
        </p:nvPicPr>
        <p:blipFill>
          <a:blip r:embed="rId2" cstate="print"/>
          <a:stretch>
            <a:fillRect/>
          </a:stretch>
        </p:blipFill>
        <p:spPr>
          <a:xfrm>
            <a:off x="736212" y="4125172"/>
            <a:ext cx="7567619" cy="2093427"/>
          </a:xfrm>
          <a:prstGeom prst="rect">
            <a:avLst/>
          </a:prstGeom>
        </p:spPr>
      </p:pic>
      <p:sp>
        <p:nvSpPr>
          <p:cNvPr id="8" name="Content Placeholder 4"/>
          <p:cNvSpPr txBox="1">
            <a:spLocks/>
          </p:cNvSpPr>
          <p:nvPr/>
        </p:nvSpPr>
        <p:spPr>
          <a:xfrm>
            <a:off x="400928" y="1385737"/>
            <a:ext cx="8382000" cy="658822"/>
          </a:xfrm>
          <a:prstGeom prst="rect">
            <a:avLst/>
          </a:prstGeom>
        </p:spPr>
        <p:txBody>
          <a:bodyPr vert="horz" lIns="0" tIns="0" rIns="0" bIns="0" rtlCol="0">
            <a:noAutofit/>
          </a:bodyPr>
          <a:lstStyle>
            <a:lvl1pPr marL="0" marR="0" indent="0" algn="l" defTabSz="457200" rtl="0" eaLnBrk="1" fontAlgn="auto" latinLnBrk="0" hangingPunct="1">
              <a:lnSpc>
                <a:spcPct val="100000"/>
              </a:lnSpc>
              <a:spcBef>
                <a:spcPts val="1200"/>
              </a:spcBef>
              <a:spcAft>
                <a:spcPts val="0"/>
              </a:spcAft>
              <a:buClrTx/>
              <a:buSzTx/>
              <a:buFont typeface="Arial"/>
              <a:buNone/>
              <a:tabLst/>
              <a:defRPr lang="ro-RO" sz="2200" b="0" i="0" u="none" strike="noStrike" kern="1200" baseline="0" smtClean="0">
                <a:solidFill>
                  <a:schemeClr val="tx1"/>
                </a:solidFill>
                <a:latin typeface="Neo Sans Intel"/>
                <a:ea typeface="+mn-ea"/>
                <a:cs typeface="Neo Sans Intel"/>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Neo Sans Intel"/>
                <a:ea typeface="+mn-ea"/>
                <a:cs typeface="Neo Sans Intel Medium"/>
              </a:defRPr>
            </a:lvl2pPr>
            <a:lvl3pPr marL="571500" indent="-228600" algn="l" defTabSz="457200" rtl="0" eaLnBrk="1" latinLnBrk="0" hangingPunct="1">
              <a:spcBef>
                <a:spcPts val="800"/>
              </a:spcBef>
              <a:buFont typeface="Wingdings" charset="2"/>
              <a:buChar char="§"/>
              <a:defRPr sz="1800" kern="1200">
                <a:solidFill>
                  <a:schemeClr val="tx1"/>
                </a:solidFill>
                <a:latin typeface="Neo Sans Intel"/>
                <a:ea typeface="+mn-ea"/>
                <a:cs typeface="Neo Sans Intel"/>
              </a:defRPr>
            </a:lvl3pPr>
            <a:lvl4pPr marL="969963" indent="-228600" algn="l" defTabSz="457200" rtl="0" eaLnBrk="1" latinLnBrk="0" hangingPunct="1">
              <a:spcBef>
                <a:spcPct val="20000"/>
              </a:spcBef>
              <a:buFont typeface="Arial"/>
              <a:buChar char="–"/>
              <a:defRPr sz="1600" kern="1200">
                <a:solidFill>
                  <a:schemeClr val="tx1"/>
                </a:solidFill>
                <a:latin typeface="Neo Sans Intel"/>
                <a:ea typeface="+mn-ea"/>
                <a:cs typeface="Neo Sans Intel"/>
              </a:defRPr>
            </a:lvl4pPr>
            <a:lvl5pPr marL="1319213" indent="-228600" algn="l" defTabSz="457200" rtl="0" eaLnBrk="1" latinLnBrk="0" hangingPunct="1">
              <a:spcBef>
                <a:spcPct val="20000"/>
              </a:spcBef>
              <a:buFont typeface="Arial"/>
              <a:buChar char="»"/>
              <a:defRPr sz="1400" kern="1200">
                <a:solidFill>
                  <a:schemeClr val="tx1"/>
                </a:solidFill>
                <a:latin typeface="Neo Sans Intel"/>
                <a:ea typeface="+mn-ea"/>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pPr>
            <a:r>
              <a:rPr lang="en-US" b="1" dirty="0">
                <a:latin typeface="Courier New" panose="02070309020205020404" pitchFamily="49" charset="0"/>
                <a:cs typeface="Courier New" panose="02070309020205020404" pitchFamily="49" charset="0"/>
              </a:rPr>
              <a:t>AcpiGlobalVariable</a:t>
            </a:r>
            <a:r>
              <a:rPr lang="en-US" dirty="0">
                <a:latin typeface="+mj-lt"/>
                <a:cs typeface="Courier New" panose="02070309020205020404" pitchFamily="49" charset="0"/>
              </a:rPr>
              <a:t> UEFI variable points to a structure in memory (</a:t>
            </a:r>
            <a:r>
              <a:rPr lang="en-US" b="1" dirty="0">
                <a:latin typeface="Courier New" panose="02070309020205020404" pitchFamily="49" charset="0"/>
                <a:cs typeface="Courier New" panose="02070309020205020404" pitchFamily="49" charset="0"/>
              </a:rPr>
              <a:t>ACPI_VARIABLE_SET_COMPATIBILITY</a:t>
            </a:r>
            <a:r>
              <a:rPr lang="en-US" dirty="0">
                <a:latin typeface="+mj-lt"/>
                <a:cs typeface="Courier New" panose="02070309020205020404" pitchFamily="49" charset="0"/>
              </a:rPr>
              <a:t>)</a:t>
            </a:r>
          </a:p>
        </p:txBody>
      </p:sp>
      <p:sp>
        <p:nvSpPr>
          <p:cNvPr id="9" name="Rectangle 8"/>
          <p:cNvSpPr/>
          <p:nvPr/>
        </p:nvSpPr>
        <p:spPr>
          <a:xfrm>
            <a:off x="400928" y="2326749"/>
            <a:ext cx="8382000" cy="1292662"/>
          </a:xfrm>
          <a:prstGeom prst="rect">
            <a:avLst/>
          </a:prstGeom>
        </p:spPr>
        <p:txBody>
          <a:bodyPr wrap="square">
            <a:spAutoFit/>
          </a:bodyPr>
          <a:lstStyle/>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latin typeface="Courier New" panose="02070309020205020404" pitchFamily="49" charset="0"/>
                <a:ea typeface="Times New Roman" panose="02020603050405020304" pitchFamily="18" charset="0"/>
                <a:cs typeface="Times New Roman" panose="02020603050405020304" pitchFamily="18" charset="0"/>
              </a:rPr>
              <a:t>CHIPSEC</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latin typeface="Courier New" panose="02070309020205020404" pitchFamily="49" charset="0"/>
                <a:ea typeface="Times New Roman" panose="02020603050405020304" pitchFamily="18" charset="0"/>
                <a:cs typeface="Times New Roman" panose="02020603050405020304" pitchFamily="18" charset="0"/>
              </a:rPr>
              <a:t>Reading EFI variable Name=‘</a:t>
            </a:r>
            <a:r>
              <a:rPr lang="en-US" b="1" dirty="0">
                <a:latin typeface="Courier New" panose="02070309020205020404" pitchFamily="49" charset="0"/>
                <a:ea typeface="Times New Roman" panose="02020603050405020304" pitchFamily="18" charset="0"/>
                <a:cs typeface="Times New Roman" panose="02020603050405020304" pitchFamily="18" charset="0"/>
              </a:rPr>
              <a:t>AcpiGlobalVariable</a:t>
            </a:r>
            <a:r>
              <a:rPr lang="en-US" dirty="0">
                <a:latin typeface="Courier New" panose="02070309020205020404" pitchFamily="49" charset="0"/>
                <a:ea typeface="Times New Roman" panose="02020603050405020304" pitchFamily="18" charset="0"/>
                <a:cs typeface="Times New Roman" panose="02020603050405020304" pitchFamily="18" charset="0"/>
              </a:rPr>
              <a:t>’..</a:t>
            </a:r>
          </a:p>
          <a:p>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uefi</a:t>
            </a:r>
            <a:r>
              <a:rPr lang="en-US"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EFI variable</a:t>
            </a: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AF9FFD67-EC10-488A-9DFC-6CBF5EE22C2E:AcpiGlobalVariable:</a:t>
            </a:r>
            <a:endParaRPr lang="en-US" dirty="0">
              <a:latin typeface="Arial" panose="020B0604020202020204" pitchFamily="34" charset="0"/>
              <a:ea typeface="Times New Roman" panose="02020603050405020304" pitchFamily="18" charset="0"/>
              <a:cs typeface="Times New Roman" panose="02020603050405020304" pitchFamily="18" charset="0"/>
            </a:endParaRPr>
          </a:p>
          <a:p>
            <a:r>
              <a:rPr lang="en-US" sz="2400" b="1"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18 be 89 da</a:t>
            </a:r>
            <a:endParaRPr lang="en-US"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Rounded Rectangle 9"/>
          <p:cNvSpPr/>
          <p:nvPr/>
        </p:nvSpPr>
        <p:spPr>
          <a:xfrm>
            <a:off x="436099" y="3179303"/>
            <a:ext cx="2236761" cy="440108"/>
          </a:xfrm>
          <a:prstGeom prst="roundRect">
            <a:avLst/>
          </a:prstGeom>
          <a:noFill/>
          <a:ln w="381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 Arrow 10"/>
          <p:cNvSpPr/>
          <p:nvPr/>
        </p:nvSpPr>
        <p:spPr>
          <a:xfrm rot="5400000">
            <a:off x="2757274" y="3235569"/>
            <a:ext cx="813816" cy="868680"/>
          </a:xfrm>
          <a:prstGeom prst="ben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s3bootscript</a:t>
            </a:r>
          </a:p>
        </p:txBody>
      </p:sp>
    </p:spTree>
    <p:extLst>
      <p:ext uri="{BB962C8B-B14F-4D97-AF65-F5344CB8AC3E}">
        <p14:creationId xmlns:p14="http://schemas.microsoft.com/office/powerpoint/2010/main" val="242610046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Extracting S3 Boot Script Table…</a:t>
            </a:r>
          </a:p>
        </p:txBody>
      </p:sp>
      <p:pic>
        <p:nvPicPr>
          <p:cNvPr id="8" name="Picture 7"/>
          <p:cNvPicPr>
            <a:picLocks noChangeAspect="1"/>
          </p:cNvPicPr>
          <p:nvPr/>
        </p:nvPicPr>
        <p:blipFill>
          <a:blip r:embed="rId2" cstate="print"/>
          <a:stretch>
            <a:fillRect/>
          </a:stretch>
        </p:blipFill>
        <p:spPr>
          <a:xfrm>
            <a:off x="587858" y="1497916"/>
            <a:ext cx="7720410" cy="4506839"/>
          </a:xfrm>
          <a:prstGeom prst="rect">
            <a:avLst/>
          </a:prstGeom>
        </p:spPr>
      </p:pic>
      <p:sp>
        <p:nvSpPr>
          <p:cNvPr id="4"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s3bootscript</a:t>
            </a:r>
          </a:p>
        </p:txBody>
      </p:sp>
    </p:spTree>
    <p:extLst>
      <p:ext uri="{BB962C8B-B14F-4D97-AF65-F5344CB8AC3E}">
        <p14:creationId xmlns:p14="http://schemas.microsoft.com/office/powerpoint/2010/main" val="424030945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Decoding S3 Boot Script Opcodes…</a:t>
            </a:r>
          </a:p>
        </p:txBody>
      </p:sp>
      <p:sp>
        <p:nvSpPr>
          <p:cNvPr id="6"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s3bootscript</a:t>
            </a:r>
          </a:p>
        </p:txBody>
      </p:sp>
      <p:sp>
        <p:nvSpPr>
          <p:cNvPr id="8" name="Rectangle 7"/>
          <p:cNvSpPr/>
          <p:nvPr/>
        </p:nvSpPr>
        <p:spPr>
          <a:xfrm>
            <a:off x="444167" y="990600"/>
            <a:ext cx="6566233" cy="5509200"/>
          </a:xfrm>
          <a:prstGeom prst="rect">
            <a:avLst/>
          </a:prstGeom>
        </p:spPr>
        <p:txBody>
          <a:bodyPr wrap="square">
            <a:spAutoFit/>
          </a:bodyPr>
          <a:lstStyle/>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000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0x0000</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0x21</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02 00 0f 01 00 00 00 00 00 00 c0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fe</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01 00 00 00 00 00 00 00 00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S3_BOOTSCRIPT_MEM_WRITE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0x02</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0x00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1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0xFEC00000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Count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8B8B"/>
                </a:highlight>
                <a:latin typeface="Courier New" panose="02070309020205020404" pitchFamily="49" charset="0"/>
                <a:ea typeface="Times New Roman" panose="02020603050405020304" pitchFamily="18" charset="0"/>
                <a:cs typeface="Times New Roman" panose="02020603050405020304" pitchFamily="18" charset="0"/>
              </a:rPr>
              <a:t>0x1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Values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D3D3D3"/>
                </a:highlight>
                <a:latin typeface="Courier New" panose="02070309020205020404" pitchFamily="49" charset="0"/>
                <a:ea typeface="Times New Roman" panose="02020603050405020304" pitchFamily="18" charset="0"/>
                <a:cs typeface="Times New Roman" panose="02020603050405020304" pitchFamily="18" charset="0"/>
              </a:rPr>
              <a:t>359</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Entry at offset </a:t>
            </a:r>
            <a:r>
              <a:rPr lang="en-US" sz="1600" dirty="0">
                <a:latin typeface="Courier New" panose="02070309020205020404" pitchFamily="49" charset="0"/>
                <a:ea typeface="Times New Roman" panose="02020603050405020304" pitchFamily="18" charset="0"/>
                <a:cs typeface="Times New Roman" panose="02020603050405020304" pitchFamily="18" charset="0"/>
              </a:rPr>
              <a:t>0x2F2C</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FF"/>
                </a:highlight>
                <a:latin typeface="Courier New" panose="02070309020205020404" pitchFamily="49" charset="0"/>
                <a:ea typeface="Times New Roman" panose="02020603050405020304" pitchFamily="18" charset="0"/>
                <a:cs typeface="Times New Roman" panose="02020603050405020304" pitchFamily="18" charset="0"/>
              </a:rPr>
              <a:t>0x20</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01 02 30 04 00 00 00 00 21 00 00 00 00 00 00 00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latin typeface="Courier New" panose="02070309020205020404" pitchFamily="49" charset="0"/>
                <a:ea typeface="Times New Roman" panose="02020603050405020304" pitchFamily="18" charset="0"/>
                <a:cs typeface="Times New Roman" panose="02020603050405020304" pitchFamily="18" charset="0"/>
              </a:rPr>
              <a:t>de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latin typeface="Courier New" panose="02070309020205020404" pitchFamily="49" charset="0"/>
                <a:ea typeface="Times New Roman" panose="02020603050405020304" pitchFamily="18" charset="0"/>
                <a:cs typeface="Times New Roman" panose="02020603050405020304" pitchFamily="18" charset="0"/>
              </a:rPr>
              <a:t>ff</a:t>
            </a:r>
            <a:r>
              <a:rPr lang="en-US" sz="1600" dirty="0">
                <a:latin typeface="Courier New" panose="02070309020205020404" pitchFamily="49" charset="0"/>
                <a:ea typeface="Times New Roman" panose="02020603050405020304" pitchFamily="18" charset="0"/>
                <a:cs typeface="Times New Roman" panose="02020603050405020304" pitchFamily="18" charset="0"/>
              </a:rPr>
              <a:t> 00 00 00 00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Decoded</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Opcode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S3_BOOTSCRIPT_IO_READ_WRITE </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0x01</a:t>
            </a:r>
            <a:r>
              <a:rPr lang="en-US" sz="1600" b="1" dirty="0">
                <a:highlight>
                  <a:srgbClr val="FF00FF"/>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Width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0x02 </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r>
              <a:rPr lang="en-US" sz="1600"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4 bytes</a:t>
            </a:r>
            <a:r>
              <a:rPr lang="en-US" sz="1600" b="1" dirty="0">
                <a:highlight>
                  <a:srgbClr val="00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Address</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0x00000430</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Value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FF0000"/>
                </a:highlight>
                <a:latin typeface="Courier New" panose="02070309020205020404" pitchFamily="49" charset="0"/>
                <a:ea typeface="Times New Roman" panose="02020603050405020304" pitchFamily="18" charset="0"/>
                <a:cs typeface="Times New Roman" panose="02020603050405020304" pitchFamily="18" charset="0"/>
              </a:rPr>
              <a:t>0x00000021</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a:p>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Mask   </a:t>
            </a:r>
            <a:r>
              <a:rPr lang="en-US" sz="1600" b="1" dirty="0">
                <a:solidFill>
                  <a:srgbClr val="804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highlight>
                  <a:srgbClr val="808000"/>
                </a:highlight>
                <a:latin typeface="Courier New" panose="02070309020205020404" pitchFamily="49" charset="0"/>
                <a:ea typeface="Times New Roman" panose="02020603050405020304" pitchFamily="18" charset="0"/>
                <a:cs typeface="Times New Roman" panose="02020603050405020304" pitchFamily="18" charset="0"/>
              </a:rPr>
              <a:t>0xFFFFFFDE</a:t>
            </a:r>
            <a:endParaRPr lang="en-US" sz="200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55738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Extracting CMOS Settings…</a:t>
            </a:r>
          </a:p>
        </p:txBody>
      </p:sp>
      <p:sp>
        <p:nvSpPr>
          <p:cNvPr id="4"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cmos</a:t>
            </a:r>
            <a:r>
              <a:rPr lang="en-US" sz="2000" b="1" dirty="0">
                <a:latin typeface="Courier New" panose="02070309020205020404" pitchFamily="49" charset="0"/>
                <a:cs typeface="Courier New" panose="02070309020205020404" pitchFamily="49" charset="0"/>
              </a:rPr>
              <a:t> dump</a:t>
            </a:r>
          </a:p>
        </p:txBody>
      </p:sp>
      <p:pic>
        <p:nvPicPr>
          <p:cNvPr id="3" name="Picture 2"/>
          <p:cNvPicPr>
            <a:picLocks noChangeAspect="1"/>
          </p:cNvPicPr>
          <p:nvPr/>
        </p:nvPicPr>
        <p:blipFill>
          <a:blip r:embed="rId2"/>
          <a:stretch>
            <a:fillRect/>
          </a:stretch>
        </p:blipFill>
        <p:spPr>
          <a:xfrm>
            <a:off x="526717" y="990600"/>
            <a:ext cx="7666318" cy="5442964"/>
          </a:xfrm>
          <a:prstGeom prst="rect">
            <a:avLst/>
          </a:prstGeom>
        </p:spPr>
      </p:pic>
    </p:spTree>
    <p:extLst>
      <p:ext uri="{BB962C8B-B14F-4D97-AF65-F5344CB8AC3E}">
        <p14:creationId xmlns:p14="http://schemas.microsoft.com/office/powerpoint/2010/main" val="3861929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Firmware Boot Sequence – DRAM </a:t>
            </a:r>
            <a:r>
              <a:rPr lang="en-US" dirty="0" err="1"/>
              <a:t>Init</a:t>
            </a:r>
            <a:endParaRPr lang="en-US" dirty="0"/>
          </a:p>
        </p:txBody>
      </p:sp>
      <p:sp>
        <p:nvSpPr>
          <p:cNvPr id="8" name="Content Placeholder 7"/>
          <p:cNvSpPr>
            <a:spLocks noGrp="1"/>
          </p:cNvSpPr>
          <p:nvPr>
            <p:ph idx="1"/>
          </p:nvPr>
        </p:nvSpPr>
        <p:spPr>
          <a:xfrm>
            <a:off x="228600" y="1233194"/>
            <a:ext cx="8763000" cy="5320006"/>
          </a:xfrm>
        </p:spPr>
        <p:txBody>
          <a:bodyPr>
            <a:normAutofit fontScale="92500" lnSpcReduction="10000"/>
          </a:bodyPr>
          <a:lstStyle/>
          <a:p>
            <a:pPr marL="457200" indent="-457200">
              <a:buFont typeface="+mj-lt"/>
              <a:buAutoNum type="arabicPeriod" startAt="5"/>
            </a:pPr>
            <a:r>
              <a:rPr lang="en-US" sz="2400" dirty="0"/>
              <a:t>Wake other processors (APs)</a:t>
            </a:r>
          </a:p>
          <a:p>
            <a:pPr marL="1028700" lvl="2" indent="-457200"/>
            <a:r>
              <a:rPr lang="en-US" sz="2400" dirty="0"/>
              <a:t>APs will execute wake-up </a:t>
            </a:r>
            <a:r>
              <a:rPr lang="en-US" sz="2400" dirty="0" err="1"/>
              <a:t>init</a:t>
            </a:r>
            <a:r>
              <a:rPr lang="en-US" sz="2400" dirty="0"/>
              <a:t> code</a:t>
            </a:r>
          </a:p>
          <a:p>
            <a:pPr marL="457200" indent="-457200">
              <a:buFont typeface="+mj-lt"/>
              <a:buAutoNum type="arabicPeriod" startAt="5"/>
            </a:pPr>
            <a:r>
              <a:rPr lang="en-US" sz="2400" dirty="0"/>
              <a:t>SMRAM </a:t>
            </a:r>
            <a:r>
              <a:rPr lang="en-US" sz="2400" dirty="0" err="1"/>
              <a:t>Init</a:t>
            </a:r>
            <a:endParaRPr lang="en-US" sz="2400" dirty="0"/>
          </a:p>
          <a:p>
            <a:pPr marL="1028700" lvl="2" indent="-457200"/>
            <a:r>
              <a:rPr lang="en-US" sz="2400" dirty="0"/>
              <a:t>BSP copies </a:t>
            </a:r>
            <a:r>
              <a:rPr lang="en-US" sz="2400" i="1" dirty="0"/>
              <a:t>SMM relocation</a:t>
            </a:r>
            <a:r>
              <a:rPr lang="en-US" sz="2400" dirty="0"/>
              <a:t> handler at </a:t>
            </a:r>
            <a:r>
              <a:rPr lang="en-US" sz="2400" dirty="0">
                <a:latin typeface="Courier New" panose="02070309020205020404" pitchFamily="49" charset="0"/>
                <a:cs typeface="Courier New" panose="02070309020205020404" pitchFamily="49" charset="0"/>
              </a:rPr>
              <a:t>0x30000p</a:t>
            </a:r>
          </a:p>
          <a:p>
            <a:pPr marL="1028700" lvl="2" indent="-457200"/>
            <a:r>
              <a:rPr lang="en-US" sz="2400" dirty="0"/>
              <a:t>Allocates TSEG and copies run-time SMI handler</a:t>
            </a:r>
          </a:p>
          <a:p>
            <a:pPr marL="1028700" lvl="2" indent="-457200"/>
            <a:r>
              <a:rPr lang="en-US" sz="2400" dirty="0"/>
              <a:t>Sends SMI to relocate SMI handler to TSEG</a:t>
            </a:r>
          </a:p>
          <a:p>
            <a:pPr marL="1028700" lvl="2" indent="-457200"/>
            <a:r>
              <a:rPr lang="en-US" sz="2400" dirty="0"/>
              <a:t>SMM relocation handler will configure SMRR</a:t>
            </a:r>
            <a:endParaRPr lang="en-US" sz="2400" dirty="0">
              <a:latin typeface="Courier New" panose="02070309020205020404" pitchFamily="49" charset="0"/>
              <a:cs typeface="Courier New" panose="02070309020205020404" pitchFamily="49" charset="0"/>
            </a:endParaRPr>
          </a:p>
          <a:p>
            <a:pPr marL="457200" indent="-457200">
              <a:buFont typeface="+mj-lt"/>
              <a:buAutoNum type="arabicPeriod" startAt="5"/>
            </a:pPr>
            <a:r>
              <a:rPr lang="en-US" sz="2400" dirty="0"/>
              <a:t>Continue with chipset initialization (</a:t>
            </a:r>
            <a:r>
              <a:rPr lang="en-US" sz="2400" i="1" dirty="0"/>
              <a:t>DXE</a:t>
            </a:r>
            <a:r>
              <a:rPr lang="en-US" sz="2400" dirty="0"/>
              <a:t> for UEFI)</a:t>
            </a:r>
          </a:p>
          <a:p>
            <a:pPr marL="1028700" lvl="2" indent="-457200"/>
            <a:r>
              <a:rPr lang="en-US" sz="2400" dirty="0"/>
              <a:t>USB, SATA …</a:t>
            </a:r>
          </a:p>
          <a:p>
            <a:pPr marL="457200" indent="-457200">
              <a:buFont typeface="+mj-lt"/>
              <a:buAutoNum type="arabicPeriod" startAt="5"/>
            </a:pPr>
            <a:r>
              <a:rPr lang="en-US" sz="2400" dirty="0"/>
              <a:t>Enumerate and initialize PCI devices</a:t>
            </a:r>
          </a:p>
          <a:p>
            <a:pPr marL="1028700" lvl="2" indent="-457200"/>
            <a:r>
              <a:rPr lang="en-US" sz="2400" dirty="0"/>
              <a:t>PCI devices enumeration</a:t>
            </a:r>
          </a:p>
          <a:p>
            <a:pPr marL="1028700" lvl="2" indent="-457200"/>
            <a:r>
              <a:rPr lang="en-US" sz="2400" dirty="0"/>
              <a:t>Allocate MMIO spaces for device MMIO BARs</a:t>
            </a:r>
          </a:p>
          <a:p>
            <a:pPr marL="1028700" lvl="2" indent="-457200"/>
            <a:r>
              <a:rPr lang="en-US" sz="2400" dirty="0"/>
              <a:t>Load and execute PCI Expansion/Option ROMs</a:t>
            </a:r>
          </a:p>
          <a:p>
            <a:pPr marL="457200" indent="-457200">
              <a:buFont typeface="+mj-lt"/>
              <a:buAutoNum type="arabicPeriod" startAt="5"/>
            </a:pPr>
            <a:endParaRPr lang="en-US" sz="2400" i="1" dirty="0"/>
          </a:p>
          <a:p>
            <a:pPr marL="457200" indent="-457200">
              <a:buFont typeface="+mj-lt"/>
              <a:buAutoNum type="arabicPeriod" startAt="5"/>
            </a:pPr>
            <a:endParaRPr lang="en-US" sz="2400" dirty="0"/>
          </a:p>
          <a:p>
            <a:pPr marL="457200" indent="-457200">
              <a:buFont typeface="+mj-lt"/>
              <a:buAutoNum type="arabicPeriod" startAt="5"/>
            </a:pPr>
            <a:endParaRPr lang="en-US" sz="2400" dirty="0"/>
          </a:p>
        </p:txBody>
      </p:sp>
    </p:spTree>
    <p:extLst>
      <p:ext uri="{BB962C8B-B14F-4D97-AF65-F5344CB8AC3E}">
        <p14:creationId xmlns:p14="http://schemas.microsoft.com/office/powerpoint/2010/main" val="1404792308"/>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Locating ACPI Tables…</a:t>
            </a:r>
          </a:p>
        </p:txBody>
      </p:sp>
      <p:sp>
        <p:nvSpPr>
          <p:cNvPr id="4" name="Content Placeholder 4"/>
          <p:cNvSpPr>
            <a:spLocks noGrp="1"/>
          </p:cNvSpPr>
          <p:nvPr>
            <p:ph idx="1"/>
          </p:nvPr>
        </p:nvSpPr>
        <p:spPr>
          <a:xfrm>
            <a:off x="501317" y="6545630"/>
            <a:ext cx="8229600" cy="388570"/>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acpi</a:t>
            </a:r>
            <a:r>
              <a:rPr lang="en-US" sz="2000" b="1" dirty="0">
                <a:latin typeface="Courier New" panose="02070309020205020404" pitchFamily="49" charset="0"/>
                <a:cs typeface="Courier New" panose="02070309020205020404" pitchFamily="49" charset="0"/>
              </a:rPr>
              <a:t> list</a:t>
            </a:r>
          </a:p>
        </p:txBody>
      </p:sp>
      <p:pic>
        <p:nvPicPr>
          <p:cNvPr id="3" name="Picture 2"/>
          <p:cNvPicPr>
            <a:picLocks noChangeAspect="1"/>
          </p:cNvPicPr>
          <p:nvPr/>
        </p:nvPicPr>
        <p:blipFill>
          <a:blip r:embed="rId2" cstate="print"/>
          <a:stretch>
            <a:fillRect/>
          </a:stretch>
        </p:blipFill>
        <p:spPr>
          <a:xfrm>
            <a:off x="1020218" y="904522"/>
            <a:ext cx="6428734" cy="5641108"/>
          </a:xfrm>
          <a:prstGeom prst="rect">
            <a:avLst/>
          </a:prstGeom>
        </p:spPr>
      </p:pic>
    </p:spTree>
    <p:extLst>
      <p:ext uri="{BB962C8B-B14F-4D97-AF65-F5344CB8AC3E}">
        <p14:creationId xmlns:p14="http://schemas.microsoft.com/office/powerpoint/2010/main" val="3421726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Platform Hardware Configuration</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pci enumerate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mmio</a:t>
            </a:r>
            <a:r>
              <a:rPr lang="en-US" dirty="0">
                <a:latin typeface="Courier New" pitchFamily="49" charset="0"/>
                <a:cs typeface="Courier New" pitchFamily="49" charset="0"/>
              </a:rPr>
              <a:t> list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mmio</a:t>
            </a:r>
            <a:r>
              <a:rPr lang="en-US" dirty="0">
                <a:latin typeface="Courier New" pitchFamily="49" charset="0"/>
                <a:cs typeface="Courier New" pitchFamily="49" charset="0"/>
              </a:rPr>
              <a:t> dump GTTMMADR</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io</a:t>
            </a:r>
            <a:r>
              <a:rPr lang="en-US" dirty="0">
                <a:latin typeface="Courier New" pitchFamily="49" charset="0"/>
                <a:cs typeface="Courier New" pitchFamily="49" charset="0"/>
              </a:rPr>
              <a:t> list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cpu</a:t>
            </a:r>
            <a:r>
              <a:rPr lang="en-US" dirty="0">
                <a:latin typeface="Courier New" pitchFamily="49" charset="0"/>
                <a:cs typeface="Courier New" pitchFamily="49" charset="0"/>
              </a:rPr>
              <a:t> info</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cpu</a:t>
            </a:r>
            <a:r>
              <a:rPr lang="en-US" dirty="0">
                <a:latin typeface="Courier New" pitchFamily="49" charset="0"/>
                <a:cs typeface="Courier New" pitchFamily="49" charset="0"/>
              </a:rPr>
              <a:t> cupid</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ucode</a:t>
            </a:r>
            <a:r>
              <a:rPr lang="en-US" dirty="0">
                <a:latin typeface="Courier New" pitchFamily="49" charset="0"/>
                <a:cs typeface="Courier New" pitchFamily="49" charset="0"/>
              </a:rPr>
              <a:t> id</a:t>
            </a:r>
          </a:p>
          <a:p>
            <a:endParaRPr lang="en-US" dirty="0"/>
          </a:p>
        </p:txBody>
      </p:sp>
    </p:spTree>
    <p:extLst>
      <p:ext uri="{BB962C8B-B14F-4D97-AF65-F5344CB8AC3E}">
        <p14:creationId xmlns:p14="http://schemas.microsoft.com/office/powerpoint/2010/main" val="160688844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Operating System</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idt</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gdt</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cpu</a:t>
            </a:r>
            <a:r>
              <a:rPr lang="en-US" dirty="0">
                <a:latin typeface="Courier New" pitchFamily="49" charset="0"/>
                <a:cs typeface="Courier New" pitchFamily="49" charset="0"/>
              </a:rPr>
              <a:t> </a:t>
            </a:r>
            <a:r>
              <a:rPr lang="en-US" dirty="0" err="1">
                <a:latin typeface="Courier New" pitchFamily="49" charset="0"/>
                <a:cs typeface="Courier New" pitchFamily="49" charset="0"/>
              </a:rPr>
              <a:t>pt</a:t>
            </a:r>
            <a:endParaRPr lang="en-US" dirty="0">
              <a:latin typeface="Courier New" pitchFamily="49" charset="0"/>
              <a:cs typeface="Courier New" pitchFamily="49" charset="0"/>
            </a:endParaRPr>
          </a:p>
          <a:p>
            <a:r>
              <a:rPr lang="pt-BR" dirty="0">
                <a:latin typeface="Courier New" pitchFamily="49" charset="0"/>
                <a:cs typeface="Courier New" pitchFamily="49" charset="0"/>
              </a:rPr>
              <a:t>	chipsec_util mem read 0x41E 0x20 kbrd_buffer.bin</a:t>
            </a:r>
          </a:p>
          <a:p>
            <a:r>
              <a:rPr lang="pt-BR" dirty="0">
                <a:latin typeface="Courier New" pitchFamily="49" charset="0"/>
                <a:cs typeface="Courier New" pitchFamily="49" charset="0"/>
              </a:rPr>
              <a:t>	chipsec_util mem pagedump 0xFED00000 0x100000</a:t>
            </a:r>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192616940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Platform Components</a:t>
            </a:r>
          </a:p>
          <a:p>
            <a:endParaRPr lang="en-US" b="1" dirty="0">
              <a:latin typeface="+mn-lt"/>
              <a:cs typeface="Aharoni" pitchFamily="2" charset="-79"/>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cmos</a:t>
            </a:r>
            <a:r>
              <a:rPr lang="en-US" dirty="0">
                <a:latin typeface="Courier New" pitchFamily="49" charset="0"/>
                <a:cs typeface="Courier New" pitchFamily="49" charset="0"/>
              </a:rPr>
              <a:t> dump</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ec</a:t>
            </a:r>
            <a:r>
              <a:rPr lang="en-US" dirty="0">
                <a:latin typeface="Courier New" pitchFamily="49" charset="0"/>
                <a:cs typeface="Courier New" pitchFamily="49" charset="0"/>
              </a:rPr>
              <a:t> dump</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ec</a:t>
            </a:r>
            <a:r>
              <a:rPr lang="en-US" dirty="0">
                <a:latin typeface="Courier New" pitchFamily="49" charset="0"/>
                <a:cs typeface="Courier New" pitchFamily="49" charset="0"/>
              </a:rPr>
              <a:t> read 0x2F</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tpm</a:t>
            </a:r>
            <a:r>
              <a:rPr lang="en-US" dirty="0">
                <a:latin typeface="Courier New" pitchFamily="49" charset="0"/>
                <a:cs typeface="Courier New" pitchFamily="49" charset="0"/>
              </a:rPr>
              <a:t> state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tpm</a:t>
            </a:r>
            <a:r>
              <a:rPr lang="en-US" dirty="0">
                <a:latin typeface="Courier New" pitchFamily="49" charset="0"/>
                <a:cs typeface="Courier New" pitchFamily="49" charset="0"/>
              </a:rPr>
              <a:t> command </a:t>
            </a:r>
            <a:r>
              <a:rPr lang="en-US" dirty="0" err="1">
                <a:latin typeface="Courier New" pitchFamily="49" charset="0"/>
                <a:cs typeface="Courier New" pitchFamily="49" charset="0"/>
              </a:rPr>
              <a:t>pccrread</a:t>
            </a:r>
            <a:r>
              <a:rPr lang="en-US" dirty="0">
                <a:latin typeface="Courier New" pitchFamily="49" charset="0"/>
                <a:cs typeface="Courier New" pitchFamily="49" charset="0"/>
              </a:rPr>
              <a:t> 0</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spd</a:t>
            </a:r>
            <a:r>
              <a:rPr lang="en-US" dirty="0">
                <a:latin typeface="Courier New" pitchFamily="49" charset="0"/>
                <a:cs typeface="Courier New" pitchFamily="49" charset="0"/>
              </a:rPr>
              <a:t> detect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spd</a:t>
            </a:r>
            <a:r>
              <a:rPr lang="en-US" dirty="0">
                <a:latin typeface="Courier New" pitchFamily="49" charset="0"/>
                <a:cs typeface="Courier New" pitchFamily="49" charset="0"/>
              </a:rPr>
              <a:t> dump</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smbus</a:t>
            </a:r>
            <a:r>
              <a:rPr lang="en-US" dirty="0">
                <a:latin typeface="Courier New" pitchFamily="49" charset="0"/>
                <a:cs typeface="Courier New" pitchFamily="49" charset="0"/>
              </a:rPr>
              <a:t> read 0xA0 0x0 0x100</a:t>
            </a: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endParaRPr lang="en-US" b="1" dirty="0">
              <a:latin typeface="Bookman Old Style" pitchFamily="18" charset="0"/>
              <a:cs typeface="Aharoni" pitchFamily="2" charset="-79"/>
            </a:endParaRPr>
          </a:p>
          <a:p>
            <a:endParaRPr lang="en-US" dirty="0"/>
          </a:p>
        </p:txBody>
      </p:sp>
    </p:spTree>
    <p:extLst>
      <p:ext uri="{BB962C8B-B14F-4D97-AF65-F5344CB8AC3E}">
        <p14:creationId xmlns:p14="http://schemas.microsoft.com/office/powerpoint/2010/main" val="23883117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Virtual Machine Monitor (VMM) Configuration</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iommu</a:t>
            </a:r>
            <a:r>
              <a:rPr lang="en-US" dirty="0">
                <a:latin typeface="Courier New" pitchFamily="49" charset="0"/>
                <a:cs typeface="Courier New" pitchFamily="49" charset="0"/>
              </a:rPr>
              <a:t> list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iommu</a:t>
            </a:r>
            <a:r>
              <a:rPr lang="en-US" dirty="0">
                <a:latin typeface="Courier New" pitchFamily="49" charset="0"/>
                <a:cs typeface="Courier New" pitchFamily="49" charset="0"/>
              </a:rPr>
              <a:t> </a:t>
            </a:r>
            <a:r>
              <a:rPr lang="en-US" dirty="0" err="1">
                <a:latin typeface="Courier New" pitchFamily="49" charset="0"/>
                <a:cs typeface="Courier New" pitchFamily="49" charset="0"/>
              </a:rPr>
              <a:t>config</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iommu</a:t>
            </a:r>
            <a:r>
              <a:rPr lang="en-US" dirty="0">
                <a:latin typeface="Courier New" pitchFamily="49" charset="0"/>
                <a:cs typeface="Courier New" pitchFamily="49" charset="0"/>
              </a:rPr>
              <a:t> </a:t>
            </a:r>
            <a:r>
              <a:rPr lang="en-US" dirty="0" err="1">
                <a:latin typeface="Courier New" pitchFamily="49" charset="0"/>
                <a:cs typeface="Courier New" pitchFamily="49" charset="0"/>
              </a:rPr>
              <a:t>pt</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vm</a:t>
            </a:r>
            <a:r>
              <a:rPr lang="en-US" dirty="0">
                <a:latin typeface="Courier New" pitchFamily="49" charset="0"/>
                <a:cs typeface="Courier New" pitchFamily="49" charset="0"/>
              </a:rPr>
              <a:t> status</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vm</a:t>
            </a:r>
            <a:r>
              <a:rPr lang="en-US" dirty="0">
                <a:latin typeface="Courier New" pitchFamily="49" charset="0"/>
                <a:cs typeface="Courier New" pitchFamily="49" charset="0"/>
              </a:rPr>
              <a:t> </a:t>
            </a:r>
            <a:r>
              <a:rPr lang="en-US" dirty="0" err="1">
                <a:latin typeface="Courier New" pitchFamily="49" charset="0"/>
                <a:cs typeface="Courier New" pitchFamily="49" charset="0"/>
              </a:rPr>
              <a:t>pt</a:t>
            </a:r>
            <a:endParaRPr lang="en-US" dirty="0">
              <a:latin typeface="Courier New" pitchFamily="49" charset="0"/>
              <a:cs typeface="Courier New" pitchFamily="49" charset="0"/>
            </a:endParaRPr>
          </a:p>
          <a:p>
            <a:endParaRPr lang="en-US" b="1" dirty="0">
              <a:latin typeface="Bookman Old Style" pitchFamily="18" charset="0"/>
              <a:cs typeface="Aharoni" pitchFamily="2" charset="-79"/>
            </a:endParaRPr>
          </a:p>
          <a:p>
            <a:endParaRPr lang="en-US" dirty="0"/>
          </a:p>
        </p:txBody>
      </p:sp>
    </p:spTree>
    <p:extLst>
      <p:ext uri="{BB962C8B-B14F-4D97-AF65-F5344CB8AC3E}">
        <p14:creationId xmlns:p14="http://schemas.microsoft.com/office/powerpoint/2010/main" val="253948086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System Forensics</a:t>
            </a:r>
          </a:p>
        </p:txBody>
      </p:sp>
      <p:sp>
        <p:nvSpPr>
          <p:cNvPr id="3" name="Content Placeholder 2"/>
          <p:cNvSpPr>
            <a:spLocks noGrp="1"/>
          </p:cNvSpPr>
          <p:nvPr>
            <p:ph idx="1"/>
          </p:nvPr>
        </p:nvSpPr>
        <p:spPr>
          <a:xfrm>
            <a:off x="457200" y="1345795"/>
            <a:ext cx="8595360" cy="4887850"/>
          </a:xfrm>
        </p:spPr>
        <p:txBody>
          <a:bodyPr>
            <a:normAutofit lnSpcReduction="10000"/>
          </a:bodyPr>
          <a:lstStyle/>
          <a:p>
            <a:r>
              <a:rPr lang="en-US" b="1" dirty="0">
                <a:latin typeface="+mn-lt"/>
                <a:cs typeface="Aharoni" pitchFamily="2" charset="-79"/>
              </a:rPr>
              <a:t>Checking Platform Configuration</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common.bios_wp</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a:t>
            </a:r>
            <a:r>
              <a:rPr lang="en-US" dirty="0" err="1">
                <a:latin typeface="Courier New" pitchFamily="49" charset="0"/>
                <a:cs typeface="Courier New" pitchFamily="49" charset="0"/>
              </a:rPr>
              <a:t>common.smrr</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a:t>
            </a:r>
            <a:r>
              <a:rPr lang="en-US" dirty="0" err="1">
                <a:latin typeface="Courier New" pitchFamily="49" charset="0"/>
                <a:cs typeface="Courier New" pitchFamily="49" charset="0"/>
              </a:rPr>
              <a:t>common.spi_lock</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a:t>
            </a:r>
            <a:r>
              <a:rPr lang="en-US" dirty="0" err="1">
                <a:latin typeface="Courier New" pitchFamily="49" charset="0"/>
                <a:cs typeface="Courier New" pitchFamily="49" charset="0"/>
              </a:rPr>
              <a:t>common.spi_desc</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a:t>
            </a:r>
            <a:r>
              <a:rPr lang="en-US" dirty="0" err="1">
                <a:latin typeface="Courier New" pitchFamily="49" charset="0"/>
                <a:cs typeface="Courier New" pitchFamily="49" charset="0"/>
              </a:rPr>
              <a:t>common.secureboot.variables</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common.uefi.s3bootscript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remap</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chipsec_main</a:t>
            </a:r>
            <a:r>
              <a:rPr lang="en-US" dirty="0">
                <a:latin typeface="Courier New" pitchFamily="49" charset="0"/>
                <a:cs typeface="Courier New" pitchFamily="49" charset="0"/>
              </a:rPr>
              <a:t> –m </a:t>
            </a:r>
            <a:r>
              <a:rPr lang="en-US" dirty="0" err="1">
                <a:latin typeface="Courier New" pitchFamily="49" charset="0"/>
                <a:cs typeface="Courier New" pitchFamily="49" charset="0"/>
              </a:rPr>
              <a:t>smm_dma</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32974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Online Forensics (UEFI Firmware and SPI Flash Contents)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7.1</a:t>
            </a:r>
          </a:p>
        </p:txBody>
      </p:sp>
    </p:spTree>
    <p:extLst>
      <p:ext uri="{BB962C8B-B14F-4D97-AF65-F5344CB8AC3E}">
        <p14:creationId xmlns:p14="http://schemas.microsoft.com/office/powerpoint/2010/main" val="223027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5612" y="4114800"/>
            <a:ext cx="8220076" cy="1919528"/>
          </a:xfrm>
        </p:spPr>
        <p:txBody>
          <a:bodyPr>
            <a:normAutofit/>
          </a:bodyPr>
          <a:lstStyle/>
          <a:p>
            <a:r>
              <a:rPr lang="en-US" sz="2800" b="1" dirty="0">
                <a:solidFill>
                  <a:srgbClr val="FF0000"/>
                </a:solidFill>
              </a:rPr>
              <a:t>Important:</a:t>
            </a:r>
            <a:r>
              <a:rPr lang="en-US" sz="2800" dirty="0">
                <a:solidFill>
                  <a:srgbClr val="FF0000"/>
                </a:solidFill>
              </a:rPr>
              <a:t> ensure that firmware images were obtained using trusted hardware tools (that haven’t been tampered with)</a:t>
            </a:r>
          </a:p>
        </p:txBody>
      </p:sp>
      <p:sp>
        <p:nvSpPr>
          <p:cNvPr id="2" name="Title 1"/>
          <p:cNvSpPr>
            <a:spLocks noGrp="1"/>
          </p:cNvSpPr>
          <p:nvPr>
            <p:ph type="title"/>
          </p:nvPr>
        </p:nvSpPr>
        <p:spPr/>
        <p:txBody>
          <a:bodyPr>
            <a:normAutofit/>
          </a:bodyPr>
          <a:lstStyle/>
          <a:p>
            <a:r>
              <a:rPr lang="en-US" b="0" dirty="0"/>
              <a:t>7.2 Offline Forensic of Firmware Images</a:t>
            </a:r>
          </a:p>
        </p:txBody>
      </p:sp>
    </p:spTree>
    <p:extLst>
      <p:ext uri="{BB962C8B-B14F-4D97-AF65-F5344CB8AC3E}">
        <p14:creationId xmlns:p14="http://schemas.microsoft.com/office/powerpoint/2010/main" val="106346597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0232" y="533400"/>
            <a:ext cx="8572500" cy="5677890"/>
          </a:xfrm>
          <a:prstGeom prst="rect">
            <a:avLst/>
          </a:prstGeom>
        </p:spPr>
      </p:pic>
    </p:spTree>
    <p:extLst>
      <p:ext uri="{BB962C8B-B14F-4D97-AF65-F5344CB8AC3E}">
        <p14:creationId xmlns:p14="http://schemas.microsoft.com/office/powerpoint/2010/main" val="1840884588"/>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Start From?</a:t>
            </a:r>
          </a:p>
        </p:txBody>
      </p:sp>
      <p:sp>
        <p:nvSpPr>
          <p:cNvPr id="3" name="Content Placeholder 2"/>
          <p:cNvSpPr>
            <a:spLocks noGrp="1"/>
          </p:cNvSpPr>
          <p:nvPr>
            <p:ph idx="1"/>
          </p:nvPr>
        </p:nvSpPr>
        <p:spPr>
          <a:xfrm>
            <a:off x="432412" y="1676400"/>
            <a:ext cx="8229600" cy="4800600"/>
          </a:xfrm>
        </p:spPr>
        <p:txBody>
          <a:bodyPr>
            <a:normAutofit/>
          </a:bodyPr>
          <a:lstStyle/>
          <a:p>
            <a:pPr marL="457200" indent="-457200">
              <a:buFont typeface="+mj-lt"/>
              <a:buAutoNum type="arabicPeriod"/>
            </a:pPr>
            <a:r>
              <a:rPr lang="en-US" dirty="0"/>
              <a:t>Option 1: Find original firmware image</a:t>
            </a:r>
          </a:p>
          <a:p>
            <a:pPr marL="914400" lvl="2" indent="-342900">
              <a:buFont typeface="Arial" panose="020B0604020202020204" pitchFamily="34" charset="0"/>
              <a:buChar char="•"/>
            </a:pPr>
            <a:r>
              <a:rPr lang="en-US" dirty="0"/>
              <a:t>Check BIOS update (capsule) image or the BIOS image on the platform manufacturer’s web-site </a:t>
            </a:r>
          </a:p>
          <a:p>
            <a:pPr marL="914400" lvl="2" indent="-342900">
              <a:buFont typeface="Arial" panose="020B0604020202020204" pitchFamily="34" charset="0"/>
              <a:buChar char="•"/>
            </a:pPr>
            <a:r>
              <a:rPr lang="en-US" dirty="0"/>
              <a:t>Check BIOS security advisories to understand how the firmware could be compromised and infected</a:t>
            </a:r>
          </a:p>
          <a:p>
            <a:pPr marL="914400" lvl="2" indent="-342900">
              <a:buFont typeface="Arial" panose="020B0604020202020204" pitchFamily="34" charset="0"/>
              <a:buChar char="•"/>
            </a:pPr>
            <a:r>
              <a:rPr lang="en-US" dirty="0"/>
              <a:t>Compare multiple images including suspect and clean</a:t>
            </a:r>
          </a:p>
          <a:p>
            <a:pPr marL="457200" indent="-457200">
              <a:buFont typeface="+mj-lt"/>
              <a:buAutoNum type="arabicPeriod"/>
            </a:pPr>
            <a:r>
              <a:rPr lang="en-US" dirty="0"/>
              <a:t>Option 2: Extract a known good SPI memory image from a clean system (or from multiple systems)</a:t>
            </a:r>
          </a:p>
          <a:p>
            <a:pPr marL="457200" indent="-457200">
              <a:buFont typeface="+mj-lt"/>
              <a:buAutoNum type="arabicPeriod"/>
            </a:pPr>
            <a:r>
              <a:rPr lang="en-US" dirty="0"/>
              <a:t>Option 3: Make SPI memory dumps before and after the infection if you have an infector/dropper</a:t>
            </a:r>
          </a:p>
        </p:txBody>
      </p:sp>
    </p:spTree>
    <p:extLst>
      <p:ext uri="{BB962C8B-B14F-4D97-AF65-F5344CB8AC3E}">
        <p14:creationId xmlns:p14="http://schemas.microsoft.com/office/powerpoint/2010/main" val="176731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Memory Map: System View</a:t>
            </a:r>
          </a:p>
        </p:txBody>
      </p:sp>
      <p:sp>
        <p:nvSpPr>
          <p:cNvPr id="6" name="Content Placeholder 7"/>
          <p:cNvSpPr>
            <a:spLocks noGrp="1"/>
          </p:cNvSpPr>
          <p:nvPr>
            <p:ph idx="1"/>
          </p:nvPr>
        </p:nvSpPr>
        <p:spPr>
          <a:xfrm>
            <a:off x="457200" y="1219200"/>
            <a:ext cx="3989225" cy="3495293"/>
          </a:xfrm>
        </p:spPr>
        <p:txBody>
          <a:bodyPr>
            <a:normAutofit/>
          </a:bodyPr>
          <a:lstStyle/>
          <a:p>
            <a:pPr marL="457200" indent="-457200">
              <a:buFont typeface="Arial" panose="020B0604020202020204" pitchFamily="34" charset="0"/>
              <a:buChar char="•"/>
            </a:pPr>
            <a:r>
              <a:rPr lang="en-US" sz="2400" dirty="0"/>
              <a:t>Low DRAM</a:t>
            </a:r>
          </a:p>
          <a:p>
            <a:pPr marL="457200" indent="-457200">
              <a:buFont typeface="Arial" panose="020B0604020202020204" pitchFamily="34" charset="0"/>
              <a:buChar char="•"/>
            </a:pPr>
            <a:r>
              <a:rPr lang="en-US" sz="2400" dirty="0"/>
              <a:t>Memory vs MMIO</a:t>
            </a:r>
          </a:p>
          <a:p>
            <a:pPr marL="457200" indent="-457200">
              <a:buFont typeface="Arial" panose="020B0604020202020204" pitchFamily="34" charset="0"/>
              <a:buChar char="•"/>
            </a:pPr>
            <a:r>
              <a:rPr lang="en-US" sz="2400" dirty="0"/>
              <a:t>Low MMIO</a:t>
            </a:r>
          </a:p>
          <a:p>
            <a:pPr marL="457200" indent="-457200">
              <a:buFont typeface="Arial" panose="020B0604020202020204" pitchFamily="34" charset="0"/>
              <a:buChar char="•"/>
            </a:pPr>
            <a:r>
              <a:rPr lang="en-US" sz="2400" dirty="0"/>
              <a:t>4GB boundary</a:t>
            </a:r>
          </a:p>
          <a:p>
            <a:pPr marL="457200" indent="-457200">
              <a:buFont typeface="Arial" panose="020B0604020202020204" pitchFamily="34" charset="0"/>
              <a:buChar char="•"/>
            </a:pPr>
            <a:r>
              <a:rPr lang="en-US" sz="2400" dirty="0"/>
              <a:t>High DRAM</a:t>
            </a:r>
          </a:p>
          <a:p>
            <a:pPr marL="457200" indent="-457200">
              <a:buFont typeface="Arial" panose="020B0604020202020204" pitchFamily="34" charset="0"/>
              <a:buChar char="•"/>
            </a:pPr>
            <a:r>
              <a:rPr lang="en-US" sz="2400" dirty="0"/>
              <a:t>High MMIO</a:t>
            </a:r>
          </a:p>
          <a:p>
            <a:endParaRPr lang="en-US" sz="2400" dirty="0"/>
          </a:p>
        </p:txBody>
      </p:sp>
      <p:sp>
        <p:nvSpPr>
          <p:cNvPr id="8" name="Rectangle 7"/>
          <p:cNvSpPr/>
          <p:nvPr/>
        </p:nvSpPr>
        <p:spPr>
          <a:xfrm>
            <a:off x="6233565" y="5105400"/>
            <a:ext cx="1754960" cy="12977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Top of Low DRAM</a:t>
            </a:r>
          </a:p>
        </p:txBody>
      </p:sp>
      <p:sp>
        <p:nvSpPr>
          <p:cNvPr id="11" name="Rectangle 10"/>
          <p:cNvSpPr/>
          <p:nvPr/>
        </p:nvSpPr>
        <p:spPr>
          <a:xfrm>
            <a:off x="6231205" y="3634381"/>
            <a:ext cx="1754960" cy="1369007"/>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Low MMIO</a:t>
            </a:r>
          </a:p>
        </p:txBody>
      </p:sp>
      <p:cxnSp>
        <p:nvCxnSpPr>
          <p:cNvPr id="14" name="Straight Connector 13"/>
          <p:cNvCxnSpPr/>
          <p:nvPr/>
        </p:nvCxnSpPr>
        <p:spPr>
          <a:xfrm>
            <a:off x="5316805" y="3530947"/>
            <a:ext cx="2988995"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233565" y="2146609"/>
            <a:ext cx="1754960" cy="1295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Top of High DRAM</a:t>
            </a:r>
          </a:p>
        </p:txBody>
      </p:sp>
      <p:sp>
        <p:nvSpPr>
          <p:cNvPr id="18" name="TextBox 17"/>
          <p:cNvSpPr txBox="1"/>
          <p:nvPr/>
        </p:nvSpPr>
        <p:spPr>
          <a:xfrm>
            <a:off x="5316805" y="3147924"/>
            <a:ext cx="701147" cy="369332"/>
          </a:xfrm>
          <a:prstGeom prst="rect">
            <a:avLst/>
          </a:prstGeom>
          <a:noFill/>
        </p:spPr>
        <p:txBody>
          <a:bodyPr wrap="square" rtlCol="0">
            <a:spAutoFit/>
          </a:bodyPr>
          <a:lstStyle/>
          <a:p>
            <a:r>
              <a:rPr lang="en-US" dirty="0">
                <a:solidFill>
                  <a:schemeClr val="tx2"/>
                </a:solidFill>
                <a:latin typeface="Neo Sans Intel"/>
                <a:cs typeface="Neo Sans Intel"/>
              </a:rPr>
              <a:t>4GB</a:t>
            </a:r>
          </a:p>
        </p:txBody>
      </p:sp>
      <p:sp>
        <p:nvSpPr>
          <p:cNvPr id="19" name="Rectangle 18"/>
          <p:cNvSpPr/>
          <p:nvPr/>
        </p:nvSpPr>
        <p:spPr>
          <a:xfrm>
            <a:off x="6299968" y="3999968"/>
            <a:ext cx="1583025" cy="39303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BAR 1 – BAR n</a:t>
            </a:r>
          </a:p>
        </p:txBody>
      </p:sp>
      <p:sp>
        <p:nvSpPr>
          <p:cNvPr id="20" name="Rectangle 19"/>
          <p:cNvSpPr/>
          <p:nvPr/>
        </p:nvSpPr>
        <p:spPr>
          <a:xfrm>
            <a:off x="6299968" y="4485006"/>
            <a:ext cx="1583025" cy="41904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ECAM</a:t>
            </a:r>
          </a:p>
        </p:txBody>
      </p:sp>
      <p:sp>
        <p:nvSpPr>
          <p:cNvPr id="35" name="Rectangle 34"/>
          <p:cNvSpPr/>
          <p:nvPr/>
        </p:nvSpPr>
        <p:spPr>
          <a:xfrm>
            <a:off x="381000" y="6200001"/>
            <a:ext cx="5857528" cy="338554"/>
          </a:xfrm>
          <a:prstGeom prst="rect">
            <a:avLst/>
          </a:prstGeom>
        </p:spPr>
        <p:txBody>
          <a:bodyPr wrap="square">
            <a:spAutoFit/>
          </a:bodyPr>
          <a:lstStyle/>
          <a:p>
            <a:r>
              <a:rPr lang="en-US" sz="1600" dirty="0"/>
              <a:t>Reference: </a:t>
            </a:r>
            <a:r>
              <a:rPr lang="en-US" sz="1600" dirty="0">
                <a:hlinkClick r:id="rId3"/>
              </a:rPr>
              <a:t>4</a:t>
            </a:r>
            <a:r>
              <a:rPr lang="en-US" sz="1600" baseline="30000" dirty="0">
                <a:hlinkClick r:id="rId3"/>
              </a:rPr>
              <a:t>th</a:t>
            </a:r>
            <a:r>
              <a:rPr lang="en-US" sz="1600" dirty="0">
                <a:hlinkClick r:id="rId3"/>
              </a:rPr>
              <a:t> Gen Intel Core Processor Family Datasheet</a:t>
            </a:r>
            <a:endParaRPr lang="en-US" sz="1600" dirty="0"/>
          </a:p>
        </p:txBody>
      </p:sp>
      <p:sp>
        <p:nvSpPr>
          <p:cNvPr id="43" name="Rectangle 42"/>
          <p:cNvSpPr/>
          <p:nvPr/>
        </p:nvSpPr>
        <p:spPr>
          <a:xfrm>
            <a:off x="6233565" y="927214"/>
            <a:ext cx="1754960" cy="113018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High MMIO</a:t>
            </a:r>
          </a:p>
        </p:txBody>
      </p:sp>
    </p:spTree>
    <p:extLst>
      <p:ext uri="{BB962C8B-B14F-4D97-AF65-F5344CB8AC3E}">
        <p14:creationId xmlns:p14="http://schemas.microsoft.com/office/powerpoint/2010/main" val="110986239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Analyzing firmware images</a:t>
            </a:r>
          </a:p>
        </p:txBody>
      </p:sp>
      <p:sp>
        <p:nvSpPr>
          <p:cNvPr id="8" name="Content Placeholder 7"/>
          <p:cNvSpPr>
            <a:spLocks noGrp="1"/>
          </p:cNvSpPr>
          <p:nvPr>
            <p:ph idx="1"/>
          </p:nvPr>
        </p:nvSpPr>
        <p:spPr>
          <a:xfrm>
            <a:off x="457200" y="1066800"/>
            <a:ext cx="8229600" cy="5511800"/>
          </a:xfrm>
        </p:spPr>
        <p:txBody>
          <a:bodyPr>
            <a:noAutofit/>
          </a:bodyPr>
          <a:lstStyle/>
          <a:p>
            <a:pPr marL="342900" indent="-342900">
              <a:buFont typeface="+mj-lt"/>
              <a:buAutoNum type="arabicPeriod"/>
            </a:pPr>
            <a:r>
              <a:rPr lang="en-US" sz="2000" dirty="0">
                <a:latin typeface="+mn-lt"/>
                <a:cs typeface="Courier New" panose="02070309020205020404" pitchFamily="49" charset="0"/>
              </a:rPr>
              <a:t>Decode two images: </a:t>
            </a:r>
          </a:p>
          <a:p>
            <a:pPr lvl="1" indent="0">
              <a:buNone/>
            </a:pPr>
            <a:r>
              <a:rPr lang="en-US" sz="2000" dirty="0">
                <a:latin typeface="Courier New" panose="02070309020205020404" pitchFamily="49" charset="0"/>
                <a:cs typeface="Courier New" panose="02070309020205020404" pitchFamily="49" charset="0"/>
              </a:rPr>
              <a:t># chipsec_util.py decode </a:t>
            </a:r>
            <a:r>
              <a:rPr lang="en-US" sz="2000" dirty="0" err="1">
                <a:latin typeface="Courier New" panose="02070309020205020404" pitchFamily="49" charset="0"/>
                <a:cs typeface="Courier New" panose="02070309020205020404" pitchFamily="49" charset="0"/>
              </a:rPr>
              <a:t>original_bios.bin</a:t>
            </a:r>
            <a:endParaRPr lang="en-US" sz="2000" dirty="0">
              <a:latin typeface="Courier New" panose="02070309020205020404" pitchFamily="49" charset="0"/>
              <a:cs typeface="Courier New" panose="02070309020205020404" pitchFamily="49" charset="0"/>
            </a:endParaRPr>
          </a:p>
          <a:p>
            <a:pPr lvl="1" indent="0">
              <a:buNone/>
            </a:pPr>
            <a:r>
              <a:rPr lang="en-US" sz="2000" dirty="0">
                <a:latin typeface="Courier New" panose="02070309020205020404" pitchFamily="49" charset="0"/>
                <a:cs typeface="Courier New" panose="02070309020205020404" pitchFamily="49" charset="0"/>
              </a:rPr>
              <a:t># chipsec_util.py decode </a:t>
            </a:r>
            <a:r>
              <a:rPr lang="en-US" sz="2000" dirty="0" err="1">
                <a:latin typeface="Courier New" panose="02070309020205020404" pitchFamily="49" charset="0"/>
                <a:cs typeface="Courier New" panose="02070309020205020404" pitchFamily="49" charset="0"/>
              </a:rPr>
              <a:t>current_bios.bin</a:t>
            </a:r>
            <a:endParaRPr lang="en-US" sz="2000" dirty="0">
              <a:latin typeface="Courier New" panose="02070309020205020404" pitchFamily="49" charset="0"/>
              <a:cs typeface="Courier New" panose="02070309020205020404" pitchFamily="49" charset="0"/>
            </a:endParaRPr>
          </a:p>
          <a:p>
            <a:pPr marL="342900" indent="-342900">
              <a:buFont typeface="+mj-lt"/>
              <a:buAutoNum type="arabicPeriod"/>
            </a:pPr>
            <a:r>
              <a:rPr lang="en-US" sz="2000" dirty="0">
                <a:latin typeface="+mn-lt"/>
              </a:rPr>
              <a:t>Extracted binaries and other artefacts extracted from the images are stored in directories: </a:t>
            </a:r>
            <a:r>
              <a:rPr lang="en-US" sz="2000" dirty="0" err="1">
                <a:latin typeface="Courier New" panose="02070309020205020404" pitchFamily="49" charset="0"/>
                <a:cs typeface="Courier New" panose="02070309020205020404" pitchFamily="49" charset="0"/>
              </a:rPr>
              <a:t>original_bios.bin.dir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current_bios.bin.dir</a:t>
            </a:r>
            <a:endParaRPr lang="en-US" sz="2000" dirty="0">
              <a:latin typeface="Courier New" panose="02070309020205020404" pitchFamily="49" charset="0"/>
              <a:cs typeface="Courier New" panose="02070309020205020404" pitchFamily="49" charset="0"/>
            </a:endParaRPr>
          </a:p>
          <a:p>
            <a:pPr marL="342900" indent="-342900">
              <a:buFont typeface="+mj-lt"/>
              <a:buAutoNum type="arabicPeriod"/>
            </a:pPr>
            <a:r>
              <a:rPr lang="en-US" sz="2000" dirty="0">
                <a:latin typeface="+mn-lt"/>
              </a:rPr>
              <a:t>Compare the contents of the two directories with any tool of choice: </a:t>
            </a:r>
          </a:p>
          <a:p>
            <a:pPr lvl="1" indent="0">
              <a:buNone/>
            </a:pPr>
            <a:r>
              <a:rPr lang="en-US" sz="2000" dirty="0">
                <a:latin typeface="Courier New" panose="02070309020205020404" pitchFamily="49" charset="0"/>
                <a:cs typeface="Courier New" panose="02070309020205020404" pitchFamily="49" charset="0"/>
              </a:rPr>
              <a:t># diff –</a:t>
            </a:r>
            <a:r>
              <a:rPr lang="en-US" sz="2000" dirty="0" err="1">
                <a:latin typeface="Courier New" panose="02070309020205020404" pitchFamily="49" charset="0"/>
                <a:cs typeface="Courier New" panose="02070309020205020404" pitchFamily="49" charset="0"/>
              </a:rPr>
              <a:t>qr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original_bios.bin.dir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current_bios.bin.dir</a:t>
            </a:r>
            <a:endParaRPr lang="en-US" sz="2000" dirty="0">
              <a:latin typeface="Courier New" panose="02070309020205020404" pitchFamily="49" charset="0"/>
              <a:cs typeface="Courier New" panose="02070309020205020404" pitchFamily="49" charset="0"/>
            </a:endParaRPr>
          </a:p>
          <a:p>
            <a:pPr marL="342900" indent="-342900">
              <a:buFont typeface="+mj-lt"/>
              <a:buAutoNum type="arabicPeriod"/>
            </a:pPr>
            <a:r>
              <a:rPr lang="en-US" sz="2000" dirty="0">
                <a:latin typeface="+mn-lt"/>
                <a:cs typeface="Courier New" panose="02070309020205020404" pitchFamily="49" charset="0"/>
              </a:rPr>
              <a:t>Analyze/compare extracted EFI executables and analyze/compare extracted NV variables</a:t>
            </a:r>
          </a:p>
          <a:p>
            <a:pPr marL="857250" lvl="2" indent="-285750">
              <a:spcBef>
                <a:spcPts val="0"/>
              </a:spcBef>
              <a:buFont typeface="Courier New" panose="02070309020205020404" pitchFamily="49" charset="0"/>
              <a:buChar char="o"/>
            </a:pPr>
            <a:r>
              <a:rPr lang="en-US" sz="1400" dirty="0">
                <a:latin typeface="+mn-lt"/>
                <a:cs typeface="Courier New" panose="02070309020205020404" pitchFamily="49" charset="0"/>
              </a:rPr>
              <a:t>Contents of NVRAM (NV EFI variables) are dynamic and will differ between platform reboots (and even within the same boot)</a:t>
            </a:r>
          </a:p>
          <a:p>
            <a:pPr marL="857250" lvl="2" indent="-285750">
              <a:spcBef>
                <a:spcPts val="0"/>
              </a:spcBef>
              <a:buFont typeface="Courier New" panose="02070309020205020404" pitchFamily="49" charset="0"/>
              <a:buChar char="o"/>
            </a:pPr>
            <a:r>
              <a:rPr lang="en-US" sz="1400" dirty="0">
                <a:latin typeface="+mn-lt"/>
                <a:cs typeface="Courier New" panose="02070309020205020404" pitchFamily="49" charset="0"/>
              </a:rPr>
              <a:t>BIOS update images downloaded from the manufacturer’s web-site typically don’t contain NVRAM</a:t>
            </a:r>
          </a:p>
          <a:p>
            <a:pPr marL="857250" lvl="2" indent="-285750">
              <a:spcBef>
                <a:spcPts val="0"/>
              </a:spcBef>
              <a:buFont typeface="Courier New" panose="02070309020205020404" pitchFamily="49" charset="0"/>
              <a:buChar char="o"/>
            </a:pPr>
            <a:r>
              <a:rPr lang="en-US" sz="1400" dirty="0">
                <a:latin typeface="+mn-lt"/>
                <a:cs typeface="Courier New" panose="02070309020205020404" pitchFamily="49" charset="0"/>
              </a:rPr>
              <a:t>Update images may not contain non-BIOS regions of SPI flash memory (e.g. flash descriptor)</a:t>
            </a:r>
            <a:endParaRPr lang="en-US" sz="1600" dirty="0">
              <a:latin typeface="+mn-lt"/>
              <a:cs typeface="Courier New" panose="02070309020205020404" pitchFamily="49" charset="0"/>
            </a:endParaRPr>
          </a:p>
        </p:txBody>
      </p:sp>
    </p:spTree>
    <p:extLst>
      <p:ext uri="{BB962C8B-B14F-4D97-AF65-F5344CB8AC3E}">
        <p14:creationId xmlns:p14="http://schemas.microsoft.com/office/powerpoint/2010/main" val="83551183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BIOS/Firmware Forensics: Offline</a:t>
            </a:r>
          </a:p>
        </p:txBody>
      </p:sp>
      <p:sp>
        <p:nvSpPr>
          <p:cNvPr id="3" name="Content Placeholder 2"/>
          <p:cNvSpPr>
            <a:spLocks noGrp="1"/>
          </p:cNvSpPr>
          <p:nvPr>
            <p:ph idx="1"/>
          </p:nvPr>
        </p:nvSpPr>
        <p:spPr>
          <a:xfrm>
            <a:off x="457200" y="1345795"/>
            <a:ext cx="8595360" cy="4887850"/>
          </a:xfrm>
        </p:spPr>
        <p:txBody>
          <a:bodyPr>
            <a:normAutofit/>
          </a:bodyPr>
          <a:lstStyle/>
          <a:p>
            <a:r>
              <a:rPr lang="en-US" b="1" dirty="0">
                <a:latin typeface="+mn-lt"/>
                <a:cs typeface="Aharoni" pitchFamily="2" charset="-79"/>
              </a:rPr>
              <a:t>Offline system firmware analysis</a:t>
            </a:r>
          </a:p>
          <a:p>
            <a:r>
              <a:rPr lang="en-US" dirty="0">
                <a:latin typeface="Courier New" pitchFamily="49" charset="0"/>
                <a:cs typeface="Courier New" pitchFamily="49" charset="0"/>
              </a:rPr>
              <a:t>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keys </a:t>
            </a:r>
            <a:r>
              <a:rPr lang="en-US" dirty="0" err="1">
                <a:latin typeface="Courier New" pitchFamily="49" charset="0"/>
                <a:cs typeface="Courier New" pitchFamily="49" charset="0"/>
              </a:rPr>
              <a:t>PK.bin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a:t>
            </a:r>
            <a:r>
              <a:rPr lang="en-US" dirty="0" err="1">
                <a:latin typeface="Courier New" pitchFamily="49" charset="0"/>
                <a:cs typeface="Courier New" pitchFamily="49" charset="0"/>
              </a:rPr>
              <a:t>nvram</a:t>
            </a:r>
            <a:r>
              <a:rPr lang="en-US" dirty="0">
                <a:latin typeface="Courier New" pitchFamily="49" charset="0"/>
                <a:cs typeface="Courier New" pitchFamily="49" charset="0"/>
              </a:rPr>
              <a:t> </a:t>
            </a:r>
            <a:r>
              <a:rPr lang="en-US" dirty="0" err="1">
                <a:latin typeface="Courier New" pitchFamily="49" charset="0"/>
                <a:cs typeface="Courier New" pitchFamily="49" charset="0"/>
              </a:rPr>
              <a:t>vss</a:t>
            </a:r>
            <a:r>
              <a:rPr lang="en-US" dirty="0">
                <a:latin typeface="Courier New" pitchFamily="49" charset="0"/>
                <a:cs typeface="Courier New" pitchFamily="49" charset="0"/>
              </a:rPr>
              <a:t> </a:t>
            </a:r>
            <a:r>
              <a:rPr lang="en-US" dirty="0" err="1">
                <a:latin typeface="Courier New" pitchFamily="49" charset="0"/>
                <a:cs typeface="Courier New" pitchFamily="49" charset="0"/>
              </a:rPr>
              <a:t>bios.bin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uefi</a:t>
            </a:r>
            <a:r>
              <a:rPr lang="en-US" dirty="0">
                <a:latin typeface="Courier New" pitchFamily="49" charset="0"/>
                <a:cs typeface="Courier New" pitchFamily="49" charset="0"/>
              </a:rPr>
              <a:t> decode </a:t>
            </a:r>
            <a:r>
              <a:rPr lang="en-US" dirty="0" err="1">
                <a:latin typeface="Courier New" pitchFamily="49" charset="0"/>
                <a:cs typeface="Courier New" pitchFamily="49" charset="0"/>
              </a:rPr>
              <a:t>rom.bin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decode </a:t>
            </a:r>
            <a:r>
              <a:rPr lang="en-US" dirty="0" err="1">
                <a:latin typeface="Courier New" pitchFamily="49" charset="0"/>
                <a:cs typeface="Courier New" pitchFamily="49" charset="0"/>
              </a:rPr>
              <a:t>rom.bin</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chipsec_util</a:t>
            </a:r>
            <a:r>
              <a:rPr lang="en-US" dirty="0">
                <a:latin typeface="Courier New" pitchFamily="49" charset="0"/>
                <a:cs typeface="Courier New" pitchFamily="49" charset="0"/>
              </a:rPr>
              <a:t> </a:t>
            </a:r>
            <a:r>
              <a:rPr lang="en-US" dirty="0" err="1">
                <a:latin typeface="Courier New" pitchFamily="49" charset="0"/>
                <a:cs typeface="Courier New" pitchFamily="49" charset="0"/>
              </a:rPr>
              <a:t>spidesc</a:t>
            </a:r>
            <a:r>
              <a:rPr lang="en-US" dirty="0">
                <a:latin typeface="Courier New" pitchFamily="49" charset="0"/>
                <a:cs typeface="Courier New" pitchFamily="49" charset="0"/>
              </a:rPr>
              <a:t> </a:t>
            </a:r>
            <a:r>
              <a:rPr lang="en-US" dirty="0" err="1">
                <a:latin typeface="Courier New" pitchFamily="49" charset="0"/>
                <a:cs typeface="Courier New" pitchFamily="49" charset="0"/>
              </a:rPr>
              <a:t>spi.bin</a:t>
            </a:r>
            <a:endParaRPr lang="en-US" dirty="0">
              <a:latin typeface="Courier New" pitchFamily="49" charset="0"/>
              <a:cs typeface="Courier New" pitchFamily="49" charset="0"/>
            </a:endParaRPr>
          </a:p>
          <a:p>
            <a:endParaRPr lang="en-US" b="1" dirty="0">
              <a:latin typeface="Bookman Old Style" pitchFamily="18" charset="0"/>
              <a:cs typeface="Aharoni" pitchFamily="2" charset="-79"/>
            </a:endParaRPr>
          </a:p>
          <a:p>
            <a:endParaRPr lang="en-US" dirty="0"/>
          </a:p>
        </p:txBody>
      </p:sp>
    </p:spTree>
    <p:extLst>
      <p:ext uri="{BB962C8B-B14F-4D97-AF65-F5344CB8AC3E}">
        <p14:creationId xmlns:p14="http://schemas.microsoft.com/office/powerpoint/2010/main" val="33085922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Extracting EFI Executables</a:t>
            </a:r>
          </a:p>
        </p:txBody>
      </p:sp>
      <p:sp>
        <p:nvSpPr>
          <p:cNvPr id="8" name="Content Placeholder 7"/>
          <p:cNvSpPr>
            <a:spLocks noGrp="1"/>
          </p:cNvSpPr>
          <p:nvPr>
            <p:ph idx="1"/>
          </p:nvPr>
        </p:nvSpPr>
        <p:spPr>
          <a:xfrm>
            <a:off x="419415" y="914400"/>
            <a:ext cx="8229600" cy="4449430"/>
          </a:xfrm>
        </p:spPr>
        <p:txBody>
          <a:bodyPr>
            <a:normAutofit/>
          </a:bodyPr>
          <a:lstStyle/>
          <a:p>
            <a:r>
              <a:rPr lang="en-US" sz="2000" b="1" dirty="0">
                <a:latin typeface="Courier New" panose="02070309020205020404" pitchFamily="49" charset="0"/>
                <a:cs typeface="Courier New" panose="02070309020205020404" pitchFamily="49" charset="0"/>
              </a:rPr>
              <a:t># chipsec_util.py decode </a:t>
            </a:r>
            <a:r>
              <a:rPr lang="en-US" sz="2000" b="1" dirty="0" err="1">
                <a:latin typeface="Courier New" panose="02070309020205020404" pitchFamily="49" charset="0"/>
                <a:cs typeface="Courier New" panose="02070309020205020404" pitchFamily="49" charset="0"/>
              </a:rPr>
              <a:t>spi.dump.bin</a:t>
            </a:r>
            <a:endParaRPr lang="en-US" sz="2400" b="1" dirty="0">
              <a:latin typeface="Courier New" panose="02070309020205020404" pitchFamily="49" charset="0"/>
              <a:cs typeface="Courier New" panose="02070309020205020404" pitchFamily="49" charset="0"/>
            </a:endParaRPr>
          </a:p>
          <a:p>
            <a:endParaRPr lang="en-US" sz="2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181" y="1307008"/>
            <a:ext cx="4927180" cy="392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7081" y="5214844"/>
            <a:ext cx="8826919" cy="1200329"/>
          </a:xfrm>
          <a:prstGeom prst="rect">
            <a:avLst/>
          </a:prstGeom>
        </p:spPr>
        <p:txBody>
          <a:bodyPr wrap="square">
            <a:spAutoFit/>
          </a:bodyPr>
          <a:lstStyle/>
          <a:p>
            <a:r>
              <a:rPr lang="en-US" sz="1200" dirty="0" err="1">
                <a:solidFill>
                  <a:prstClr val="black"/>
                </a:solidFill>
                <a:latin typeface="Courier New" panose="02070309020205020404" pitchFamily="49" charset="0"/>
                <a:cs typeface="Courier New" panose="02070309020205020404" pitchFamily="49" charset="0"/>
              </a:rPr>
              <a:t>spi.dump.bin.dir</a:t>
            </a:r>
            <a:endParaRPr lang="en-US" sz="1200" dirty="0">
              <a:solidFill>
                <a:prstClr val="black"/>
              </a:solidFill>
              <a:latin typeface="Courier New" panose="02070309020205020404" pitchFamily="49" charset="0"/>
              <a:cs typeface="Courier New" panose="02070309020205020404" pitchFamily="49" charset="0"/>
            </a:endParaRPr>
          </a:p>
          <a:p>
            <a:r>
              <a:rPr lang="en-US" sz="1200" dirty="0">
                <a:solidFill>
                  <a:prstClr val="black"/>
                </a:solidFill>
                <a:latin typeface="Courier New" panose="02070309020205020404" pitchFamily="49" charset="0"/>
                <a:cs typeface="Courier New" panose="02070309020205020404" pitchFamily="49" charset="0"/>
              </a:rPr>
              <a:t>	1_180000-7FFFFF_BIOS.bin.dir                                     - </a:t>
            </a:r>
            <a:r>
              <a:rPr lang="en-US" sz="1200" b="1" dirty="0">
                <a:solidFill>
                  <a:prstClr val="black"/>
                </a:solidFill>
                <a:cs typeface="Courier New" panose="02070309020205020404" pitchFamily="49" charset="0"/>
              </a:rPr>
              <a:t>SPI Flash Region</a:t>
            </a:r>
          </a:p>
          <a:p>
            <a:r>
              <a:rPr lang="en-US" sz="1200" dirty="0">
                <a:solidFill>
                  <a:prstClr val="black"/>
                </a:solidFill>
                <a:latin typeface="Courier New" panose="02070309020205020404" pitchFamily="49" charset="0"/>
                <a:cs typeface="Courier New" panose="02070309020205020404" pitchFamily="49" charset="0"/>
              </a:rPr>
              <a:t>		FV</a:t>
            </a:r>
          </a:p>
          <a:p>
            <a:r>
              <a:rPr lang="en-US" sz="1200" dirty="0">
                <a:solidFill>
                  <a:prstClr val="black"/>
                </a:solidFill>
                <a:latin typeface="Courier New" panose="02070309020205020404" pitchFamily="49" charset="0"/>
                <a:cs typeface="Courier New" panose="02070309020205020404" pitchFamily="49" charset="0"/>
              </a:rPr>
              <a:t>		  06_8C8CE578-8A3D-4F1C-9935-896185C32DD3.dir           - </a:t>
            </a:r>
            <a:r>
              <a:rPr lang="en-US" sz="1200" b="1" dirty="0">
                <a:solidFill>
                  <a:prstClr val="black"/>
                </a:solidFill>
                <a:cs typeface="Courier New" panose="02070309020205020404" pitchFamily="49" charset="0"/>
              </a:rPr>
              <a:t>FV (FW volume)</a:t>
            </a:r>
          </a:p>
          <a:p>
            <a:r>
              <a:rPr lang="en-US" sz="1200" dirty="0">
                <a:solidFill>
                  <a:prstClr val="black"/>
                </a:solidFill>
                <a:latin typeface="Courier New" panose="02070309020205020404" pitchFamily="49" charset="0"/>
                <a:cs typeface="Courier New" panose="02070309020205020404" pitchFamily="49" charset="0"/>
              </a:rPr>
              <a:t>		      F7D22BCA-1BCA-5591-CC8B-1CA98F2890FE.FV_PEIM-06.dir   - </a:t>
            </a:r>
            <a:r>
              <a:rPr lang="en-US" sz="1200" b="1" dirty="0">
                <a:solidFill>
                  <a:prstClr val="black"/>
                </a:solidFill>
                <a:cs typeface="Courier New" panose="02070309020205020404" pitchFamily="49" charset="0"/>
              </a:rPr>
              <a:t>EFI Executable</a:t>
            </a:r>
          </a:p>
          <a:p>
            <a:r>
              <a:rPr lang="en-US" sz="1200" dirty="0">
                <a:solidFill>
                  <a:prstClr val="black"/>
                </a:solidFill>
                <a:latin typeface="Courier New" panose="02070309020205020404" pitchFamily="49" charset="0"/>
                <a:cs typeface="Courier New" panose="02070309020205020404" pitchFamily="49" charset="0"/>
              </a:rPr>
              <a:t>			  01_S_PE32.pe32.efi                                   - </a:t>
            </a:r>
            <a:r>
              <a:rPr lang="en-US" sz="1200" b="1" dirty="0">
                <a:solidFill>
                  <a:prstClr val="black"/>
                </a:solidFill>
                <a:cs typeface="Courier New" panose="02070309020205020404" pitchFamily="49" charset="0"/>
              </a:rPr>
              <a:t>Section</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2122" y="1339824"/>
            <a:ext cx="34956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16745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FW Volume (FV) Structure</a:t>
            </a:r>
          </a:p>
        </p:txBody>
      </p:sp>
      <p:sp>
        <p:nvSpPr>
          <p:cNvPr id="3" name="Content Placeholder 2"/>
          <p:cNvSpPr>
            <a:spLocks noGrp="1"/>
          </p:cNvSpPr>
          <p:nvPr>
            <p:ph idx="1"/>
          </p:nvPr>
        </p:nvSpPr>
        <p:spPr>
          <a:xfrm>
            <a:off x="457200" y="850900"/>
            <a:ext cx="8229600" cy="5740399"/>
          </a:xfrm>
        </p:spPr>
        <p:txBody>
          <a:bodyPr>
            <a:noAutofit/>
          </a:bodyPr>
          <a:lstStyle/>
          <a:p>
            <a:pPr>
              <a:spcBef>
                <a:spcPts val="0"/>
              </a:spcBef>
            </a:pPr>
            <a:r>
              <a:rPr lang="en-US" sz="1200" b="1" dirty="0">
                <a:solidFill>
                  <a:srgbClr val="C00000"/>
                </a:solidFill>
                <a:latin typeface="Courier New" panose="02070309020205020404" pitchFamily="49" charset="0"/>
                <a:cs typeface="Courier New" panose="02070309020205020404" pitchFamily="49" charset="0"/>
              </a:rPr>
              <a:t>Volume offset          : 0x00600000</a:t>
            </a:r>
          </a:p>
          <a:p>
            <a:pPr>
              <a:spcBef>
                <a:spcPts val="0"/>
              </a:spcBef>
            </a:pPr>
            <a:r>
              <a:rPr lang="en-US" sz="1200" dirty="0">
                <a:latin typeface="Courier New" panose="02070309020205020404" pitchFamily="49" charset="0"/>
                <a:cs typeface="Courier New" panose="02070309020205020404" pitchFamily="49" charset="0"/>
              </a:rPr>
              <a:t>File system GUID       : 8C8CE578-8A3D-4F1C-9935-896185C32DD3</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Volume length          : 0x00080000 (524288)</a:t>
            </a:r>
          </a:p>
          <a:p>
            <a:pPr>
              <a:spcBef>
                <a:spcPts val="0"/>
              </a:spcBef>
            </a:pPr>
            <a:r>
              <a:rPr lang="en-US" sz="1200" dirty="0">
                <a:latin typeface="Courier New" panose="02070309020205020404" pitchFamily="49" charset="0"/>
                <a:cs typeface="Courier New" panose="02070309020205020404" pitchFamily="49" charset="0"/>
              </a:rPr>
              <a:t>Attributes             : 0x0003FEFF</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Header length          : 0x00000048</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Checksum               : 0xE6AE  (0xE6AE)</a:t>
            </a:r>
          </a:p>
          <a:p>
            <a:pPr>
              <a:spcBef>
                <a:spcPts val="0"/>
              </a:spcBef>
            </a:pPr>
            <a:r>
              <a:rPr lang="en-US" sz="1200" dirty="0">
                <a:latin typeface="Courier New" panose="02070309020205020404" pitchFamily="49" charset="0"/>
                <a:cs typeface="Courier New" panose="02070309020205020404" pitchFamily="49" charset="0"/>
              </a:rPr>
              <a:t>Extended Header Offset : 0x00000000</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	File offset : 0x00600048</a:t>
            </a:r>
          </a:p>
          <a:p>
            <a:pPr>
              <a:spcBef>
                <a:spcPts val="0"/>
              </a:spcBef>
            </a:pPr>
            <a:r>
              <a:rPr lang="en-US" sz="1200" dirty="0">
                <a:latin typeface="Courier New" panose="02070309020205020404" pitchFamily="49" charset="0"/>
                <a:cs typeface="Courier New" panose="02070309020205020404" pitchFamily="49" charset="0"/>
              </a:rPr>
              <a:t>	Name        : 92685943-D810-47FF-A112-CC8490776A1F</a:t>
            </a:r>
          </a:p>
          <a:p>
            <a:pPr>
              <a:spcBef>
                <a:spcPts val="0"/>
              </a:spcBef>
            </a:pPr>
            <a:r>
              <a:rPr lang="en-US" sz="1200" dirty="0">
                <a:latin typeface="Courier New" panose="02070309020205020404" pitchFamily="49" charset="0"/>
                <a:cs typeface="Courier New" panose="02070309020205020404" pitchFamily="49" charset="0"/>
              </a:rPr>
              <a:t>	Type        : 0x04</a:t>
            </a:r>
          </a:p>
          <a:p>
            <a:pPr>
              <a:spcBef>
                <a:spcPts val="0"/>
              </a:spcBef>
            </a:pPr>
            <a:r>
              <a:rPr lang="en-US" sz="1200" dirty="0">
                <a:latin typeface="Courier New" panose="02070309020205020404" pitchFamily="49" charset="0"/>
                <a:cs typeface="Courier New" panose="02070309020205020404" pitchFamily="49" charset="0"/>
              </a:rPr>
              <a:t>	Attributes  : 0x00000040</a:t>
            </a:r>
          </a:p>
          <a:p>
            <a:pPr>
              <a:spcBef>
                <a:spcPts val="0"/>
              </a:spcBef>
            </a:pPr>
            <a:r>
              <a:rPr lang="en-US" sz="1200" dirty="0">
                <a:latin typeface="Courier New" panose="02070309020205020404" pitchFamily="49" charset="0"/>
                <a:cs typeface="Courier New" panose="02070309020205020404" pitchFamily="49" charset="0"/>
              </a:rPr>
              <a:t>	State       : 0xF8</a:t>
            </a:r>
          </a:p>
          <a:p>
            <a:pPr>
              <a:spcBef>
                <a:spcPts val="0"/>
              </a:spcBef>
            </a:pPr>
            <a:r>
              <a:rPr lang="en-US" sz="1200" dirty="0">
                <a:latin typeface="Courier New" panose="02070309020205020404" pitchFamily="49" charset="0"/>
                <a:cs typeface="Courier New" panose="02070309020205020404" pitchFamily="49" charset="0"/>
              </a:rPr>
              <a:t>	Checksum    : 0xEAA3 (0xEAA3)</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	Size        : 0x00E6DC (59100)</a:t>
            </a:r>
          </a:p>
          <a:p>
            <a:pPr>
              <a:spcBef>
                <a:spcPts val="0"/>
              </a:spcBef>
            </a:pPr>
            <a:r>
              <a:rPr lang="en-US" sz="1200" b="1" dirty="0">
                <a:solidFill>
                  <a:srgbClr val="C00000"/>
                </a:solidFill>
                <a:latin typeface="Courier New" panose="02070309020205020404" pitchFamily="49" charset="0"/>
                <a:cs typeface="Courier New" panose="02070309020205020404" pitchFamily="49" charset="0"/>
              </a:rPr>
              <a:t>		Section offset : 0x00600060</a:t>
            </a:r>
          </a:p>
          <a:p>
            <a:pPr>
              <a:spcBef>
                <a:spcPts val="0"/>
              </a:spcBef>
            </a:pPr>
            <a:r>
              <a:rPr lang="en-US" sz="1200" dirty="0">
                <a:latin typeface="Courier New" panose="02070309020205020404" pitchFamily="49" charset="0"/>
                <a:cs typeface="Courier New" panose="02070309020205020404" pitchFamily="49" charset="0"/>
              </a:rPr>
              <a:t>		Name           : S_PE32</a:t>
            </a:r>
          </a:p>
          <a:p>
            <a:pPr>
              <a:spcBef>
                <a:spcPts val="0"/>
              </a:spcBef>
            </a:pPr>
            <a:r>
              <a:rPr lang="en-US" sz="1200" dirty="0">
                <a:latin typeface="Courier New" panose="02070309020205020404" pitchFamily="49" charset="0"/>
                <a:cs typeface="Courier New" panose="02070309020205020404" pitchFamily="49" charset="0"/>
              </a:rPr>
              <a:t>		Type           : 0x10</a:t>
            </a: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r>
              <a:rPr lang="en-US" sz="1200" dirty="0">
                <a:latin typeface="Courier New" panose="02070309020205020404" pitchFamily="49" charset="0"/>
                <a:cs typeface="Courier New" panose="02070309020205020404" pitchFamily="49" charset="0"/>
              </a:rPr>
              <a:t>	File offset : 0x0060E728</a:t>
            </a:r>
          </a:p>
          <a:p>
            <a:pPr>
              <a:spcBef>
                <a:spcPts val="0"/>
              </a:spcBef>
            </a:pPr>
            <a:r>
              <a:rPr lang="en-US" sz="1200" dirty="0">
                <a:latin typeface="Courier New" panose="02070309020205020404" pitchFamily="49" charset="0"/>
                <a:cs typeface="Courier New" panose="02070309020205020404" pitchFamily="49" charset="0"/>
              </a:rPr>
              <a:t>	Name        : DF8556F0-3A61-11DE-8A39-0800200C9A66</a:t>
            </a:r>
          </a:p>
          <a:p>
            <a:pPr>
              <a:spcBef>
                <a:spcPts val="0"/>
              </a:spcBef>
            </a:pPr>
            <a:r>
              <a:rPr lang="en-US" sz="1200" dirty="0">
                <a:latin typeface="Courier New" panose="02070309020205020404" pitchFamily="49" charset="0"/>
                <a:cs typeface="Courier New" panose="02070309020205020404" pitchFamily="49" charset="0"/>
              </a:rPr>
              <a:t>	Type        : 0x06</a:t>
            </a:r>
          </a:p>
          <a:p>
            <a:pPr>
              <a:spcBef>
                <a:spcPts val="0"/>
              </a:spcBef>
            </a:pPr>
            <a:r>
              <a:rPr lang="en-US" sz="1200" dirty="0">
                <a:latin typeface="Courier New" panose="02070309020205020404" pitchFamily="49" charset="0"/>
                <a:cs typeface="Courier New" panose="02070309020205020404" pitchFamily="49" charset="0"/>
              </a:rPr>
              <a:t>	Attributes  : 0x00000040</a:t>
            </a:r>
          </a:p>
          <a:p>
            <a:pPr>
              <a:spcBef>
                <a:spcPts val="0"/>
              </a:spcBef>
            </a:pPr>
            <a:r>
              <a:rPr lang="en-US" sz="1200" dirty="0">
                <a:latin typeface="Courier New" panose="02070309020205020404" pitchFamily="49" charset="0"/>
                <a:cs typeface="Courier New" panose="02070309020205020404" pitchFamily="49" charset="0"/>
              </a:rPr>
              <a:t>	State       : 0xF8</a:t>
            </a:r>
          </a:p>
          <a:p>
            <a:pPr>
              <a:spcBef>
                <a:spcPts val="0"/>
              </a:spcBef>
            </a:pPr>
            <a:r>
              <a:rPr lang="en-US" sz="1200" dirty="0">
                <a:latin typeface="Courier New" panose="02070309020205020404" pitchFamily="49" charset="0"/>
                <a:cs typeface="Courier New" panose="02070309020205020404" pitchFamily="49" charset="0"/>
              </a:rPr>
              <a:t>	Checksum    : 0xA86D (0xA86D)</a:t>
            </a:r>
          </a:p>
          <a:p>
            <a:pPr>
              <a:spcBef>
                <a:spcPts val="0"/>
              </a:spcBef>
            </a:pPr>
            <a:r>
              <a:rPr lang="en-US" sz="1200" dirty="0">
                <a:latin typeface="Courier New" panose="02070309020205020404" pitchFamily="49" charset="0"/>
                <a:cs typeface="Courier New" panose="02070309020205020404" pitchFamily="49" charset="0"/>
              </a:rPr>
              <a:t>	Size        : 0x001E04 (7684)</a:t>
            </a:r>
          </a:p>
          <a:p>
            <a:pPr>
              <a:spcBef>
                <a:spcPts val="0"/>
              </a:spcBef>
            </a:pPr>
            <a:r>
              <a:rPr lang="en-US" sz="1200" dirty="0">
                <a:latin typeface="Courier New" panose="02070309020205020404" pitchFamily="49" charset="0"/>
                <a:cs typeface="Courier New" panose="02070309020205020404" pitchFamily="49" charset="0"/>
              </a:rPr>
              <a:t>		Section offset : 0x0060E740</a:t>
            </a:r>
          </a:p>
          <a:p>
            <a:pPr>
              <a:spcBef>
                <a:spcPts val="0"/>
              </a:spcBef>
            </a:pPr>
            <a:r>
              <a:rPr lang="en-US" sz="1200" dirty="0">
                <a:latin typeface="Courier New" panose="02070309020205020404" pitchFamily="49" charset="0"/>
                <a:cs typeface="Courier New" panose="02070309020205020404" pitchFamily="49" charset="0"/>
              </a:rPr>
              <a:t>		Name           : S_PEI_DEPEX</a:t>
            </a:r>
          </a:p>
          <a:p>
            <a:pPr>
              <a:spcBef>
                <a:spcPts val="0"/>
              </a:spcBef>
            </a:pPr>
            <a:r>
              <a:rPr lang="en-US" sz="1200" dirty="0">
                <a:latin typeface="Courier New" panose="02070309020205020404" pitchFamily="49" charset="0"/>
                <a:cs typeface="Courier New" panose="02070309020205020404" pitchFamily="49" charset="0"/>
              </a:rPr>
              <a:t>		Type           : 0x1B</a:t>
            </a:r>
          </a:p>
          <a:p>
            <a:pPr>
              <a:spcBef>
                <a:spcPts val="0"/>
              </a:spcBef>
            </a:pPr>
            <a:endParaRPr lang="en-US" sz="1200" dirty="0">
              <a:latin typeface="Courier New" panose="02070309020205020404" pitchFamily="49" charset="0"/>
              <a:cs typeface="Courier New" panose="02070309020205020404" pitchFamily="49" charset="0"/>
            </a:endParaRPr>
          </a:p>
          <a:p>
            <a:pPr>
              <a:spcBef>
                <a:spcPts val="0"/>
              </a:spcBef>
            </a:pPr>
            <a:r>
              <a:rPr lang="en-US" sz="1200" dirty="0">
                <a:latin typeface="Courier New" panose="02070309020205020404" pitchFamily="49" charset="0"/>
                <a:cs typeface="Courier New" panose="02070309020205020404" pitchFamily="49" charset="0"/>
              </a:rPr>
              <a:t>		Section offset : 0x0060E748</a:t>
            </a:r>
          </a:p>
          <a:p>
            <a:pPr>
              <a:spcBef>
                <a:spcPts val="0"/>
              </a:spcBef>
            </a:pPr>
            <a:r>
              <a:rPr lang="en-US" sz="1200" dirty="0">
                <a:latin typeface="Courier New" panose="02070309020205020404" pitchFamily="49" charset="0"/>
                <a:cs typeface="Courier New" panose="02070309020205020404" pitchFamily="49" charset="0"/>
              </a:rPr>
              <a:t>		Name           : S_PE32</a:t>
            </a:r>
          </a:p>
          <a:p>
            <a:pPr>
              <a:spcBef>
                <a:spcPts val="0"/>
              </a:spcBef>
            </a:pPr>
            <a:r>
              <a:rPr lang="en-US" sz="1200" dirty="0">
                <a:latin typeface="Courier New" panose="02070309020205020404" pitchFamily="49" charset="0"/>
                <a:cs typeface="Courier New" panose="02070309020205020404" pitchFamily="49" charset="0"/>
              </a:rPr>
              <a:t>		Type           : 0x10</a:t>
            </a:r>
          </a:p>
        </p:txBody>
      </p:sp>
      <p:sp>
        <p:nvSpPr>
          <p:cNvPr id="4" name="Rectangular Callout 3"/>
          <p:cNvSpPr/>
          <p:nvPr/>
        </p:nvSpPr>
        <p:spPr>
          <a:xfrm>
            <a:off x="6756400" y="1395407"/>
            <a:ext cx="1930400" cy="444239"/>
          </a:xfrm>
          <a:prstGeom prst="wedgeRectCallout">
            <a:avLst>
              <a:gd name="adj1" fmla="val -180152"/>
              <a:gd name="adj2" fmla="val -1896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Firmware Volume</a:t>
            </a:r>
          </a:p>
        </p:txBody>
      </p:sp>
      <p:sp>
        <p:nvSpPr>
          <p:cNvPr id="5" name="Rectangular Callout 4"/>
          <p:cNvSpPr/>
          <p:nvPr/>
        </p:nvSpPr>
        <p:spPr>
          <a:xfrm>
            <a:off x="6756400" y="2519168"/>
            <a:ext cx="1930400" cy="444239"/>
          </a:xfrm>
          <a:prstGeom prst="wedgeRectCallout">
            <a:avLst>
              <a:gd name="adj1" fmla="val -237378"/>
              <a:gd name="adj2" fmla="val -18964"/>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EFI Binary</a:t>
            </a:r>
          </a:p>
        </p:txBody>
      </p:sp>
      <p:sp>
        <p:nvSpPr>
          <p:cNvPr id="6" name="Rectangular Callout 5"/>
          <p:cNvSpPr/>
          <p:nvPr/>
        </p:nvSpPr>
        <p:spPr>
          <a:xfrm>
            <a:off x="6756400" y="3690127"/>
            <a:ext cx="1930400" cy="444239"/>
          </a:xfrm>
          <a:prstGeom prst="wedgeRectCallout">
            <a:avLst>
              <a:gd name="adj1" fmla="val -215892"/>
              <a:gd name="adj2" fmla="val -53341"/>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black"/>
                </a:solidFill>
              </a:rPr>
              <a:t>Section</a:t>
            </a:r>
          </a:p>
        </p:txBody>
      </p:sp>
    </p:spTree>
    <p:extLst>
      <p:ext uri="{BB962C8B-B14F-4D97-AF65-F5344CB8AC3E}">
        <p14:creationId xmlns:p14="http://schemas.microsoft.com/office/powerpoint/2010/main" val="211711726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Descriptor </a:t>
            </a:r>
          </a:p>
        </p:txBody>
      </p:sp>
      <p:sp>
        <p:nvSpPr>
          <p:cNvPr id="3" name="Content Placeholder 2"/>
          <p:cNvSpPr>
            <a:spLocks noGrp="1"/>
          </p:cNvSpPr>
          <p:nvPr>
            <p:ph idx="1"/>
          </p:nvPr>
        </p:nvSpPr>
        <p:spPr>
          <a:xfrm>
            <a:off x="454682" y="1079499"/>
            <a:ext cx="8232118" cy="5372101"/>
          </a:xfrm>
        </p:spPr>
        <p:txBody>
          <a:bodyPr>
            <a:normAutofit fontScale="92500" lnSpcReduction="20000"/>
          </a:bodyPr>
          <a:lstStyle/>
          <a:p>
            <a:pPr>
              <a:spcBef>
                <a:spcPts val="0"/>
              </a:spcBef>
            </a:pPr>
            <a:r>
              <a:rPr lang="en-US" sz="1700" b="1" dirty="0">
                <a:latin typeface="Courier New" panose="02070309020205020404" pitchFamily="49" charset="0"/>
                <a:cs typeface="Courier New" panose="02070309020205020404" pitchFamily="49" charset="0"/>
              </a:rPr>
              <a:t># chipsec_util.py </a:t>
            </a:r>
            <a:r>
              <a:rPr lang="en-US" sz="1700" b="1" dirty="0" err="1">
                <a:latin typeface="Courier New" panose="02070309020205020404" pitchFamily="49" charset="0"/>
                <a:cs typeface="Courier New" panose="02070309020205020404" pitchFamily="49" charset="0"/>
              </a:rPr>
              <a:t>spidesc</a:t>
            </a:r>
            <a:r>
              <a:rPr lang="en-US" sz="1700" b="1" dirty="0">
                <a:latin typeface="Courier New" panose="02070309020205020404" pitchFamily="49" charset="0"/>
                <a:cs typeface="Courier New" panose="02070309020205020404" pitchFamily="49" charset="0"/>
              </a:rPr>
              <a:t> </a:t>
            </a:r>
            <a:r>
              <a:rPr lang="en-US" sz="1700" b="1" dirty="0" err="1">
                <a:latin typeface="Courier New" panose="02070309020205020404" pitchFamily="49" charset="0"/>
                <a:cs typeface="Courier New" panose="02070309020205020404" pitchFamily="49" charset="0"/>
              </a:rPr>
              <a:t>fd.bin</a:t>
            </a:r>
            <a:endParaRPr lang="en-US" sz="1700"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spi_fd</a:t>
            </a:r>
            <a:r>
              <a:rPr lang="en-US" sz="1400" dirty="0">
                <a:latin typeface="Courier New" panose="02070309020205020404" pitchFamily="49" charset="0"/>
                <a:cs typeface="Courier New" panose="02070309020205020404" pitchFamily="49" charset="0"/>
              </a:rPr>
              <a:t>] Valid SPI flash descriptor found at offset 0x00000000</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+ 0x0000 Reserved : FFFFFFFFFFFFFFFFFFFFFFFFFFFFFF</a:t>
            </a:r>
          </a:p>
          <a:p>
            <a:pPr>
              <a:spcBef>
                <a:spcPts val="0"/>
              </a:spcBef>
            </a:pPr>
            <a:r>
              <a:rPr lang="en-US" sz="1400" dirty="0">
                <a:latin typeface="Courier New" panose="02070309020205020404" pitchFamily="49" charset="0"/>
                <a:cs typeface="Courier New" panose="02070309020205020404" pitchFamily="49" charset="0"/>
              </a:rPr>
              <a:t>+ 0x0010 Signature: 0x0FF0A55A</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Flash Regions</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Region                | </a:t>
            </a:r>
            <a:r>
              <a:rPr lang="en-US" sz="1400" dirty="0" err="1">
                <a:solidFill>
                  <a:prstClr val="black"/>
                </a:solidFill>
                <a:latin typeface="Courier New" panose="02070309020205020404" pitchFamily="49" charset="0"/>
                <a:cs typeface="Courier New" panose="02070309020205020404" pitchFamily="49" charset="0"/>
              </a:rPr>
              <a:t>FLREGx</a:t>
            </a:r>
            <a:r>
              <a:rPr lang="en-US" sz="1400" dirty="0">
                <a:solidFill>
                  <a:prstClr val="black"/>
                </a:solidFill>
                <a:latin typeface="Courier New" panose="02070309020205020404" pitchFamily="49" charset="0"/>
                <a:cs typeface="Courier New" panose="02070309020205020404" pitchFamily="49" charset="0"/>
              </a:rPr>
              <a:t>    | Base     | Limit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0 Flash Descriptor     | 00000000  | 00000000 | 00000FFF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1 BIOS                 | 07FF0180  | 00180000 | 007FFFFF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2 Intel ME             | 017F0003  | 00003000 | 0017FFFF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3 </a:t>
            </a:r>
            <a:r>
              <a:rPr lang="en-US" sz="1400" dirty="0" err="1">
                <a:solidFill>
                  <a:prstClr val="black"/>
                </a:solidFill>
                <a:latin typeface="Courier New" panose="02070309020205020404" pitchFamily="49" charset="0"/>
                <a:cs typeface="Courier New" panose="02070309020205020404" pitchFamily="49" charset="0"/>
              </a:rPr>
              <a:t>GBe</a:t>
            </a:r>
            <a:r>
              <a:rPr lang="en-US" sz="1400" dirty="0">
                <a:solidFill>
                  <a:prstClr val="black"/>
                </a:solidFill>
                <a:latin typeface="Courier New" panose="02070309020205020404" pitchFamily="49" charset="0"/>
                <a:cs typeface="Courier New" panose="02070309020205020404" pitchFamily="49" charset="0"/>
              </a:rPr>
              <a:t>                  | 00020001  | 00001000 | 00002FFF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4 Platform Data        | 00007FFF  | 07FFF000 | 00000FFF (not used)</a:t>
            </a:r>
          </a:p>
          <a:p>
            <a:pPr>
              <a:spcBef>
                <a:spcPts val="0"/>
              </a:spcBef>
            </a:pPr>
            <a:endParaRPr lang="en-US" sz="1400" dirty="0">
              <a:solidFill>
                <a:prstClr val="black"/>
              </a:solidFill>
              <a:latin typeface="Courier New" panose="02070309020205020404" pitchFamily="49" charset="0"/>
              <a:cs typeface="Courier New" panose="02070309020205020404" pitchFamily="49" charset="0"/>
            </a:endParaRPr>
          </a:p>
          <a:p>
            <a:pPr>
              <a:spcBef>
                <a:spcPts val="0"/>
              </a:spcBef>
            </a:pPr>
            <a:r>
              <a:rPr lang="en-US" sz="1400" dirty="0">
                <a:solidFill>
                  <a:prstClr val="black"/>
                </a:solidFill>
                <a:latin typeface="Courier New" panose="02070309020205020404" pitchFamily="49" charset="0"/>
                <a:cs typeface="Courier New" panose="02070309020205020404" pitchFamily="49" charset="0"/>
              </a:rPr>
              <a:t>+ 0x0060 Master Section:</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+ 0x0060 FLMSTR0   : 0x0A0B0000</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+ 0x0064 FLMSTR1   : 0x0C0D0000</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+ 0x0068 FLMSTR2   : 0x08080118</a:t>
            </a:r>
          </a:p>
          <a:p>
            <a:pPr>
              <a:spcBef>
                <a:spcPts val="0"/>
              </a:spcBef>
            </a:pPr>
            <a:endParaRPr lang="en-US" sz="1400" dirty="0">
              <a:solidFill>
                <a:prstClr val="black"/>
              </a:solidFill>
              <a:latin typeface="Courier New" panose="02070309020205020404" pitchFamily="49" charset="0"/>
              <a:cs typeface="Courier New" panose="02070309020205020404" pitchFamily="49" charset="0"/>
            </a:endParaRPr>
          </a:p>
          <a:p>
            <a:pPr>
              <a:spcBef>
                <a:spcPts val="0"/>
              </a:spcBef>
            </a:pPr>
            <a:r>
              <a:rPr lang="en-US" sz="1400" dirty="0">
                <a:solidFill>
                  <a:prstClr val="black"/>
                </a:solidFill>
                <a:latin typeface="Courier New" panose="02070309020205020404" pitchFamily="49" charset="0"/>
                <a:cs typeface="Courier New" panose="02070309020205020404" pitchFamily="49" charset="0"/>
              </a:rPr>
              <a:t>Master Read/Write Access to Flash Regions</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 Region                | CPU/BIOS | ME       | </a:t>
            </a:r>
            <a:r>
              <a:rPr lang="en-US" sz="1400" dirty="0" err="1">
                <a:solidFill>
                  <a:prstClr val="black"/>
                </a:solidFill>
                <a:latin typeface="Courier New" panose="02070309020205020404" pitchFamily="49" charset="0"/>
                <a:cs typeface="Courier New" panose="02070309020205020404" pitchFamily="49" charset="0"/>
              </a:rPr>
              <a:t>GBe</a:t>
            </a:r>
            <a:r>
              <a:rPr lang="en-US" sz="1400" dirty="0">
                <a:solidFill>
                  <a:prstClr val="black"/>
                </a:solidFill>
                <a:latin typeface="Courier New" panose="02070309020205020404" pitchFamily="49" charset="0"/>
                <a:cs typeface="Courier New" panose="02070309020205020404" pitchFamily="49" charset="0"/>
              </a:rPr>
              <a:t>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0 Flash Descriptor     | R        | R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1 BIOS                 | RW       |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2 Intel ME             |          | RW       |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3 </a:t>
            </a:r>
            <a:r>
              <a:rPr lang="en-US" sz="1400" dirty="0" err="1">
                <a:solidFill>
                  <a:prstClr val="black"/>
                </a:solidFill>
                <a:latin typeface="Courier New" panose="02070309020205020404" pitchFamily="49" charset="0"/>
                <a:cs typeface="Courier New" panose="02070309020205020404" pitchFamily="49" charset="0"/>
              </a:rPr>
              <a:t>GBe</a:t>
            </a:r>
            <a:r>
              <a:rPr lang="en-US" sz="1400" dirty="0">
                <a:solidFill>
                  <a:prstClr val="black"/>
                </a:solidFill>
                <a:latin typeface="Courier New" panose="02070309020205020404" pitchFamily="49" charset="0"/>
                <a:cs typeface="Courier New" panose="02070309020205020404" pitchFamily="49" charset="0"/>
              </a:rPr>
              <a:t>                  | RW       | RW       | RW       </a:t>
            </a:r>
          </a:p>
          <a:p>
            <a:pPr>
              <a:spcBef>
                <a:spcPts val="0"/>
              </a:spcBef>
            </a:pPr>
            <a:r>
              <a:rPr lang="en-US" sz="1400" dirty="0">
                <a:solidFill>
                  <a:prstClr val="black"/>
                </a:solidFill>
                <a:latin typeface="Courier New" panose="02070309020205020404" pitchFamily="49" charset="0"/>
                <a:cs typeface="Courier New" panose="02070309020205020404" pitchFamily="49" charset="0"/>
              </a:rPr>
              <a:t>4 Platform Data        |          |          |          </a:t>
            </a:r>
          </a:p>
        </p:txBody>
      </p:sp>
      <p:sp>
        <p:nvSpPr>
          <p:cNvPr id="6" name="Rectangle 5"/>
          <p:cNvSpPr/>
          <p:nvPr/>
        </p:nvSpPr>
        <p:spPr>
          <a:xfrm>
            <a:off x="366666" y="4823166"/>
            <a:ext cx="5716633" cy="1603034"/>
          </a:xfrm>
          <a:prstGeom prst="rect">
            <a:avLst/>
          </a:prstGeom>
          <a:noFill/>
          <a:ln w="25400">
            <a:solidFill>
              <a:srgbClr val="ED1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ular Callout 7"/>
          <p:cNvSpPr/>
          <p:nvPr/>
        </p:nvSpPr>
        <p:spPr>
          <a:xfrm>
            <a:off x="6845301" y="4594566"/>
            <a:ext cx="1841500" cy="709889"/>
          </a:xfrm>
          <a:prstGeom prst="wedgeRectCallout">
            <a:avLst>
              <a:gd name="adj1" fmla="val -87352"/>
              <a:gd name="adj2" fmla="val 4824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Access permissions to SPI flash regions</a:t>
            </a:r>
          </a:p>
        </p:txBody>
      </p:sp>
    </p:spTree>
    <p:extLst>
      <p:ext uri="{BB962C8B-B14F-4D97-AF65-F5344CB8AC3E}">
        <p14:creationId xmlns:p14="http://schemas.microsoft.com/office/powerpoint/2010/main" val="285178646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Reading EFI Configuration</a:t>
            </a:r>
          </a:p>
        </p:txBody>
      </p:sp>
      <p:sp>
        <p:nvSpPr>
          <p:cNvPr id="8" name="Content Placeholder 7"/>
          <p:cNvSpPr>
            <a:spLocks noGrp="1"/>
          </p:cNvSpPr>
          <p:nvPr>
            <p:ph idx="1"/>
          </p:nvPr>
        </p:nvSpPr>
        <p:spPr>
          <a:xfrm>
            <a:off x="457199" y="1699368"/>
            <a:ext cx="8558332" cy="4525963"/>
          </a:xfrm>
        </p:spPr>
        <p:txBody>
          <a:bodyPr>
            <a:normAutofit/>
          </a:bodyPr>
          <a:lstStyle/>
          <a:p>
            <a:r>
              <a:rPr lang="en-US" sz="2000" b="1" dirty="0">
                <a:latin typeface="Courier New" panose="02070309020205020404" pitchFamily="49" charset="0"/>
                <a:cs typeface="Courier New" panose="02070309020205020404" pitchFamily="49" charset="0"/>
              </a:rPr>
              <a:t># chipsec_util.py </a:t>
            </a:r>
            <a:r>
              <a:rPr lang="en-US" sz="2000" b="1" dirty="0" err="1">
                <a:latin typeface="Courier New" panose="02070309020205020404" pitchFamily="49" charset="0"/>
                <a:cs typeface="Courier New" panose="02070309020205020404" pitchFamily="49" charset="0"/>
              </a:rPr>
              <a:t>uefi</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nvram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nvar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rom.dump.bin</a:t>
            </a:r>
            <a:endParaRPr lang="en-US" sz="2000" b="1" dirty="0">
              <a:latin typeface="Courier New" panose="02070309020205020404" pitchFamily="49" charset="0"/>
              <a:cs typeface="Courier New" panose="02070309020205020404" pitchFamily="49" charset="0"/>
            </a:endParaRPr>
          </a:p>
          <a:p>
            <a:endParaRPr lang="en-US" sz="2000" dirty="0">
              <a:latin typeface="+mn-lt"/>
              <a:cs typeface="Courier New" panose="02070309020205020404" pitchFamily="49" charset="0"/>
            </a:endParaRPr>
          </a:p>
          <a:p>
            <a:r>
              <a:rPr lang="en-US" sz="2000" dirty="0">
                <a:latin typeface="+mn-lt"/>
                <a:cs typeface="Courier New" panose="02070309020205020404" pitchFamily="49" charset="0"/>
              </a:rPr>
              <a:t>Path to extracted/parsed NVRAM contents: </a:t>
            </a:r>
          </a:p>
          <a:p>
            <a:r>
              <a:rPr lang="en-US" sz="2000" dirty="0">
                <a:latin typeface="+mn-lt"/>
                <a:cs typeface="Courier New" panose="02070309020205020404" pitchFamily="49" charset="0"/>
              </a:rPr>
              <a:t>NVRAM dump:		</a:t>
            </a:r>
            <a:r>
              <a:rPr lang="en-US" sz="2000" dirty="0" err="1">
                <a:latin typeface="Courier New" panose="02070309020205020404" pitchFamily="49" charset="0"/>
                <a:cs typeface="Courier New" panose="02070309020205020404" pitchFamily="49" charset="0"/>
              </a:rPr>
              <a:t>rom.dump.bin.dir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nvram_nvar.nvram.bin</a:t>
            </a:r>
            <a:endParaRPr lang="en-US" sz="2000" dirty="0">
              <a:latin typeface="Courier New" panose="02070309020205020404" pitchFamily="49" charset="0"/>
              <a:cs typeface="Courier New" panose="02070309020205020404" pitchFamily="49" charset="0"/>
            </a:endParaRPr>
          </a:p>
          <a:p>
            <a:r>
              <a:rPr lang="en-US" sz="2000" dirty="0">
                <a:latin typeface="+mn-lt"/>
                <a:cs typeface="Courier New" panose="02070309020205020404" pitchFamily="49" charset="0"/>
              </a:rPr>
              <a:t>Decoded variables:	</a:t>
            </a:r>
            <a:r>
              <a:rPr lang="en-US" sz="2000" dirty="0" err="1">
                <a:latin typeface="Courier New" panose="02070309020205020404" pitchFamily="49" charset="0"/>
                <a:cs typeface="Courier New" panose="02070309020205020404" pitchFamily="49" charset="0"/>
              </a:rPr>
              <a:t>rom.dump.bin.dir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nvram_nvar.nvram.lst</a:t>
            </a:r>
            <a:endParaRPr lang="en-US" sz="2000" dirty="0">
              <a:latin typeface="Courier New" panose="02070309020205020404" pitchFamily="49" charset="0"/>
              <a:cs typeface="Courier New" panose="02070309020205020404" pitchFamily="49" charset="0"/>
            </a:endParaRPr>
          </a:p>
          <a:p>
            <a:endParaRPr lang="en-US" sz="2000" dirty="0">
              <a:latin typeface="+mn-lt"/>
              <a:cs typeface="Courier New" panose="02070309020205020404" pitchFamily="49" charset="0"/>
            </a:endParaRPr>
          </a:p>
          <a:p>
            <a:r>
              <a:rPr lang="en-US" sz="2000" dirty="0">
                <a:latin typeface="+mn-lt"/>
                <a:cs typeface="Courier New" panose="02070309020205020404" pitchFamily="49" charset="0"/>
              </a:rPr>
              <a:t>Format of NVRAM and variables are platform/BIOS specific.</a:t>
            </a:r>
          </a:p>
          <a:p>
            <a:endParaRPr lang="en-US" sz="2000" dirty="0">
              <a:latin typeface="+mn-lt"/>
              <a:cs typeface="Courier New" panose="02070309020205020404" pitchFamily="49" charset="0"/>
            </a:endParaRPr>
          </a:p>
          <a:p>
            <a:r>
              <a:rPr lang="en-US" sz="2000" dirty="0">
                <a:latin typeface="+mn-lt"/>
                <a:cs typeface="Courier New" panose="02070309020205020404" pitchFamily="49" charset="0"/>
              </a:rPr>
              <a:t>CHIPSEC supports multiple types of NVRAM (</a:t>
            </a:r>
            <a:r>
              <a:rPr lang="en-US" sz="2000" dirty="0" err="1">
                <a:latin typeface="+mn-lt"/>
                <a:cs typeface="Courier New" panose="02070309020205020404" pitchFamily="49" charset="0"/>
              </a:rPr>
              <a:t>evsa</a:t>
            </a:r>
            <a:r>
              <a:rPr lang="en-US" sz="2000" dirty="0">
                <a:latin typeface="+mn-lt"/>
                <a:cs typeface="Courier New" panose="02070309020205020404" pitchFamily="49" charset="0"/>
              </a:rPr>
              <a:t>, </a:t>
            </a:r>
            <a:r>
              <a:rPr lang="en-US" sz="2000" dirty="0" err="1">
                <a:latin typeface="+mn-lt"/>
                <a:cs typeface="Courier New" panose="02070309020205020404" pitchFamily="49" charset="0"/>
              </a:rPr>
              <a:t>nvar</a:t>
            </a:r>
            <a:r>
              <a:rPr lang="en-US" sz="2000" dirty="0">
                <a:latin typeface="+mn-lt"/>
                <a:cs typeface="Courier New" panose="02070309020205020404" pitchFamily="49" charset="0"/>
              </a:rPr>
              <a:t>, </a:t>
            </a:r>
            <a:r>
              <a:rPr lang="en-US" sz="2000" dirty="0" err="1">
                <a:latin typeface="+mn-lt"/>
                <a:cs typeface="Courier New" panose="02070309020205020404" pitchFamily="49" charset="0"/>
              </a:rPr>
              <a:t>vss</a:t>
            </a:r>
            <a:r>
              <a:rPr lang="en-US" sz="2000" dirty="0">
                <a:latin typeface="+mn-lt"/>
                <a:cs typeface="Courier New" panose="02070309020205020404" pitchFamily="49" charset="0"/>
              </a:rPr>
              <a:t>, </a:t>
            </a:r>
            <a:r>
              <a:rPr lang="en-US" sz="2000" dirty="0" err="1">
                <a:latin typeface="+mn-lt"/>
                <a:cs typeface="Courier New" panose="02070309020205020404" pitchFamily="49" charset="0"/>
              </a:rPr>
              <a:t>vss_new</a:t>
            </a:r>
            <a:r>
              <a:rPr lang="en-US" sz="2000" dirty="0">
                <a:latin typeface="+mn-lt"/>
                <a:cs typeface="Courier New" panose="02070309020205020404" pitchFamily="49" charset="0"/>
              </a:rPr>
              <a:t>)</a:t>
            </a:r>
          </a:p>
        </p:txBody>
      </p:sp>
    </p:spTree>
    <p:extLst>
      <p:ext uri="{BB962C8B-B14F-4D97-AF65-F5344CB8AC3E}">
        <p14:creationId xmlns:p14="http://schemas.microsoft.com/office/powerpoint/2010/main" val="116485219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NVRAM from SPI dump</a:t>
            </a:r>
          </a:p>
        </p:txBody>
      </p:sp>
      <p:sp>
        <p:nvSpPr>
          <p:cNvPr id="3" name="Content Placeholder 2"/>
          <p:cNvSpPr>
            <a:spLocks noGrp="1"/>
          </p:cNvSpPr>
          <p:nvPr>
            <p:ph idx="1"/>
          </p:nvPr>
        </p:nvSpPr>
        <p:spPr>
          <a:xfrm>
            <a:off x="457200" y="965200"/>
            <a:ext cx="8229600" cy="5575300"/>
          </a:xfrm>
        </p:spPr>
        <p:txBody>
          <a:bodyPr>
            <a:noAutofit/>
          </a:bodyPr>
          <a:lstStyle/>
          <a:p>
            <a:pPr>
              <a:spcBef>
                <a:spcPts val="0"/>
              </a:spcBef>
            </a:pPr>
            <a:r>
              <a:rPr lang="en-US" sz="1600" b="1" dirty="0">
                <a:latin typeface="Courier New" panose="02070309020205020404" pitchFamily="49" charset="0"/>
                <a:cs typeface="Courier New" panose="02070309020205020404" pitchFamily="49" charset="0"/>
              </a:rPr>
              <a:t># type </a:t>
            </a:r>
            <a:r>
              <a:rPr lang="en-US" sz="1600" b="1" dirty="0" err="1">
                <a:latin typeface="Courier New" panose="02070309020205020404" pitchFamily="49" charset="0"/>
                <a:cs typeface="Courier New" panose="02070309020205020404" pitchFamily="49" charset="0"/>
              </a:rPr>
              <a:t>nvram_nvar.nvram.lst</a:t>
            </a: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latin typeface="Courier New" panose="02070309020205020404" pitchFamily="49" charset="0"/>
                <a:cs typeface="Courier New" panose="02070309020205020404" pitchFamily="49" charset="0"/>
              </a:rPr>
              <a:t>EFI Variable (offset = 0x4ec4):</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b="1" dirty="0">
                <a:solidFill>
                  <a:srgbClr val="C00000"/>
                </a:solidFill>
                <a:latin typeface="Courier New" panose="02070309020205020404" pitchFamily="49" charset="0"/>
                <a:cs typeface="Courier New" panose="02070309020205020404" pitchFamily="49" charset="0"/>
              </a:rPr>
              <a:t>Name      : Setup</a:t>
            </a:r>
          </a:p>
          <a:p>
            <a:pPr>
              <a:spcBef>
                <a:spcPts val="0"/>
              </a:spcBef>
            </a:pPr>
            <a:r>
              <a:rPr lang="en-US" sz="1400" b="1" dirty="0" err="1">
                <a:solidFill>
                  <a:srgbClr val="C00000"/>
                </a:solidFill>
                <a:latin typeface="Courier New" panose="02070309020205020404" pitchFamily="49" charset="0"/>
                <a:cs typeface="Courier New" panose="02070309020205020404" pitchFamily="49" charset="0"/>
              </a:rPr>
              <a:t>Guid</a:t>
            </a:r>
            <a:r>
              <a:rPr lang="en-US" sz="1400" b="1" dirty="0">
                <a:solidFill>
                  <a:srgbClr val="C00000"/>
                </a:solidFill>
                <a:latin typeface="Courier New" panose="02070309020205020404" pitchFamily="49" charset="0"/>
                <a:cs typeface="Courier New" panose="02070309020205020404" pitchFamily="49" charset="0"/>
              </a:rPr>
              <a:t>      : EC87D643-EBA4-4BB5-A1E5-3F3E36B20DA9</a:t>
            </a:r>
          </a:p>
          <a:p>
            <a:pPr>
              <a:spcBef>
                <a:spcPts val="0"/>
              </a:spcBef>
            </a:pPr>
            <a:r>
              <a:rPr lang="en-US" sz="1400" b="1" dirty="0">
                <a:solidFill>
                  <a:srgbClr val="C00000"/>
                </a:solidFill>
                <a:latin typeface="Courier New" panose="02070309020205020404" pitchFamily="49" charset="0"/>
                <a:cs typeface="Courier New" panose="02070309020205020404" pitchFamily="49" charset="0"/>
              </a:rPr>
              <a:t>Attributes: 0x7 ( NV+BS+RT )</a:t>
            </a:r>
          </a:p>
          <a:p>
            <a:pPr>
              <a:spcBef>
                <a:spcPts val="0"/>
              </a:spcBef>
            </a:pPr>
            <a:r>
              <a:rPr lang="en-US" sz="1400" dirty="0">
                <a:latin typeface="Courier New" panose="02070309020205020404" pitchFamily="49" charset="0"/>
                <a:cs typeface="Courier New" panose="02070309020205020404" pitchFamily="49" charset="0"/>
              </a:rPr>
              <a:t>Data:</a:t>
            </a:r>
          </a:p>
          <a:p>
            <a:pPr>
              <a:spcBef>
                <a:spcPts val="0"/>
              </a:spcBef>
            </a:pPr>
            <a:r>
              <a:rPr lang="en-US" sz="1400" dirty="0">
                <a:latin typeface="Courier New" panose="02070309020205020404" pitchFamily="49" charset="0"/>
                <a:cs typeface="Courier New" panose="02070309020205020404" pitchFamily="49" charset="0"/>
              </a:rPr>
              <a:t>01 5b 00 53 00 5b 00 01 01 72 00 68 00 72 00 01 |  [ S [   r h r  </a:t>
            </a:r>
          </a:p>
          <a:p>
            <a:pPr>
              <a:spcBef>
                <a:spcPts val="0"/>
              </a:spcBef>
            </a:pPr>
            <a:r>
              <a:rPr lang="en-US" sz="1400" dirty="0">
                <a:latin typeface="Courier New" panose="02070309020205020404" pitchFamily="49" charset="0"/>
                <a:cs typeface="Courier New" panose="02070309020205020404" pitchFamily="49" charset="0"/>
              </a:rPr>
              <a:t>01 50 00 46 00 50 00 01 01 50 00 46 00 50 00 01 |  P F P   </a:t>
            </a:r>
            <a:r>
              <a:rPr lang="en-US" sz="1400" dirty="0" err="1">
                <a:latin typeface="Courier New" panose="02070309020205020404" pitchFamily="49" charset="0"/>
                <a:cs typeface="Courier New" panose="02070309020205020404" pitchFamily="49" charset="0"/>
              </a:rPr>
              <a:t>P</a:t>
            </a:r>
            <a:r>
              <a:rPr lang="en-US" sz="1400" dirty="0">
                <a:latin typeface="Courier New" panose="02070309020205020404" pitchFamily="49" charset="0"/>
                <a:cs typeface="Courier New" panose="02070309020205020404" pitchFamily="49" charset="0"/>
              </a:rPr>
              <a:t> F P  </a:t>
            </a:r>
          </a:p>
          <a:p>
            <a:pPr>
              <a:spcBef>
                <a:spcPts val="0"/>
              </a:spcBef>
            </a:pPr>
            <a:r>
              <a:rPr lang="en-US" sz="1400" dirty="0">
                <a:latin typeface="Courier New" panose="02070309020205020404" pitchFamily="49" charset="0"/>
                <a:cs typeface="Courier New" panose="02070309020205020404" pitchFamily="49" charset="0"/>
              </a:rPr>
              <a:t>01 f8 11 18 15 b8 0b 10 0e b8 0b 10 0e 90 01 d0 |                 </a:t>
            </a:r>
          </a:p>
          <a:p>
            <a:pPr>
              <a:spcBef>
                <a:spcPts val="0"/>
              </a:spcBef>
            </a:pPr>
            <a:r>
              <a:rPr lang="en-US" sz="1400" dirty="0">
                <a:latin typeface="Courier New" panose="02070309020205020404" pitchFamily="49" charset="0"/>
                <a:cs typeface="Courier New" panose="02070309020205020404" pitchFamily="49" charset="0"/>
              </a:rPr>
              <a:t>07 00 00 00 00 e8 03 d0 07 02 </a:t>
            </a:r>
            <a:r>
              <a:rPr lang="en-US" sz="1400" dirty="0" err="1">
                <a:latin typeface="Courier New" panose="02070309020205020404" pitchFamily="49" charset="0"/>
                <a:cs typeface="Courier New" panose="02070309020205020404" pitchFamily="49" charset="0"/>
              </a:rPr>
              <a:t>fa</a:t>
            </a:r>
            <a:r>
              <a:rPr lang="en-US" sz="1400" dirty="0">
                <a:latin typeface="Courier New" panose="02070309020205020404" pitchFamily="49" charset="0"/>
                <a:cs typeface="Courier New" panose="02070309020205020404" pitchFamily="49" charset="0"/>
              </a:rPr>
              <a:t> 00 00 28 64 00 |              (d </a:t>
            </a:r>
          </a:p>
          <a:p>
            <a:pPr>
              <a:spcBef>
                <a:spcPts val="0"/>
              </a:spcBef>
            </a:pPr>
            <a:r>
              <a:rPr lang="en-US" sz="1400" dirty="0">
                <a:latin typeface="Courier New" panose="02070309020205020404" pitchFamily="49" charset="0"/>
                <a:cs typeface="Courier New" panose="02070309020205020404" pitchFamily="49" charset="0"/>
              </a:rPr>
              <a:t>03 00 00 00 00 00 00 00 00 00 00 00 00 00 00 00 |                 </a:t>
            </a:r>
          </a:p>
          <a:p>
            <a:pPr>
              <a:spcBef>
                <a:spcPts val="0"/>
              </a:spcBef>
            </a:pPr>
            <a:r>
              <a:rPr lang="en-US" sz="1400" dirty="0">
                <a:latin typeface="Courier New" panose="02070309020205020404" pitchFamily="49" charset="0"/>
                <a:cs typeface="Courier New" panose="02070309020205020404" pitchFamily="49" charset="0"/>
              </a:rPr>
              <a:t>00 00 00 00 00 00 00 00 00 01 00 00 00 00 00 00 |                 </a:t>
            </a:r>
          </a:p>
          <a:p>
            <a:pPr>
              <a:spcBef>
                <a:spcPts val="0"/>
              </a:spcBef>
            </a:pPr>
            <a:r>
              <a:rPr lang="en-US" sz="1400" dirty="0">
                <a:latin typeface="Courier New" panose="02070309020205020404" pitchFamily="49" charset="0"/>
                <a:cs typeface="Courier New" panose="02070309020205020404" pitchFamily="49" charset="0"/>
              </a:rPr>
              <a:t>00 00 00 01 00 00 01 01 01 01 01 01 00 00 00 00 |                 </a:t>
            </a:r>
          </a:p>
          <a:p>
            <a:pPr>
              <a:spcBef>
                <a:spcPts val="0"/>
              </a:spcBef>
            </a:pPr>
            <a:r>
              <a:rPr lang="en-US" sz="1400" dirty="0">
                <a:latin typeface="Courier New" panose="02070309020205020404" pitchFamily="49" charset="0"/>
                <a:cs typeface="Courier New" panose="02070309020205020404" pitchFamily="49" charset="0"/>
              </a:rPr>
              <a:t>00 00 00 00 01 02 00 01 00 00 00 00 00 00 00 00 |                 </a:t>
            </a:r>
          </a:p>
          <a:p>
            <a:pPr>
              <a:spcBef>
                <a:spcPts val="0"/>
              </a:spcBef>
            </a:pPr>
            <a:r>
              <a:rPr lang="en-US" sz="1400" dirty="0">
                <a:latin typeface="Courier New" panose="02070309020205020404" pitchFamily="49" charset="0"/>
                <a:cs typeface="Courier New" panose="02070309020205020404" pitchFamily="49" charset="0"/>
              </a:rPr>
              <a:t>00 00 00 00 00 01 02 01 08 00 00 00 00 00 00 00 |                 </a:t>
            </a:r>
          </a:p>
          <a:p>
            <a:pPr>
              <a:spcBef>
                <a:spcPts val="0"/>
              </a:spcBef>
            </a:pPr>
            <a:r>
              <a:rPr lang="en-US" sz="1400" dirty="0">
                <a:latin typeface="Courier New" panose="02070309020205020404" pitchFamily="49" charset="0"/>
                <a:cs typeface="Courier New" panose="02070309020205020404" pitchFamily="49" charset="0"/>
              </a:rPr>
              <a:t>00 00 01 00 00 00 00 00 00 00 00 00 00 00 00 00 |                 </a:t>
            </a:r>
          </a:p>
          <a:p>
            <a:pPr>
              <a:spcBef>
                <a:spcPts val="0"/>
              </a:spcBef>
            </a:pPr>
            <a:r>
              <a:rPr lang="en-US" sz="1400" dirty="0">
                <a:latin typeface="Courier New" panose="02070309020205020404" pitchFamily="49" charset="0"/>
                <a:cs typeface="Courier New" panose="02070309020205020404" pitchFamily="49" charset="0"/>
              </a:rPr>
              <a:t>00 00 00 00 00 00 00 00 00 00 00 00 00 00 00 00 |                 </a:t>
            </a:r>
          </a:p>
          <a:p>
            <a:pPr>
              <a:spcBef>
                <a:spcPts val="0"/>
              </a:spcBef>
            </a:pPr>
            <a:r>
              <a:rPr lang="en-US" sz="1400" dirty="0">
                <a:latin typeface="Courier New" panose="02070309020205020404" pitchFamily="49" charset="0"/>
                <a:cs typeface="Courier New" panose="02070309020205020404" pitchFamily="49" charset="0"/>
              </a:rPr>
              <a:t>00 00 00 00 00 00 00 00 01 00 00 01 01 00 00 00 |                 </a:t>
            </a:r>
          </a:p>
          <a:p>
            <a:pPr>
              <a:spcBef>
                <a:spcPts val="0"/>
              </a:spcBef>
            </a:pPr>
            <a:r>
              <a:rPr lang="en-US" sz="1400" dirty="0">
                <a:latin typeface="Courier New" panose="02070309020205020404" pitchFamily="49" charset="0"/>
                <a:cs typeface="Courier New" panose="02070309020205020404" pitchFamily="49" charset="0"/>
              </a:rPr>
              <a:t>00 00 00 00 00 00 00 00 00 01 00 00 00 00 00 00 |                 </a:t>
            </a:r>
          </a:p>
          <a:p>
            <a:pPr>
              <a:spcBef>
                <a:spcPts val="0"/>
              </a:spcBef>
            </a:pPr>
            <a:r>
              <a:rPr lang="en-US" sz="1400" dirty="0">
                <a:latin typeface="Courier New" panose="02070309020205020404" pitchFamily="49" charset="0"/>
                <a:cs typeface="Courier New" panose="02070309020205020404" pitchFamily="49" charset="0"/>
              </a:rPr>
              <a:t>00 01 01 20 00 00 00 00 00 00 00 00 00 00 00 00 |                 </a:t>
            </a:r>
          </a:p>
          <a:p>
            <a:pPr>
              <a:spcBef>
                <a:spcPts val="0"/>
              </a:spcBef>
            </a:pPr>
            <a:r>
              <a:rPr lang="en-US" sz="1400" dirty="0">
                <a:latin typeface="Courier New" panose="02070309020205020404" pitchFamily="49" charset="0"/>
                <a:cs typeface="Courier New" panose="02070309020205020404" pitchFamily="49" charset="0"/>
              </a:rPr>
              <a:t>00 00 00 00 00 00 01 01 00 00 00 01 01 00 01 00 |                 </a:t>
            </a:r>
          </a:p>
          <a:p>
            <a:pPr>
              <a:spcBef>
                <a:spcPts val="0"/>
              </a:spcBef>
            </a:pPr>
            <a:r>
              <a:rPr lang="en-US" sz="1400" dirty="0">
                <a:latin typeface="Courier New" panose="02070309020205020404" pitchFamily="49" charset="0"/>
                <a:cs typeface="Courier New" panose="02070309020205020404" pitchFamily="49" charset="0"/>
              </a:rPr>
              <a:t>01 00 00 00 00 00 00 00 00 00 00 00 01 00 0a 00 |                 </a:t>
            </a:r>
          </a:p>
          <a:p>
            <a:pPr>
              <a:spcBef>
                <a:spcPts val="0"/>
              </a:spcBef>
            </a:pPr>
            <a:r>
              <a:rPr lang="en-US" sz="1400" dirty="0">
                <a:latin typeface="Courier New" panose="02070309020205020404" pitchFamily="49" charset="0"/>
                <a:cs typeface="Courier New" panose="02070309020205020404" pitchFamily="49" charset="0"/>
              </a:rPr>
              <a:t>00 01 00 00 02 01 00 01 00 00 00 01 00 00 00 00 |                 </a:t>
            </a:r>
          </a:p>
          <a:p>
            <a:pPr>
              <a:spcBef>
                <a:spcPts val="0"/>
              </a:spcBef>
            </a:pP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574218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Offline Firmware Image Forensics</a:t>
            </a:r>
          </a:p>
        </p:txBody>
      </p:sp>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Exercise 7.2</a:t>
            </a:r>
          </a:p>
        </p:txBody>
      </p:sp>
    </p:spTree>
    <p:extLst>
      <p:ext uri="{BB962C8B-B14F-4D97-AF65-F5344CB8AC3E}">
        <p14:creationId xmlns:p14="http://schemas.microsoft.com/office/powerpoint/2010/main" val="12451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Case Study:</a:t>
            </a:r>
            <a:br>
              <a:rPr lang="en-US" dirty="0"/>
            </a:br>
            <a:r>
              <a:rPr lang="en-US" dirty="0"/>
              <a:t>]HackingTeam[ UEFI Rootkit</a:t>
            </a:r>
          </a:p>
        </p:txBody>
      </p:sp>
    </p:spTree>
    <p:extLst>
      <p:ext uri="{BB962C8B-B14F-4D97-AF65-F5344CB8AC3E}">
        <p14:creationId xmlns:p14="http://schemas.microsoft.com/office/powerpoint/2010/main" val="313526847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Case Study: </a:t>
            </a:r>
            <a:r>
              <a:rPr lang="en-US" sz="3200" dirty="0" err="1"/>
              <a:t>HackingTeam’s</a:t>
            </a:r>
            <a:r>
              <a:rPr lang="en-US" sz="3200" dirty="0"/>
              <a:t> UEFI Rootkit</a:t>
            </a:r>
          </a:p>
        </p:txBody>
      </p:sp>
      <p:sp>
        <p:nvSpPr>
          <p:cNvPr id="3" name="Content Placeholder 2"/>
          <p:cNvSpPr>
            <a:spLocks noGrp="1"/>
          </p:cNvSpPr>
          <p:nvPr>
            <p:ph idx="1"/>
          </p:nvPr>
        </p:nvSpPr>
        <p:spPr>
          <a:xfrm>
            <a:off x="457200" y="2286000"/>
            <a:ext cx="8229600" cy="3939331"/>
          </a:xfrm>
        </p:spPr>
        <p:txBody>
          <a:bodyPr/>
          <a:lstStyle/>
          <a:p>
            <a:pPr marL="457200" indent="-457200">
              <a:buFont typeface="Arial" panose="020B0604020202020204" pitchFamily="34" charset="0"/>
              <a:buChar char="•"/>
            </a:pPr>
            <a:r>
              <a:rPr lang="en-US" dirty="0"/>
              <a:t>Leaked emails reveal </a:t>
            </a:r>
            <a:r>
              <a:rPr lang="en-US" dirty="0">
                <a:latin typeface="Courier New" panose="02070309020205020404" pitchFamily="49" charset="0"/>
                <a:cs typeface="Courier New" panose="02070309020205020404" pitchFamily="49" charset="0"/>
              </a:rPr>
              <a:t>Uefi_windows_persistent.zip</a:t>
            </a:r>
            <a:r>
              <a:rPr lang="en-US" dirty="0"/>
              <a:t> with UEFI based firmware image</a:t>
            </a:r>
          </a:p>
          <a:p>
            <a:pPr marL="457200" indent="-457200">
              <a:buFont typeface="Arial" panose="020B0604020202020204" pitchFamily="34" charset="0"/>
              <a:buChar char="•"/>
            </a:pPr>
            <a:r>
              <a:rPr lang="en-US" dirty="0"/>
              <a:t>The image contains unexpected sections:</a:t>
            </a:r>
          </a:p>
          <a:p>
            <a:pPr marL="803275" lvl="2" indent="-457200">
              <a:buFont typeface="+mj-lt"/>
              <a:buAutoNum type="arabicPeriod"/>
            </a:pPr>
            <a:r>
              <a:rPr lang="en-US" i="1" dirty="0" err="1"/>
              <a:t>rkloader</a:t>
            </a:r>
            <a:r>
              <a:rPr lang="en-US" dirty="0"/>
              <a:t> DXE driver executable</a:t>
            </a:r>
          </a:p>
          <a:p>
            <a:pPr marL="803275" lvl="2" indent="-457200">
              <a:buFont typeface="+mj-lt"/>
              <a:buAutoNum type="arabicPeriod"/>
            </a:pPr>
            <a:r>
              <a:rPr lang="en-US" dirty="0"/>
              <a:t>NTFS DXE driver executable</a:t>
            </a:r>
          </a:p>
          <a:p>
            <a:pPr marL="803275" lvl="2" indent="-457200">
              <a:buFont typeface="+mj-lt"/>
              <a:buAutoNum type="arabicPeriod"/>
            </a:pPr>
            <a:r>
              <a:rPr lang="en-US" dirty="0"/>
              <a:t>Unnamed PE executable</a:t>
            </a:r>
          </a:p>
          <a:p>
            <a:endParaRPr lang="en-US" dirty="0"/>
          </a:p>
        </p:txBody>
      </p:sp>
      <p:sp>
        <p:nvSpPr>
          <p:cNvPr id="4" name="TextBox 3"/>
          <p:cNvSpPr txBox="1"/>
          <p:nvPr/>
        </p:nvSpPr>
        <p:spPr>
          <a:xfrm>
            <a:off x="2658014" y="5955268"/>
            <a:ext cx="3827971" cy="369332"/>
          </a:xfrm>
          <a:prstGeom prst="rect">
            <a:avLst/>
          </a:prstGeom>
          <a:noFill/>
        </p:spPr>
        <p:txBody>
          <a:bodyPr wrap="none" rtlCol="0">
            <a:spAutoFit/>
          </a:bodyPr>
          <a:lstStyle/>
          <a:p>
            <a:r>
              <a:rPr lang="en-US" dirty="0">
                <a:solidFill>
                  <a:schemeClr val="tx2"/>
                </a:solidFill>
                <a:latin typeface="Neo Sans Intel"/>
                <a:cs typeface="Neo Sans Intel"/>
                <a:hlinkClick r:id="rId2"/>
              </a:rPr>
              <a:t>Initial analysis by ATR from July 2015</a:t>
            </a:r>
            <a:endParaRPr lang="en-US" dirty="0">
              <a:solidFill>
                <a:schemeClr val="tx2"/>
              </a:solidFill>
              <a:latin typeface="Neo Sans Intel"/>
              <a:cs typeface="Neo Sans Intel"/>
            </a:endParaRPr>
          </a:p>
        </p:txBody>
      </p:sp>
    </p:spTree>
    <p:extLst>
      <p:ext uri="{BB962C8B-B14F-4D97-AF65-F5344CB8AC3E}">
        <p14:creationId xmlns:p14="http://schemas.microsoft.com/office/powerpoint/2010/main" val="1881777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Memory Map (Below 4GB)</a:t>
            </a:r>
          </a:p>
        </p:txBody>
      </p:sp>
      <p:sp>
        <p:nvSpPr>
          <p:cNvPr id="6" name="Content Placeholder 7"/>
          <p:cNvSpPr>
            <a:spLocks noGrp="1"/>
          </p:cNvSpPr>
          <p:nvPr>
            <p:ph idx="1"/>
          </p:nvPr>
        </p:nvSpPr>
        <p:spPr>
          <a:xfrm>
            <a:off x="457200" y="1294738"/>
            <a:ext cx="3595457" cy="4098975"/>
          </a:xfrm>
        </p:spPr>
        <p:txBody>
          <a:bodyPr>
            <a:normAutofit/>
          </a:bodyPr>
          <a:lstStyle/>
          <a:p>
            <a:pPr marL="457200" indent="-457200">
              <a:spcBef>
                <a:spcPts val="600"/>
              </a:spcBef>
              <a:buFont typeface="Arial" panose="020B0604020202020204" pitchFamily="34" charset="0"/>
              <a:buChar char="•"/>
            </a:pPr>
            <a:r>
              <a:rPr lang="en-US" sz="2000" dirty="0"/>
              <a:t>Legacy Ranges (</a:t>
            </a:r>
            <a:r>
              <a:rPr lang="en-US" sz="2000" dirty="0" err="1"/>
              <a:t>PAMx</a:t>
            </a:r>
            <a:r>
              <a:rPr lang="en-US" sz="2000" dirty="0"/>
              <a:t>)</a:t>
            </a:r>
          </a:p>
          <a:p>
            <a:pPr marL="457200" indent="-457200">
              <a:spcBef>
                <a:spcPts val="600"/>
              </a:spcBef>
              <a:buFont typeface="Arial" panose="020B0604020202020204" pitchFamily="34" charset="0"/>
              <a:buChar char="•"/>
            </a:pPr>
            <a:r>
              <a:rPr lang="en-US" sz="2000" dirty="0"/>
              <a:t>ISA Hole</a:t>
            </a:r>
          </a:p>
          <a:p>
            <a:pPr marL="457200" indent="-457200">
              <a:spcBef>
                <a:spcPts val="600"/>
              </a:spcBef>
              <a:buFont typeface="Arial" panose="020B0604020202020204" pitchFamily="34" charset="0"/>
              <a:buChar char="•"/>
            </a:pPr>
            <a:r>
              <a:rPr lang="en-US" sz="2000" dirty="0"/>
              <a:t>SMRAM</a:t>
            </a:r>
          </a:p>
          <a:p>
            <a:pPr marL="457200" indent="-457200">
              <a:spcBef>
                <a:spcPts val="600"/>
              </a:spcBef>
              <a:buFont typeface="Arial" panose="020B0604020202020204" pitchFamily="34" charset="0"/>
              <a:buChar char="•"/>
            </a:pPr>
            <a:r>
              <a:rPr lang="en-US" sz="2000" dirty="0"/>
              <a:t>Graphics Stolen Memory</a:t>
            </a:r>
          </a:p>
          <a:p>
            <a:pPr marL="457200" indent="-457200">
              <a:spcBef>
                <a:spcPts val="600"/>
              </a:spcBef>
              <a:buFont typeface="Arial" panose="020B0604020202020204" pitchFamily="34" charset="0"/>
              <a:buChar char="•"/>
            </a:pPr>
            <a:r>
              <a:rPr lang="en-US" sz="2000" dirty="0"/>
              <a:t>Low DRAM (TOLUD)</a:t>
            </a:r>
          </a:p>
          <a:p>
            <a:pPr marL="457200" indent="-457200">
              <a:spcBef>
                <a:spcPts val="600"/>
              </a:spcBef>
              <a:buFont typeface="Arial" panose="020B0604020202020204" pitchFamily="34" charset="0"/>
              <a:buChar char="•"/>
            </a:pPr>
            <a:r>
              <a:rPr lang="en-US" sz="2000" dirty="0"/>
              <a:t>Memory vs MMIO</a:t>
            </a:r>
          </a:p>
          <a:p>
            <a:pPr marL="457200" indent="-457200">
              <a:spcBef>
                <a:spcPts val="600"/>
              </a:spcBef>
              <a:buFont typeface="Arial" panose="020B0604020202020204" pitchFamily="34" charset="0"/>
              <a:buChar char="•"/>
            </a:pPr>
            <a:r>
              <a:rPr lang="en-US" sz="2000" dirty="0" err="1"/>
              <a:t>PCIe</a:t>
            </a:r>
            <a:r>
              <a:rPr lang="en-US" sz="2000" dirty="0"/>
              <a:t> MMCFG</a:t>
            </a:r>
          </a:p>
          <a:p>
            <a:pPr marL="457200" indent="-457200">
              <a:spcBef>
                <a:spcPts val="600"/>
              </a:spcBef>
              <a:buFont typeface="Arial" panose="020B0604020202020204" pitchFamily="34" charset="0"/>
              <a:buChar char="•"/>
            </a:pPr>
            <a:r>
              <a:rPr lang="en-US" sz="2000" dirty="0"/>
              <a:t>MMIO BARs</a:t>
            </a:r>
          </a:p>
          <a:p>
            <a:pPr marL="457200" indent="-457200">
              <a:spcBef>
                <a:spcPts val="600"/>
              </a:spcBef>
              <a:buFont typeface="Arial" panose="020B0604020202020204" pitchFamily="34" charset="0"/>
              <a:buChar char="•"/>
            </a:pPr>
            <a:r>
              <a:rPr lang="en-US" sz="2000" dirty="0"/>
              <a:t>Reserved Ranges (APIC, TPM, TXT)</a:t>
            </a:r>
          </a:p>
          <a:p>
            <a:pPr marL="457200" indent="-457200">
              <a:spcBef>
                <a:spcPts val="600"/>
              </a:spcBef>
              <a:buFont typeface="Arial" panose="020B0604020202020204" pitchFamily="34" charset="0"/>
              <a:buChar char="•"/>
            </a:pPr>
            <a:r>
              <a:rPr lang="en-US" sz="2000" dirty="0"/>
              <a:t>High BIOS</a:t>
            </a:r>
          </a:p>
          <a:p>
            <a:pPr marL="457200" indent="-457200">
              <a:spcBef>
                <a:spcPts val="600"/>
              </a:spcBef>
              <a:buFont typeface="Arial" panose="020B0604020202020204" pitchFamily="34" charset="0"/>
              <a:buChar char="•"/>
            </a:pPr>
            <a:endParaRPr lang="en-US" sz="2000" dirty="0"/>
          </a:p>
        </p:txBody>
      </p:sp>
      <p:sp>
        <p:nvSpPr>
          <p:cNvPr id="35" name="Rectangle 34"/>
          <p:cNvSpPr/>
          <p:nvPr/>
        </p:nvSpPr>
        <p:spPr>
          <a:xfrm>
            <a:off x="381000" y="6200001"/>
            <a:ext cx="5857528" cy="338554"/>
          </a:xfrm>
          <a:prstGeom prst="rect">
            <a:avLst/>
          </a:prstGeom>
        </p:spPr>
        <p:txBody>
          <a:bodyPr wrap="square">
            <a:spAutoFit/>
          </a:bodyPr>
          <a:lstStyle/>
          <a:p>
            <a:r>
              <a:rPr lang="en-US" sz="1600" dirty="0"/>
              <a:t>Reference: </a:t>
            </a:r>
            <a:r>
              <a:rPr lang="en-US" sz="1600" dirty="0">
                <a:hlinkClick r:id="rId3"/>
              </a:rPr>
              <a:t>4</a:t>
            </a:r>
            <a:r>
              <a:rPr lang="en-US" sz="1600" baseline="30000" dirty="0">
                <a:hlinkClick r:id="rId3"/>
              </a:rPr>
              <a:t>th</a:t>
            </a:r>
            <a:r>
              <a:rPr lang="en-US" sz="1600" dirty="0">
                <a:hlinkClick r:id="rId3"/>
              </a:rPr>
              <a:t> Gen Intel Core Processor Family Datasheet</a:t>
            </a:r>
            <a:endParaRPr lang="en-US" sz="1600" dirty="0"/>
          </a:p>
        </p:txBody>
      </p:sp>
      <p:grpSp>
        <p:nvGrpSpPr>
          <p:cNvPr id="61" name="Group 60"/>
          <p:cNvGrpSpPr/>
          <p:nvPr/>
        </p:nvGrpSpPr>
        <p:grpSpPr>
          <a:xfrm>
            <a:off x="4181712" y="956185"/>
            <a:ext cx="5038488" cy="5139815"/>
            <a:chOff x="4181712" y="956185"/>
            <a:chExt cx="5038488" cy="5139815"/>
          </a:xfrm>
        </p:grpSpPr>
        <p:sp>
          <p:nvSpPr>
            <p:cNvPr id="8" name="Rectangle 7"/>
            <p:cNvSpPr/>
            <p:nvPr/>
          </p:nvSpPr>
          <p:spPr>
            <a:xfrm>
              <a:off x="4181712" y="4343400"/>
              <a:ext cx="1754960" cy="13371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Low DRAM</a:t>
              </a:r>
            </a:p>
          </p:txBody>
        </p:sp>
        <p:sp>
          <p:nvSpPr>
            <p:cNvPr id="9" name="Rectangle 8"/>
            <p:cNvSpPr/>
            <p:nvPr/>
          </p:nvSpPr>
          <p:spPr>
            <a:xfrm>
              <a:off x="4181712" y="3962400"/>
              <a:ext cx="1754960" cy="3137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SMM Memory</a:t>
              </a:r>
            </a:p>
          </p:txBody>
        </p:sp>
        <p:sp>
          <p:nvSpPr>
            <p:cNvPr id="11" name="Rectangle 10"/>
            <p:cNvSpPr/>
            <p:nvPr/>
          </p:nvSpPr>
          <p:spPr>
            <a:xfrm>
              <a:off x="4181712" y="2269757"/>
              <a:ext cx="1754960" cy="162151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Low MMIO (PCI memory range)</a:t>
              </a:r>
            </a:p>
          </p:txBody>
        </p:sp>
        <p:sp>
          <p:nvSpPr>
            <p:cNvPr id="12" name="Rectangle 11"/>
            <p:cNvSpPr/>
            <p:nvPr/>
          </p:nvSpPr>
          <p:spPr>
            <a:xfrm>
              <a:off x="4181712" y="1644868"/>
              <a:ext cx="1754960" cy="56493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Direct-mapped BIOS, APIC, TPM</a:t>
              </a:r>
            </a:p>
          </p:txBody>
        </p:sp>
        <p:sp>
          <p:nvSpPr>
            <p:cNvPr id="17" name="TextBox 16"/>
            <p:cNvSpPr txBox="1"/>
            <p:nvPr/>
          </p:nvSpPr>
          <p:spPr>
            <a:xfrm>
              <a:off x="6412625" y="2785646"/>
              <a:ext cx="1039975" cy="338554"/>
            </a:xfrm>
            <a:prstGeom prst="rect">
              <a:avLst/>
            </a:prstGeom>
            <a:noFill/>
          </p:spPr>
          <p:txBody>
            <a:bodyPr wrap="square" rtlCol="0">
              <a:spAutoFit/>
            </a:bodyPr>
            <a:lstStyle/>
            <a:p>
              <a:r>
                <a:rPr lang="en-US" sz="1600" dirty="0">
                  <a:solidFill>
                    <a:schemeClr val="tx2"/>
                  </a:solidFill>
                  <a:latin typeface="Neo Sans Intel"/>
                  <a:cs typeface="Neo Sans Intel"/>
                </a:rPr>
                <a:t>TOLUD</a:t>
              </a:r>
            </a:p>
          </p:txBody>
        </p:sp>
        <p:sp>
          <p:nvSpPr>
            <p:cNvPr id="18" name="TextBox 17"/>
            <p:cNvSpPr txBox="1"/>
            <p:nvPr/>
          </p:nvSpPr>
          <p:spPr>
            <a:xfrm>
              <a:off x="6126481" y="1230392"/>
              <a:ext cx="868268" cy="369332"/>
            </a:xfrm>
            <a:prstGeom prst="rect">
              <a:avLst/>
            </a:prstGeom>
            <a:noFill/>
          </p:spPr>
          <p:txBody>
            <a:bodyPr wrap="square" rtlCol="0">
              <a:spAutoFit/>
            </a:bodyPr>
            <a:lstStyle/>
            <a:p>
              <a:r>
                <a:rPr lang="en-US" dirty="0">
                  <a:solidFill>
                    <a:schemeClr val="tx2"/>
                  </a:solidFill>
                  <a:latin typeface="Neo Sans Intel"/>
                  <a:cs typeface="Neo Sans Intel"/>
                </a:rPr>
                <a:t>4GB</a:t>
              </a:r>
            </a:p>
          </p:txBody>
        </p:sp>
        <p:sp>
          <p:nvSpPr>
            <p:cNvPr id="19" name="Rectangle 18"/>
            <p:cNvSpPr/>
            <p:nvPr/>
          </p:nvSpPr>
          <p:spPr>
            <a:xfrm>
              <a:off x="4284375" y="3054765"/>
              <a:ext cx="1583025" cy="35576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BAR 1 – BAR n</a:t>
              </a:r>
            </a:p>
          </p:txBody>
        </p:sp>
        <p:sp>
          <p:nvSpPr>
            <p:cNvPr id="20" name="Rectangle 19"/>
            <p:cNvSpPr/>
            <p:nvPr/>
          </p:nvSpPr>
          <p:spPr>
            <a:xfrm>
              <a:off x="4284375" y="3487359"/>
              <a:ext cx="1583025" cy="32264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ECAM</a:t>
              </a:r>
            </a:p>
          </p:txBody>
        </p:sp>
        <p:sp>
          <p:nvSpPr>
            <p:cNvPr id="22" name="Rectangle 21"/>
            <p:cNvSpPr/>
            <p:nvPr/>
          </p:nvSpPr>
          <p:spPr>
            <a:xfrm>
              <a:off x="7236640" y="4343400"/>
              <a:ext cx="1754960" cy="1739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Low DRAM</a:t>
              </a:r>
            </a:p>
          </p:txBody>
        </p:sp>
        <p:sp>
          <p:nvSpPr>
            <p:cNvPr id="24" name="Rectangle 23"/>
            <p:cNvSpPr/>
            <p:nvPr/>
          </p:nvSpPr>
          <p:spPr>
            <a:xfrm>
              <a:off x="7236639" y="1639599"/>
              <a:ext cx="1754960" cy="1408401"/>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OS invisible </a:t>
              </a:r>
            </a:p>
            <a:p>
              <a:pPr algn="ctr"/>
              <a:r>
                <a:rPr lang="en-US" sz="1600" dirty="0"/>
                <a:t>Reclaim</a:t>
              </a:r>
            </a:p>
            <a:p>
              <a:pPr algn="ctr"/>
              <a:r>
                <a:rPr lang="en-US" sz="1600" dirty="0"/>
                <a:t>Memory area </a:t>
              </a:r>
            </a:p>
          </p:txBody>
        </p:sp>
        <p:sp>
          <p:nvSpPr>
            <p:cNvPr id="25" name="Rectangle 24"/>
            <p:cNvSpPr/>
            <p:nvPr/>
          </p:nvSpPr>
          <p:spPr>
            <a:xfrm>
              <a:off x="7236639" y="3953469"/>
              <a:ext cx="1754960" cy="3137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SMM Memory</a:t>
              </a:r>
            </a:p>
          </p:txBody>
        </p:sp>
        <p:sp>
          <p:nvSpPr>
            <p:cNvPr id="26" name="Rectangle 25"/>
            <p:cNvSpPr/>
            <p:nvPr/>
          </p:nvSpPr>
          <p:spPr>
            <a:xfrm>
              <a:off x="7236639" y="3124200"/>
              <a:ext cx="1754960" cy="7670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Graphics Stolen </a:t>
              </a:r>
            </a:p>
            <a:p>
              <a:pPr algn="ctr"/>
              <a:r>
                <a:rPr lang="en-US" sz="1600" dirty="0"/>
                <a:t>&amp; GTT Memory</a:t>
              </a:r>
            </a:p>
          </p:txBody>
        </p:sp>
        <p:cxnSp>
          <p:nvCxnSpPr>
            <p:cNvPr id="29" name="Straight Arrow Connector 28"/>
            <p:cNvCxnSpPr/>
            <p:nvPr/>
          </p:nvCxnSpPr>
          <p:spPr>
            <a:xfrm>
              <a:off x="5935021" y="6096000"/>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958103" y="4300954"/>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937382" y="3091685"/>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43600" y="1600200"/>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412625" y="3962400"/>
              <a:ext cx="799550" cy="338554"/>
            </a:xfrm>
            <a:prstGeom prst="rect">
              <a:avLst/>
            </a:prstGeom>
            <a:noFill/>
          </p:spPr>
          <p:txBody>
            <a:bodyPr wrap="square" rtlCol="0">
              <a:spAutoFit/>
            </a:bodyPr>
            <a:lstStyle/>
            <a:p>
              <a:r>
                <a:rPr lang="en-US" sz="1600" dirty="0">
                  <a:solidFill>
                    <a:schemeClr val="tx2"/>
                  </a:solidFill>
                  <a:latin typeface="Neo Sans Intel"/>
                  <a:cs typeface="Neo Sans Intel"/>
                </a:rPr>
                <a:t>TSEG</a:t>
              </a:r>
            </a:p>
          </p:txBody>
        </p:sp>
        <p:cxnSp>
          <p:nvCxnSpPr>
            <p:cNvPr id="39" name="Straight Arrow Connector 38"/>
            <p:cNvCxnSpPr/>
            <p:nvPr/>
          </p:nvCxnSpPr>
          <p:spPr>
            <a:xfrm>
              <a:off x="5943600" y="3919954"/>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412625" y="3581400"/>
              <a:ext cx="841712" cy="338554"/>
            </a:xfrm>
            <a:prstGeom prst="rect">
              <a:avLst/>
            </a:prstGeom>
            <a:noFill/>
          </p:spPr>
          <p:txBody>
            <a:bodyPr wrap="square" rtlCol="0">
              <a:spAutoFit/>
            </a:bodyPr>
            <a:lstStyle/>
            <a:p>
              <a:r>
                <a:rPr lang="en-US" sz="1600" dirty="0">
                  <a:solidFill>
                    <a:schemeClr val="tx2"/>
                  </a:solidFill>
                  <a:latin typeface="Neo Sans Intel"/>
                  <a:cs typeface="Neo Sans Intel"/>
                </a:rPr>
                <a:t>BGSM</a:t>
              </a:r>
            </a:p>
          </p:txBody>
        </p:sp>
        <p:sp>
          <p:nvSpPr>
            <p:cNvPr id="41" name="Rectangle 40"/>
            <p:cNvSpPr/>
            <p:nvPr/>
          </p:nvSpPr>
          <p:spPr>
            <a:xfrm>
              <a:off x="4191000" y="5760720"/>
              <a:ext cx="1754960" cy="31373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Legacy Memory</a:t>
              </a:r>
            </a:p>
          </p:txBody>
        </p:sp>
        <p:cxnSp>
          <p:nvCxnSpPr>
            <p:cNvPr id="42" name="Straight Arrow Connector 41"/>
            <p:cNvCxnSpPr/>
            <p:nvPr/>
          </p:nvCxnSpPr>
          <p:spPr>
            <a:xfrm>
              <a:off x="5943600" y="5715000"/>
              <a:ext cx="130161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591850" y="5376446"/>
              <a:ext cx="799550" cy="338554"/>
            </a:xfrm>
            <a:prstGeom prst="rect">
              <a:avLst/>
            </a:prstGeom>
            <a:noFill/>
          </p:spPr>
          <p:txBody>
            <a:bodyPr wrap="square" rtlCol="0">
              <a:spAutoFit/>
            </a:bodyPr>
            <a:lstStyle/>
            <a:p>
              <a:r>
                <a:rPr lang="en-US" sz="1600" dirty="0">
                  <a:solidFill>
                    <a:schemeClr val="tx2"/>
                  </a:solidFill>
                  <a:latin typeface="Neo Sans Intel"/>
                  <a:cs typeface="Neo Sans Intel"/>
                </a:rPr>
                <a:t>1 MB</a:t>
              </a:r>
            </a:p>
          </p:txBody>
        </p:sp>
        <p:sp>
          <p:nvSpPr>
            <p:cNvPr id="45" name="TextBox 44"/>
            <p:cNvSpPr txBox="1"/>
            <p:nvPr/>
          </p:nvSpPr>
          <p:spPr>
            <a:xfrm>
              <a:off x="6896650" y="5757446"/>
              <a:ext cx="799550" cy="338554"/>
            </a:xfrm>
            <a:prstGeom prst="rect">
              <a:avLst/>
            </a:prstGeom>
            <a:noFill/>
          </p:spPr>
          <p:txBody>
            <a:bodyPr wrap="square" rtlCol="0">
              <a:spAutoFit/>
            </a:bodyPr>
            <a:lstStyle/>
            <a:p>
              <a:r>
                <a:rPr lang="en-US" sz="1600" dirty="0">
                  <a:solidFill>
                    <a:schemeClr val="tx2"/>
                  </a:solidFill>
                  <a:latin typeface="Neo Sans Intel"/>
                  <a:cs typeface="Neo Sans Intel"/>
                </a:rPr>
                <a:t>0</a:t>
              </a:r>
            </a:p>
          </p:txBody>
        </p:sp>
        <p:sp>
          <p:nvSpPr>
            <p:cNvPr id="47" name="TextBox 46"/>
            <p:cNvSpPr txBox="1"/>
            <p:nvPr/>
          </p:nvSpPr>
          <p:spPr>
            <a:xfrm>
              <a:off x="4419600" y="956185"/>
              <a:ext cx="1423498" cy="338554"/>
            </a:xfrm>
            <a:prstGeom prst="rect">
              <a:avLst/>
            </a:prstGeom>
            <a:noFill/>
          </p:spPr>
          <p:txBody>
            <a:bodyPr wrap="square" rtlCol="0">
              <a:spAutoFit/>
            </a:bodyPr>
            <a:lstStyle/>
            <a:p>
              <a:r>
                <a:rPr lang="en-US" sz="1600" dirty="0">
                  <a:solidFill>
                    <a:schemeClr val="tx2"/>
                  </a:solidFill>
                  <a:latin typeface="Neo Sans Intel"/>
                  <a:cs typeface="Neo Sans Intel"/>
                </a:rPr>
                <a:t>System View</a:t>
              </a:r>
            </a:p>
          </p:txBody>
        </p:sp>
        <p:sp>
          <p:nvSpPr>
            <p:cNvPr id="48" name="TextBox 47"/>
            <p:cNvSpPr txBox="1"/>
            <p:nvPr/>
          </p:nvSpPr>
          <p:spPr>
            <a:xfrm>
              <a:off x="6629400" y="956846"/>
              <a:ext cx="2590800" cy="338554"/>
            </a:xfrm>
            <a:prstGeom prst="rect">
              <a:avLst/>
            </a:prstGeom>
            <a:noFill/>
          </p:spPr>
          <p:txBody>
            <a:bodyPr wrap="square" rtlCol="0">
              <a:spAutoFit/>
            </a:bodyPr>
            <a:lstStyle/>
            <a:p>
              <a:pPr algn="ctr"/>
              <a:r>
                <a:rPr lang="en-US" sz="1600" dirty="0">
                  <a:solidFill>
                    <a:schemeClr val="tx2"/>
                  </a:solidFill>
                  <a:latin typeface="Neo Sans Intel"/>
                  <a:cs typeface="Neo Sans Intel"/>
                </a:rPr>
                <a:t>Memory Controller View</a:t>
              </a:r>
            </a:p>
          </p:txBody>
        </p:sp>
      </p:grpSp>
    </p:spTree>
    <p:extLst>
      <p:ext uri="{BB962C8B-B14F-4D97-AF65-F5344CB8AC3E}">
        <p14:creationId xmlns:p14="http://schemas.microsoft.com/office/powerpoint/2010/main" val="229086438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Case Study: </a:t>
            </a:r>
            <a:r>
              <a:rPr lang="en-US" sz="3200" dirty="0" err="1"/>
              <a:t>HackingTeam’s</a:t>
            </a:r>
            <a:r>
              <a:rPr lang="en-US" sz="3200" dirty="0"/>
              <a:t> UEFI Rootkit</a:t>
            </a:r>
          </a:p>
        </p:txBody>
      </p:sp>
      <p:pic>
        <p:nvPicPr>
          <p:cNvPr id="3" name="Picture 2"/>
          <p:cNvPicPr>
            <a:picLocks noChangeAspect="1"/>
          </p:cNvPicPr>
          <p:nvPr/>
        </p:nvPicPr>
        <p:blipFill>
          <a:blip r:embed="rId2"/>
          <a:stretch>
            <a:fillRect/>
          </a:stretch>
        </p:blipFill>
        <p:spPr>
          <a:xfrm>
            <a:off x="190275" y="1066800"/>
            <a:ext cx="8763450" cy="4991357"/>
          </a:xfrm>
          <a:prstGeom prst="rect">
            <a:avLst/>
          </a:prstGeom>
        </p:spPr>
      </p:pic>
    </p:spTree>
    <p:extLst>
      <p:ext uri="{BB962C8B-B14F-4D97-AF65-F5344CB8AC3E}">
        <p14:creationId xmlns:p14="http://schemas.microsoft.com/office/powerpoint/2010/main" val="293177085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610600" cy="988746"/>
          </a:xfrm>
        </p:spPr>
        <p:txBody>
          <a:bodyPr>
            <a:normAutofit/>
          </a:bodyPr>
          <a:lstStyle/>
          <a:p>
            <a:r>
              <a:rPr lang="en-US" dirty="0"/>
              <a:t>Case Study: </a:t>
            </a:r>
            <a:r>
              <a:rPr lang="en-US" dirty="0" err="1"/>
              <a:t>HackingTeam’s</a:t>
            </a:r>
            <a:r>
              <a:rPr lang="en-US" dirty="0"/>
              <a:t> UEFI Rootkit</a:t>
            </a:r>
          </a:p>
        </p:txBody>
      </p:sp>
      <p:sp>
        <p:nvSpPr>
          <p:cNvPr id="3" name="Content Placeholder 2"/>
          <p:cNvSpPr>
            <a:spLocks noGrp="1"/>
          </p:cNvSpPr>
          <p:nvPr>
            <p:ph idx="1"/>
          </p:nvPr>
        </p:nvSpPr>
        <p:spPr>
          <a:xfrm>
            <a:off x="457200" y="1112837"/>
            <a:ext cx="6629400" cy="4525963"/>
          </a:xfrm>
        </p:spPr>
        <p:txBody>
          <a:bodyPr>
            <a:normAutofit/>
          </a:bodyPr>
          <a:lstStyle/>
          <a:p>
            <a:pPr marL="342900" indent="-342900">
              <a:buFont typeface="Arial" panose="020B0604020202020204" pitchFamily="34" charset="0"/>
              <a:buChar char="•"/>
            </a:pPr>
            <a:r>
              <a:rPr lang="en-US" sz="2000" dirty="0"/>
              <a:t>From leaked source code, we can see that the “</a:t>
            </a:r>
            <a:r>
              <a:rPr lang="en-US" sz="2000" dirty="0" err="1"/>
              <a:t>rkloader</a:t>
            </a:r>
            <a:r>
              <a:rPr lang="en-US" sz="2000" dirty="0"/>
              <a:t>” is a DXE driver that is automatically executed during boot</a:t>
            </a:r>
          </a:p>
          <a:p>
            <a:pPr marL="342900" indent="-342900">
              <a:buFont typeface="Arial" panose="020B0604020202020204" pitchFamily="34" charset="0"/>
              <a:buChar char="•"/>
            </a:pPr>
            <a:r>
              <a:rPr lang="en-US" sz="2000" dirty="0"/>
              <a:t>The module simply registers a callback (on the “READY_TO_BOOT” event) to execute the malicious payload</a:t>
            </a:r>
          </a:p>
        </p:txBody>
      </p:sp>
      <p:pic>
        <p:nvPicPr>
          <p:cNvPr id="5" name="Picture 4"/>
          <p:cNvPicPr>
            <a:picLocks noChangeAspect="1"/>
          </p:cNvPicPr>
          <p:nvPr/>
        </p:nvPicPr>
        <p:blipFill>
          <a:blip r:embed="rId2"/>
          <a:stretch>
            <a:fillRect/>
          </a:stretch>
        </p:blipFill>
        <p:spPr>
          <a:xfrm>
            <a:off x="524387" y="3196139"/>
            <a:ext cx="6628888" cy="3137159"/>
          </a:xfrm>
          <a:prstGeom prst="rect">
            <a:avLst/>
          </a:prstGeom>
        </p:spPr>
      </p:pic>
      <p:pic>
        <p:nvPicPr>
          <p:cNvPr id="6" name="Picture 5"/>
          <p:cNvPicPr>
            <a:picLocks noChangeAspect="1"/>
          </p:cNvPicPr>
          <p:nvPr/>
        </p:nvPicPr>
        <p:blipFill>
          <a:blip r:embed="rId3"/>
          <a:stretch>
            <a:fillRect/>
          </a:stretch>
        </p:blipFill>
        <p:spPr>
          <a:xfrm>
            <a:off x="7229581" y="819012"/>
            <a:ext cx="1695238" cy="5514286"/>
          </a:xfrm>
          <a:prstGeom prst="rect">
            <a:avLst/>
          </a:prstGeom>
        </p:spPr>
      </p:pic>
    </p:spTree>
    <p:extLst>
      <p:ext uri="{BB962C8B-B14F-4D97-AF65-F5344CB8AC3E}">
        <p14:creationId xmlns:p14="http://schemas.microsoft.com/office/powerpoint/2010/main" val="173451677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229600" cy="593752"/>
          </a:xfrm>
        </p:spPr>
        <p:txBody>
          <a:bodyPr>
            <a:normAutofit/>
          </a:bodyPr>
          <a:lstStyle/>
          <a:p>
            <a:r>
              <a:rPr lang="en-US" dirty="0"/>
              <a:t>Case Study: </a:t>
            </a:r>
            <a:r>
              <a:rPr lang="en-US" dirty="0" err="1"/>
              <a:t>HackingTeam’s</a:t>
            </a:r>
            <a:r>
              <a:rPr lang="en-US" dirty="0"/>
              <a:t> UEFI Rootkit</a:t>
            </a:r>
          </a:p>
        </p:txBody>
      </p:sp>
      <p:sp>
        <p:nvSpPr>
          <p:cNvPr id="3" name="Content Placeholder 2"/>
          <p:cNvSpPr>
            <a:spLocks noGrp="1"/>
          </p:cNvSpPr>
          <p:nvPr>
            <p:ph idx="1"/>
          </p:nvPr>
        </p:nvSpPr>
        <p:spPr>
          <a:xfrm>
            <a:off x="457200" y="990600"/>
            <a:ext cx="8077200" cy="4992137"/>
          </a:xfrm>
        </p:spPr>
        <p:txBody>
          <a:bodyPr>
            <a:normAutofit/>
          </a:bodyPr>
          <a:lstStyle/>
          <a:p>
            <a:r>
              <a:rPr lang="en-US" sz="2000" dirty="0"/>
              <a:t>The callback then loads a UEFI application, which does the following:</a:t>
            </a:r>
          </a:p>
          <a:p>
            <a:pPr lvl="1"/>
            <a:r>
              <a:rPr lang="en-US" sz="2000" dirty="0"/>
              <a:t>Check for infection by looking for UEFI variable “</a:t>
            </a:r>
            <a:r>
              <a:rPr lang="en-US" sz="2000" dirty="0" err="1"/>
              <a:t>fTA</a:t>
            </a:r>
            <a:r>
              <a:rPr lang="en-US" sz="2000" dirty="0"/>
              <a: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2000" dirty="0"/>
              <a:t>Use NTFS module to drop a backdoor (scoute.exe) and RCS agent (soldier.exe) onto the filesystem</a:t>
            </a:r>
          </a:p>
        </p:txBody>
      </p:sp>
      <p:pic>
        <p:nvPicPr>
          <p:cNvPr id="4" name="Picture 3"/>
          <p:cNvPicPr>
            <a:picLocks noChangeAspect="1"/>
          </p:cNvPicPr>
          <p:nvPr/>
        </p:nvPicPr>
        <p:blipFill>
          <a:blip r:embed="rId2"/>
          <a:stretch>
            <a:fillRect/>
          </a:stretch>
        </p:blipFill>
        <p:spPr>
          <a:xfrm>
            <a:off x="457200" y="1828800"/>
            <a:ext cx="8001000" cy="2667000"/>
          </a:xfrm>
          <a:prstGeom prst="rect">
            <a:avLst/>
          </a:prstGeom>
        </p:spPr>
      </p:pic>
      <p:pic>
        <p:nvPicPr>
          <p:cNvPr id="5" name="Picture 4"/>
          <p:cNvPicPr>
            <a:picLocks noChangeAspect="1"/>
          </p:cNvPicPr>
          <p:nvPr/>
        </p:nvPicPr>
        <p:blipFill>
          <a:blip r:embed="rId3"/>
          <a:stretch>
            <a:fillRect/>
          </a:stretch>
        </p:blipFill>
        <p:spPr>
          <a:xfrm>
            <a:off x="467266" y="5334000"/>
            <a:ext cx="7838534" cy="1137018"/>
          </a:xfrm>
          <a:prstGeom prst="rect">
            <a:avLst/>
          </a:prstGeom>
        </p:spPr>
      </p:pic>
    </p:spTree>
    <p:extLst>
      <p:ext uri="{BB962C8B-B14F-4D97-AF65-F5344CB8AC3E}">
        <p14:creationId xmlns:p14="http://schemas.microsoft.com/office/powerpoint/2010/main" val="366065561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Study: </a:t>
            </a:r>
            <a:r>
              <a:rPr lang="en-US" dirty="0" err="1"/>
              <a:t>HackingTeam’s</a:t>
            </a:r>
            <a:r>
              <a:rPr lang="en-US" dirty="0"/>
              <a:t> UEFI Rootkit</a:t>
            </a:r>
          </a:p>
        </p:txBody>
      </p:sp>
      <p:sp>
        <p:nvSpPr>
          <p:cNvPr id="3" name="Content Placeholder 2"/>
          <p:cNvSpPr>
            <a:spLocks noGrp="1"/>
          </p:cNvSpPr>
          <p:nvPr>
            <p:ph idx="1"/>
          </p:nvPr>
        </p:nvSpPr>
        <p:spPr>
          <a:xfrm>
            <a:off x="457200" y="1371600"/>
            <a:ext cx="8229600" cy="4853731"/>
          </a:xfrm>
        </p:spPr>
        <p:txBody>
          <a:bodyPr>
            <a:normAutofit fontScale="92500" lnSpcReduction="10000"/>
          </a:bodyPr>
          <a:lstStyle/>
          <a:p>
            <a:r>
              <a:rPr lang="en-US" b="1" dirty="0"/>
              <a:t>Installation options</a:t>
            </a:r>
          </a:p>
          <a:p>
            <a:pPr lvl="1"/>
            <a:r>
              <a:rPr lang="en-US" dirty="0"/>
              <a:t>Physical Access and a SPI programmer</a:t>
            </a:r>
          </a:p>
          <a:p>
            <a:pPr lvl="1"/>
            <a:r>
              <a:rPr lang="en-US" dirty="0"/>
              <a:t>Booting a USB image to erase and reprogram firmware. Requires unlocked (vulnerable) firmware</a:t>
            </a:r>
          </a:p>
          <a:p>
            <a:endParaRPr lang="en-US" dirty="0"/>
          </a:p>
          <a:p>
            <a:r>
              <a:rPr lang="en-US" b="1" dirty="0"/>
              <a:t>Impact</a:t>
            </a:r>
          </a:p>
          <a:p>
            <a:pPr lvl="1"/>
            <a:r>
              <a:rPr lang="en-US" dirty="0"/>
              <a:t>Automatic reinfection after removal of remote access components </a:t>
            </a:r>
          </a:p>
          <a:p>
            <a:pPr marL="0" lvl="1" indent="0">
              <a:buNone/>
            </a:pPr>
            <a:endParaRPr lang="en-US" dirty="0"/>
          </a:p>
          <a:p>
            <a:pPr marL="0" lvl="1" indent="0">
              <a:buNone/>
            </a:pPr>
            <a:r>
              <a:rPr lang="en-US" b="1" dirty="0"/>
              <a:t>Detection</a:t>
            </a:r>
            <a:endParaRPr lang="en-US" dirty="0"/>
          </a:p>
          <a:p>
            <a:pPr lvl="1"/>
            <a:r>
              <a:rPr lang="en-US" dirty="0"/>
              <a:t>Look for </a:t>
            </a:r>
            <a:r>
              <a:rPr lang="en-US" dirty="0" err="1">
                <a:latin typeface="Courier New" panose="02070309020205020404" pitchFamily="49" charset="0"/>
                <a:cs typeface="Courier New" panose="02070309020205020404" pitchFamily="49" charset="0"/>
              </a:rPr>
              <a:t>fTA</a:t>
            </a:r>
            <a:r>
              <a:rPr lang="en-US" dirty="0"/>
              <a:t> UEFI variable with GUID</a:t>
            </a:r>
          </a:p>
          <a:p>
            <a:pPr marL="0" lvl="1" indent="0">
              <a:buNone/>
            </a:pPr>
            <a:r>
              <a:rPr lang="en-US" dirty="0">
                <a:latin typeface="Courier New" panose="02070309020205020404" pitchFamily="49" charset="0"/>
                <a:cs typeface="Courier New" panose="02070309020205020404" pitchFamily="49" charset="0"/>
              </a:rPr>
              <a:t>	8BE4DF61-93CA-11d2-aa0d-00e098302288</a:t>
            </a:r>
          </a:p>
          <a:p>
            <a:pPr lvl="1"/>
            <a:r>
              <a:rPr lang="en-US" dirty="0"/>
              <a:t>Examine SPI image for additional DXE modules</a:t>
            </a:r>
          </a:p>
          <a:p>
            <a:pPr marL="0" lvl="1" indent="0">
              <a:buNone/>
            </a:pPr>
            <a:endParaRPr lang="en-US" dirty="0"/>
          </a:p>
          <a:p>
            <a:pPr marL="0" lvl="1" indent="0">
              <a:buNone/>
            </a:pPr>
            <a:endParaRPr lang="en-US" dirty="0"/>
          </a:p>
        </p:txBody>
      </p:sp>
    </p:spTree>
    <p:extLst>
      <p:ext uri="{BB962C8B-B14F-4D97-AF65-F5344CB8AC3E}">
        <p14:creationId xmlns:p14="http://schemas.microsoft.com/office/powerpoint/2010/main" val="263349736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Solve UEFI Crack Me</a:t>
            </a:r>
          </a:p>
        </p:txBody>
      </p:sp>
      <p:sp>
        <p:nvSpPr>
          <p:cNvPr id="2" name="Title 1"/>
          <p:cNvSpPr>
            <a:spLocks noGrp="1"/>
          </p:cNvSpPr>
          <p:nvPr>
            <p:ph type="title"/>
          </p:nvPr>
        </p:nvSpPr>
        <p:spPr/>
        <p:txBody>
          <a:bodyPr>
            <a:normAutofit/>
          </a:bodyPr>
          <a:lstStyle/>
          <a:p>
            <a:r>
              <a:rPr lang="en-US" b="1" dirty="0"/>
              <a:t>Exercise </a:t>
            </a:r>
            <a:r>
              <a:rPr lang="en-US" dirty="0"/>
              <a:t>7</a:t>
            </a:r>
            <a:r>
              <a:rPr lang="en-US" b="1" dirty="0"/>
              <a:t>.3</a:t>
            </a:r>
            <a:endParaRPr lang="en-US" dirty="0">
              <a:solidFill>
                <a:schemeClr val="tx1"/>
              </a:solidFill>
              <a:latin typeface="Neo Sans Intel" panose="020B0504020202020204" pitchFamily="34" charset="0"/>
            </a:endParaRPr>
          </a:p>
        </p:txBody>
      </p:sp>
    </p:spTree>
    <p:extLst>
      <p:ext uri="{BB962C8B-B14F-4D97-AF65-F5344CB8AC3E}">
        <p14:creationId xmlns:p14="http://schemas.microsoft.com/office/powerpoint/2010/main" val="340196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485</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762237663"/>
      </p:ext>
    </p:extLst>
  </p:cSld>
  <p:clrMapOvr>
    <a:masterClrMapping/>
  </p:clrMapOvr>
  <p:transition>
    <p:fade/>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r>
              <a:rPr lang="en-US" sz="3200" b="1" dirty="0"/>
              <a:t/>
            </a:r>
            <a:br>
              <a:rPr lang="en-US" sz="3200" b="1" dirty="0"/>
            </a:br>
            <a:r>
              <a:rPr lang="en-US" sz="3200" b="1" dirty="0"/>
              <a:t/>
            </a:r>
            <a:br>
              <a:rPr lang="en-US" sz="3200" b="1" dirty="0"/>
            </a:br>
            <a:r>
              <a:rPr lang="en-US" sz="2400" b="1" dirty="0">
                <a:solidFill>
                  <a:schemeClr val="bg1"/>
                </a:solidFill>
              </a:rPr>
              <a:t>Miscellaneous Training Materials</a:t>
            </a:r>
            <a:endParaRPr lang="en-US" sz="2400" dirty="0">
              <a:solidFill>
                <a:schemeClr val="bg1"/>
              </a:solidFill>
              <a:latin typeface="+mn-lt"/>
            </a:endParaRPr>
          </a:p>
        </p:txBody>
      </p:sp>
      <p:sp>
        <p:nvSpPr>
          <p:cNvPr id="4" name="Rectangle 3"/>
          <p:cNvSpPr/>
          <p:nvPr/>
        </p:nvSpPr>
        <p:spPr>
          <a:xfrm>
            <a:off x="2057400" y="44958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47835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487</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1999688931"/>
      </p:ext>
    </p:extLst>
  </p:cSld>
  <p:clrMapOvr>
    <a:masterClrMapping/>
  </p:clrMapOvr>
  <p:transition>
    <p:fade/>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MinnowMax</a:t>
            </a:r>
            <a:r>
              <a:rPr lang="en-US" dirty="0"/>
              <a:t> Platform and EDKII</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2559261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MinnowMax</a:t>
            </a:r>
            <a:endParaRPr lang="en-US" dirty="0"/>
          </a:p>
        </p:txBody>
      </p:sp>
      <p:sp>
        <p:nvSpPr>
          <p:cNvPr id="5" name="Content Placeholder 2"/>
          <p:cNvSpPr>
            <a:spLocks noGrp="1"/>
          </p:cNvSpPr>
          <p:nvPr>
            <p:ph idx="1"/>
          </p:nvPr>
        </p:nvSpPr>
        <p:spPr>
          <a:xfrm>
            <a:off x="457200" y="1036637"/>
            <a:ext cx="8229600" cy="4525963"/>
          </a:xfrm>
        </p:spPr>
        <p:txBody>
          <a:bodyPr>
            <a:noAutofit/>
          </a:bodyPr>
          <a:lstStyle/>
          <a:p>
            <a:r>
              <a:rPr lang="en-US" sz="2000" dirty="0"/>
              <a:t>Open hardware platform</a:t>
            </a:r>
          </a:p>
          <a:p>
            <a:r>
              <a:rPr lang="en-US" sz="2000" dirty="0" err="1"/>
              <a:t>Baytrail</a:t>
            </a:r>
            <a:r>
              <a:rPr lang="en-US" sz="2000" dirty="0"/>
              <a:t> single or dual core</a:t>
            </a:r>
          </a:p>
          <a:p>
            <a:r>
              <a:rPr lang="en-US" sz="2000" dirty="0"/>
              <a:t>From </a:t>
            </a:r>
            <a:r>
              <a:rPr lang="en-US" sz="2000" dirty="0">
                <a:hlinkClick r:id="rId3"/>
              </a:rPr>
              <a:t>http://firmware.intel.com/projects</a:t>
            </a:r>
            <a:r>
              <a:rPr lang="en-US" sz="2000" dirty="0"/>
              <a:t> </a:t>
            </a:r>
          </a:p>
          <a:p>
            <a:r>
              <a:rPr lang="en-US" sz="2000" dirty="0"/>
              <a:t>This project focus in on the firmware source code (and binary modules</a:t>
            </a:r>
            <a:r>
              <a:rPr lang="en-US" sz="2000"/>
              <a:t>) required </a:t>
            </a:r>
            <a:r>
              <a:rPr lang="en-US" sz="2000" dirty="0"/>
              <a:t>to create the boot firmware image for the </a:t>
            </a:r>
            <a:r>
              <a:rPr lang="en-US" sz="2000" dirty="0" err="1"/>
              <a:t>MinnowBoard</a:t>
            </a:r>
            <a:r>
              <a:rPr lang="en-US" sz="2000" dirty="0"/>
              <a:t> MAX. The UEFI Open Source (EDKII project) packages for </a:t>
            </a:r>
            <a:r>
              <a:rPr lang="en-US" sz="2000" dirty="0" err="1"/>
              <a:t>MinnowBoard</a:t>
            </a:r>
            <a:r>
              <a:rPr lang="en-US" sz="2000" dirty="0"/>
              <a:t> MAX are available at </a:t>
            </a:r>
            <a:r>
              <a:rPr lang="en-US" sz="2000" dirty="0">
                <a:hlinkClick r:id="rId4"/>
              </a:rPr>
              <a:t>http://tianocore.sourceforge.net/wiki/EDK2</a:t>
            </a:r>
            <a:r>
              <a:rPr lang="en-US" sz="2000" dirty="0"/>
              <a:t>. To learn more about getting involved in the UEFI EDKII project visit the </a:t>
            </a:r>
            <a:r>
              <a:rPr lang="en-US" sz="2000" dirty="0">
                <a:hlinkClick r:id="rId5"/>
              </a:rPr>
              <a:t>How to Contribute</a:t>
            </a:r>
            <a:r>
              <a:rPr lang="en-US" sz="2000" dirty="0"/>
              <a:t> page.</a:t>
            </a:r>
          </a:p>
          <a:p>
            <a:r>
              <a:rPr lang="en-US" sz="2000" dirty="0"/>
              <a:t> </a:t>
            </a:r>
          </a:p>
          <a:p>
            <a:r>
              <a:rPr lang="en-US" sz="2000" dirty="0"/>
              <a:t>The source code builds using Microsoft Visual Studios and GNU C Compiler (for both 32 and 64 bit images) - production and debug execution environments. The source code builds the same UEFI firmware image shipping on </a:t>
            </a:r>
            <a:r>
              <a:rPr lang="en-US" sz="2000" dirty="0" err="1"/>
              <a:t>MinnowBoard</a:t>
            </a:r>
            <a:r>
              <a:rPr lang="en-US" sz="2000" dirty="0"/>
              <a:t> MAX.</a:t>
            </a:r>
          </a:p>
          <a:p>
            <a:r>
              <a:rPr lang="en-US" sz="2000" dirty="0"/>
              <a:t>- See more at: </a:t>
            </a:r>
            <a:r>
              <a:rPr lang="en-US" sz="2000" dirty="0">
                <a:hlinkClick r:id="rId3"/>
              </a:rPr>
              <a:t>http://firmware.intel.com/projects#sthash.1oOc8srY.dpuf</a:t>
            </a:r>
            <a:r>
              <a:rPr lang="en-US" sz="2000" dirty="0"/>
              <a:t> </a:t>
            </a:r>
          </a:p>
        </p:txBody>
      </p:sp>
      <p:pic>
        <p:nvPicPr>
          <p:cNvPr id="7170" name="Picture 2" descr="MinnowBoard MA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5010" y="517841"/>
            <a:ext cx="2243455" cy="188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550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Memory Map (Above 4GB)</a:t>
            </a:r>
          </a:p>
        </p:txBody>
      </p:sp>
      <p:sp>
        <p:nvSpPr>
          <p:cNvPr id="6" name="Content Placeholder 7"/>
          <p:cNvSpPr>
            <a:spLocks noGrp="1"/>
          </p:cNvSpPr>
          <p:nvPr>
            <p:ph idx="1"/>
          </p:nvPr>
        </p:nvSpPr>
        <p:spPr>
          <a:xfrm>
            <a:off x="457200" y="1295400"/>
            <a:ext cx="3498981" cy="3078149"/>
          </a:xfrm>
        </p:spPr>
        <p:txBody>
          <a:bodyPr>
            <a:normAutofit/>
          </a:bodyPr>
          <a:lstStyle/>
          <a:p>
            <a:pPr marL="457200" indent="-457200">
              <a:buFont typeface="Arial" panose="020B0604020202020204" pitchFamily="34" charset="0"/>
              <a:buChar char="•"/>
            </a:pPr>
            <a:r>
              <a:rPr lang="en-US" sz="2000" dirty="0"/>
              <a:t>Memory Reclaim</a:t>
            </a:r>
          </a:p>
          <a:p>
            <a:pPr marL="457200" indent="-457200">
              <a:buFont typeface="Arial" panose="020B0604020202020204" pitchFamily="34" charset="0"/>
              <a:buChar char="•"/>
            </a:pPr>
            <a:r>
              <a:rPr lang="en-US" sz="2000" dirty="0"/>
              <a:t>High DRAM (TOUUD)</a:t>
            </a:r>
          </a:p>
          <a:p>
            <a:pPr marL="457200" indent="-457200">
              <a:buFont typeface="Arial" panose="020B0604020202020204" pitchFamily="34" charset="0"/>
              <a:buChar char="•"/>
            </a:pPr>
            <a:r>
              <a:rPr lang="en-US" sz="2000" dirty="0"/>
              <a:t>ME Stolen Range</a:t>
            </a:r>
          </a:p>
          <a:p>
            <a:pPr marL="457200" indent="-457200">
              <a:buFont typeface="Arial" panose="020B0604020202020204" pitchFamily="34" charset="0"/>
              <a:buChar char="•"/>
            </a:pPr>
            <a:r>
              <a:rPr lang="en-US" sz="2000" dirty="0"/>
              <a:t>Top Of Memory</a:t>
            </a:r>
          </a:p>
        </p:txBody>
      </p:sp>
      <p:sp>
        <p:nvSpPr>
          <p:cNvPr id="2" name="Rectangle 1"/>
          <p:cNvSpPr/>
          <p:nvPr/>
        </p:nvSpPr>
        <p:spPr>
          <a:xfrm>
            <a:off x="381000" y="6200001"/>
            <a:ext cx="5857528" cy="338554"/>
          </a:xfrm>
          <a:prstGeom prst="rect">
            <a:avLst/>
          </a:prstGeom>
        </p:spPr>
        <p:txBody>
          <a:bodyPr wrap="square">
            <a:spAutoFit/>
          </a:bodyPr>
          <a:lstStyle/>
          <a:p>
            <a:r>
              <a:rPr lang="en-US" sz="1600" dirty="0"/>
              <a:t>Reference: </a:t>
            </a:r>
            <a:r>
              <a:rPr lang="en-US" sz="1600" dirty="0">
                <a:hlinkClick r:id="rId3"/>
              </a:rPr>
              <a:t>4</a:t>
            </a:r>
            <a:r>
              <a:rPr lang="en-US" sz="1600" baseline="30000" dirty="0">
                <a:hlinkClick r:id="rId3"/>
              </a:rPr>
              <a:t>th</a:t>
            </a:r>
            <a:r>
              <a:rPr lang="en-US" sz="1600" dirty="0">
                <a:hlinkClick r:id="rId3"/>
              </a:rPr>
              <a:t> Gen Intel Core Processor Family Datasheet</a:t>
            </a:r>
            <a:endParaRPr lang="en-US" sz="1600" dirty="0"/>
          </a:p>
        </p:txBody>
      </p:sp>
      <p:grpSp>
        <p:nvGrpSpPr>
          <p:cNvPr id="72" name="Group 71"/>
          <p:cNvGrpSpPr/>
          <p:nvPr/>
        </p:nvGrpSpPr>
        <p:grpSpPr>
          <a:xfrm>
            <a:off x="2895600" y="1337185"/>
            <a:ext cx="6324600" cy="5063615"/>
            <a:chOff x="2895600" y="1337185"/>
            <a:chExt cx="6324600" cy="5063615"/>
          </a:xfrm>
        </p:grpSpPr>
        <p:cxnSp>
          <p:nvCxnSpPr>
            <p:cNvPr id="27" name="Straight Arrow Connector 26"/>
            <p:cNvCxnSpPr/>
            <p:nvPr/>
          </p:nvCxnSpPr>
          <p:spPr>
            <a:xfrm>
              <a:off x="5988621" y="4010238"/>
              <a:ext cx="1171819" cy="239056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006161" y="3059037"/>
              <a:ext cx="1188813" cy="233030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263353" y="3316000"/>
              <a:ext cx="973287"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902868" y="4093938"/>
              <a:ext cx="1211932"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087914" y="5053606"/>
              <a:ext cx="868268" cy="369332"/>
            </a:xfrm>
            <a:prstGeom prst="rect">
              <a:avLst/>
            </a:prstGeom>
            <a:noFill/>
          </p:spPr>
          <p:txBody>
            <a:bodyPr wrap="square" rtlCol="0">
              <a:spAutoFit/>
            </a:bodyPr>
            <a:lstStyle/>
            <a:p>
              <a:r>
                <a:rPr lang="en-US" dirty="0">
                  <a:solidFill>
                    <a:schemeClr val="tx2"/>
                  </a:solidFill>
                  <a:latin typeface="Neo Sans Intel"/>
                  <a:cs typeface="Neo Sans Intel"/>
                </a:rPr>
                <a:t>4GB</a:t>
              </a:r>
            </a:p>
          </p:txBody>
        </p:sp>
        <p:cxnSp>
          <p:nvCxnSpPr>
            <p:cNvPr id="38" name="Straight Arrow Connector 37"/>
            <p:cNvCxnSpPr/>
            <p:nvPr/>
          </p:nvCxnSpPr>
          <p:spPr>
            <a:xfrm>
              <a:off x="2902868" y="5422938"/>
              <a:ext cx="4292106"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236640" y="5449599"/>
              <a:ext cx="1754960" cy="951201"/>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OS invisible </a:t>
              </a:r>
            </a:p>
            <a:p>
              <a:pPr algn="ctr"/>
              <a:r>
                <a:rPr lang="en-US" sz="1600" dirty="0"/>
                <a:t>Reclaim</a:t>
              </a:r>
            </a:p>
            <a:p>
              <a:pPr algn="ctr"/>
              <a:r>
                <a:rPr lang="en-US" sz="1600" dirty="0"/>
                <a:t>Memory area </a:t>
              </a:r>
            </a:p>
          </p:txBody>
        </p:sp>
        <p:sp>
          <p:nvSpPr>
            <p:cNvPr id="47" name="Rectangle 46"/>
            <p:cNvSpPr/>
            <p:nvPr/>
          </p:nvSpPr>
          <p:spPr>
            <a:xfrm>
              <a:off x="4167169" y="1841614"/>
              <a:ext cx="1754960" cy="113018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High MMIO</a:t>
              </a:r>
            </a:p>
          </p:txBody>
        </p:sp>
        <p:sp>
          <p:nvSpPr>
            <p:cNvPr id="48" name="Rectangle 47"/>
            <p:cNvSpPr/>
            <p:nvPr/>
          </p:nvSpPr>
          <p:spPr>
            <a:xfrm>
              <a:off x="4166576" y="4093938"/>
              <a:ext cx="1754960" cy="1295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High DRAM</a:t>
              </a:r>
            </a:p>
          </p:txBody>
        </p:sp>
        <p:sp>
          <p:nvSpPr>
            <p:cNvPr id="49" name="Rectangle 48"/>
            <p:cNvSpPr/>
            <p:nvPr/>
          </p:nvSpPr>
          <p:spPr>
            <a:xfrm>
              <a:off x="7236640" y="4077999"/>
              <a:ext cx="1754960" cy="1295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High DRAM</a:t>
              </a:r>
            </a:p>
          </p:txBody>
        </p:sp>
        <p:sp>
          <p:nvSpPr>
            <p:cNvPr id="52" name="Rectangle 51"/>
            <p:cNvSpPr/>
            <p:nvPr/>
          </p:nvSpPr>
          <p:spPr>
            <a:xfrm>
              <a:off x="7229264" y="3316000"/>
              <a:ext cx="1754960" cy="6858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ME Stolen </a:t>
              </a:r>
              <a:r>
                <a:rPr lang="en-US" sz="1600" dirty="0" err="1"/>
                <a:t>Mmeory</a:t>
              </a:r>
              <a:endParaRPr lang="en-US" sz="1600" dirty="0"/>
            </a:p>
          </p:txBody>
        </p:sp>
        <p:sp>
          <p:nvSpPr>
            <p:cNvPr id="53" name="TextBox 52"/>
            <p:cNvSpPr txBox="1"/>
            <p:nvPr/>
          </p:nvSpPr>
          <p:spPr>
            <a:xfrm>
              <a:off x="3200399" y="3810000"/>
              <a:ext cx="914401" cy="584775"/>
            </a:xfrm>
            <a:prstGeom prst="rect">
              <a:avLst/>
            </a:prstGeom>
            <a:noFill/>
          </p:spPr>
          <p:txBody>
            <a:bodyPr wrap="square" rtlCol="0">
              <a:spAutoFit/>
            </a:bodyPr>
            <a:lstStyle/>
            <a:p>
              <a:r>
                <a:rPr lang="en-US" sz="1600" dirty="0">
                  <a:solidFill>
                    <a:schemeClr val="tx2"/>
                  </a:solidFill>
                  <a:latin typeface="Neo Sans Intel"/>
                  <a:cs typeface="Neo Sans Intel"/>
                </a:rPr>
                <a:t>REMAP BASE</a:t>
              </a:r>
            </a:p>
          </p:txBody>
        </p:sp>
        <p:sp>
          <p:nvSpPr>
            <p:cNvPr id="54" name="TextBox 53"/>
            <p:cNvSpPr txBox="1"/>
            <p:nvPr/>
          </p:nvSpPr>
          <p:spPr>
            <a:xfrm>
              <a:off x="6445821" y="2918060"/>
              <a:ext cx="714619" cy="369332"/>
            </a:xfrm>
            <a:prstGeom prst="rect">
              <a:avLst/>
            </a:prstGeom>
            <a:noFill/>
          </p:spPr>
          <p:txBody>
            <a:bodyPr wrap="square" rtlCol="0">
              <a:spAutoFit/>
            </a:bodyPr>
            <a:lstStyle/>
            <a:p>
              <a:r>
                <a:rPr lang="en-US" dirty="0">
                  <a:solidFill>
                    <a:schemeClr val="tx2"/>
                  </a:solidFill>
                  <a:latin typeface="Neo Sans Intel"/>
                  <a:cs typeface="Neo Sans Intel"/>
                </a:rPr>
                <a:t>TOM</a:t>
              </a:r>
            </a:p>
          </p:txBody>
        </p:sp>
        <p:sp>
          <p:nvSpPr>
            <p:cNvPr id="55" name="TextBox 54"/>
            <p:cNvSpPr txBox="1"/>
            <p:nvPr/>
          </p:nvSpPr>
          <p:spPr>
            <a:xfrm>
              <a:off x="3089163" y="2667000"/>
              <a:ext cx="1049487" cy="369332"/>
            </a:xfrm>
            <a:prstGeom prst="rect">
              <a:avLst/>
            </a:prstGeom>
            <a:noFill/>
          </p:spPr>
          <p:txBody>
            <a:bodyPr wrap="square" rtlCol="0">
              <a:spAutoFit/>
            </a:bodyPr>
            <a:lstStyle/>
            <a:p>
              <a:r>
                <a:rPr lang="en-US" dirty="0">
                  <a:solidFill>
                    <a:schemeClr val="tx2"/>
                  </a:solidFill>
                  <a:latin typeface="Neo Sans Intel"/>
                  <a:cs typeface="Neo Sans Intel"/>
                </a:rPr>
                <a:t>TOUUD</a:t>
              </a:r>
            </a:p>
          </p:txBody>
        </p:sp>
        <p:cxnSp>
          <p:nvCxnSpPr>
            <p:cNvPr id="56" name="Straight Arrow Connector 55"/>
            <p:cNvCxnSpPr/>
            <p:nvPr/>
          </p:nvCxnSpPr>
          <p:spPr>
            <a:xfrm>
              <a:off x="2895600" y="3036332"/>
              <a:ext cx="12192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175001" y="3059037"/>
              <a:ext cx="1754960" cy="951201"/>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OS invisible </a:t>
              </a:r>
            </a:p>
            <a:p>
              <a:pPr algn="ctr"/>
              <a:r>
                <a:rPr lang="en-US" sz="1600" dirty="0"/>
                <a:t>Reclaim</a:t>
              </a:r>
            </a:p>
            <a:p>
              <a:pPr algn="ctr"/>
              <a:r>
                <a:rPr lang="en-US" sz="1600" dirty="0"/>
                <a:t>Memory area </a:t>
              </a:r>
            </a:p>
          </p:txBody>
        </p:sp>
        <p:cxnSp>
          <p:nvCxnSpPr>
            <p:cNvPr id="65" name="Straight Arrow Connector 64"/>
            <p:cNvCxnSpPr/>
            <p:nvPr/>
          </p:nvCxnSpPr>
          <p:spPr>
            <a:xfrm>
              <a:off x="6164688" y="4038600"/>
              <a:ext cx="984626"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6189513" y="3678462"/>
              <a:ext cx="1049487" cy="369332"/>
            </a:xfrm>
            <a:prstGeom prst="rect">
              <a:avLst/>
            </a:prstGeom>
            <a:noFill/>
          </p:spPr>
          <p:txBody>
            <a:bodyPr wrap="square" rtlCol="0">
              <a:spAutoFit/>
            </a:bodyPr>
            <a:lstStyle/>
            <a:p>
              <a:r>
                <a:rPr lang="en-US" dirty="0">
                  <a:solidFill>
                    <a:schemeClr val="tx2"/>
                  </a:solidFill>
                  <a:latin typeface="Neo Sans Intel"/>
                  <a:cs typeface="Neo Sans Intel"/>
                </a:rPr>
                <a:t>MESEG</a:t>
              </a:r>
            </a:p>
          </p:txBody>
        </p:sp>
        <p:sp>
          <p:nvSpPr>
            <p:cNvPr id="70" name="TextBox 69"/>
            <p:cNvSpPr txBox="1"/>
            <p:nvPr/>
          </p:nvSpPr>
          <p:spPr>
            <a:xfrm>
              <a:off x="4419600" y="1337185"/>
              <a:ext cx="1423498" cy="338554"/>
            </a:xfrm>
            <a:prstGeom prst="rect">
              <a:avLst/>
            </a:prstGeom>
            <a:noFill/>
          </p:spPr>
          <p:txBody>
            <a:bodyPr wrap="square" rtlCol="0">
              <a:spAutoFit/>
            </a:bodyPr>
            <a:lstStyle/>
            <a:p>
              <a:r>
                <a:rPr lang="en-US" sz="1600" dirty="0">
                  <a:solidFill>
                    <a:schemeClr val="tx2"/>
                  </a:solidFill>
                  <a:latin typeface="Neo Sans Intel"/>
                  <a:cs typeface="Neo Sans Intel"/>
                </a:rPr>
                <a:t>System View</a:t>
              </a:r>
            </a:p>
          </p:txBody>
        </p:sp>
        <p:sp>
          <p:nvSpPr>
            <p:cNvPr id="71" name="TextBox 70"/>
            <p:cNvSpPr txBox="1"/>
            <p:nvPr/>
          </p:nvSpPr>
          <p:spPr>
            <a:xfrm>
              <a:off x="6629400" y="1337846"/>
              <a:ext cx="2590800" cy="338554"/>
            </a:xfrm>
            <a:prstGeom prst="rect">
              <a:avLst/>
            </a:prstGeom>
            <a:noFill/>
          </p:spPr>
          <p:txBody>
            <a:bodyPr wrap="square" rtlCol="0">
              <a:spAutoFit/>
            </a:bodyPr>
            <a:lstStyle/>
            <a:p>
              <a:pPr algn="ctr"/>
              <a:r>
                <a:rPr lang="en-US" sz="1600" dirty="0">
                  <a:solidFill>
                    <a:schemeClr val="tx2"/>
                  </a:solidFill>
                  <a:latin typeface="Neo Sans Intel"/>
                  <a:cs typeface="Neo Sans Intel"/>
                </a:rPr>
                <a:t>Memory Controller View</a:t>
              </a:r>
            </a:p>
          </p:txBody>
        </p:sp>
      </p:grpSp>
    </p:spTree>
    <p:extLst>
      <p:ext uri="{BB962C8B-B14F-4D97-AF65-F5344CB8AC3E}">
        <p14:creationId xmlns:p14="http://schemas.microsoft.com/office/powerpoint/2010/main" val="378111491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MinnowBoard</a:t>
            </a:r>
            <a:r>
              <a:rPr lang="en-US" b="0" dirty="0"/>
              <a:t> Interfaces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917" y="1600200"/>
            <a:ext cx="6116166" cy="4525963"/>
          </a:xfrm>
        </p:spPr>
      </p:pic>
      <p:sp>
        <p:nvSpPr>
          <p:cNvPr id="3" name="Rectangle 2"/>
          <p:cNvSpPr/>
          <p:nvPr/>
        </p:nvSpPr>
        <p:spPr>
          <a:xfrm>
            <a:off x="1520844" y="6550223"/>
            <a:ext cx="5946756" cy="307777"/>
          </a:xfrm>
          <a:prstGeom prst="rect">
            <a:avLst/>
          </a:prstGeom>
        </p:spPr>
        <p:txBody>
          <a:bodyPr wrap="square">
            <a:spAutoFit/>
          </a:bodyPr>
          <a:lstStyle/>
          <a:p>
            <a:r>
              <a:rPr lang="en-US" sz="1400" dirty="0"/>
              <a:t>Source: </a:t>
            </a:r>
            <a:r>
              <a:rPr lang="en-US" sz="1400" dirty="0">
                <a:hlinkClick r:id="rId3"/>
              </a:rPr>
              <a:t>https://01.org/android-ia/guides/android-5.x-lollipop-bring-guide</a:t>
            </a:r>
            <a:r>
              <a:rPr lang="en-US" sz="1400" dirty="0"/>
              <a:t> </a:t>
            </a:r>
          </a:p>
        </p:txBody>
      </p:sp>
    </p:spTree>
    <p:extLst>
      <p:ext uri="{BB962C8B-B14F-4D97-AF65-F5344CB8AC3E}">
        <p14:creationId xmlns:p14="http://schemas.microsoft.com/office/powerpoint/2010/main" val="141729161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USB Ports in </a:t>
            </a:r>
            <a:r>
              <a:rPr lang="en-US" b="0" dirty="0" err="1"/>
              <a:t>MinnowBoard</a:t>
            </a:r>
            <a:endParaRPr lang="en-US" b="0" dirty="0"/>
          </a:p>
        </p:txBody>
      </p:sp>
      <p:sp>
        <p:nvSpPr>
          <p:cNvPr id="3" name="Content Placeholder 2"/>
          <p:cNvSpPr>
            <a:spLocks noGrp="1"/>
          </p:cNvSpPr>
          <p:nvPr>
            <p:ph idx="1"/>
          </p:nvPr>
        </p:nvSpPr>
        <p:spPr/>
        <p:txBody>
          <a:bodyPr/>
          <a:lstStyle/>
          <a:p>
            <a:pPr algn="ctr"/>
            <a:r>
              <a:rPr lang="en-US" dirty="0"/>
              <a:t>2 USB ports: USB3 on bottom and USB2 on top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506" y="2667000"/>
            <a:ext cx="6458988" cy="3197956"/>
          </a:xfrm>
          <a:prstGeom prst="rect">
            <a:avLst/>
          </a:prstGeom>
        </p:spPr>
      </p:pic>
    </p:spTree>
    <p:extLst>
      <p:ext uri="{BB962C8B-B14F-4D97-AF65-F5344CB8AC3E}">
        <p14:creationId xmlns:p14="http://schemas.microsoft.com/office/powerpoint/2010/main" val="246093826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 Pinout Configuration</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1150325" y="1192087"/>
            <a:ext cx="6843350" cy="5132513"/>
          </a:xfrm>
        </p:spPr>
      </p:pic>
    </p:spTree>
    <p:extLst>
      <p:ext uri="{BB962C8B-B14F-4D97-AF65-F5344CB8AC3E}">
        <p14:creationId xmlns:p14="http://schemas.microsoft.com/office/powerpoint/2010/main" val="270707902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79"/>
            <a:ext cx="8229600" cy="988746"/>
          </a:xfrm>
        </p:spPr>
        <p:txBody>
          <a:bodyPr/>
          <a:lstStyle/>
          <a:p>
            <a:r>
              <a:rPr lang="en-US" dirty="0"/>
              <a:t>Connect to UART port</a:t>
            </a:r>
          </a:p>
        </p:txBody>
      </p:sp>
      <p:sp>
        <p:nvSpPr>
          <p:cNvPr id="3" name="Content Placeholder 2"/>
          <p:cNvSpPr>
            <a:spLocks noGrp="1"/>
          </p:cNvSpPr>
          <p:nvPr>
            <p:ph idx="1"/>
          </p:nvPr>
        </p:nvSpPr>
        <p:spPr>
          <a:xfrm>
            <a:off x="523702" y="5608637"/>
            <a:ext cx="8229600" cy="944563"/>
          </a:xfrm>
        </p:spPr>
        <p:txBody>
          <a:bodyPr/>
          <a:lstStyle/>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3702" y="906656"/>
            <a:ext cx="8086898" cy="5356257"/>
          </a:xfrm>
          <a:prstGeom prst="rect">
            <a:avLst/>
          </a:prstGeom>
        </p:spPr>
      </p:pic>
    </p:spTree>
    <p:extLst>
      <p:ext uri="{BB962C8B-B14F-4D97-AF65-F5344CB8AC3E}">
        <p14:creationId xmlns:p14="http://schemas.microsoft.com/office/powerpoint/2010/main" val="100154403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 configuration</a:t>
            </a:r>
          </a:p>
        </p:txBody>
      </p:sp>
      <p:sp>
        <p:nvSpPr>
          <p:cNvPr id="3" name="Content Placeholder 2"/>
          <p:cNvSpPr>
            <a:spLocks noGrp="1"/>
          </p:cNvSpPr>
          <p:nvPr>
            <p:ph idx="1"/>
          </p:nvPr>
        </p:nvSpPr>
        <p:spPr/>
        <p:txBody>
          <a:bodyPr/>
          <a:lstStyle/>
          <a:p>
            <a:r>
              <a:rPr lang="en-US" dirty="0"/>
              <a:t>Baud rate 	   – 115200</a:t>
            </a:r>
          </a:p>
          <a:p>
            <a:r>
              <a:rPr lang="en-US" dirty="0"/>
              <a:t>Flow control – 0 </a:t>
            </a:r>
          </a:p>
          <a:p>
            <a:endParaRPr lang="en-US" dirty="0"/>
          </a:p>
          <a:p>
            <a:endParaRPr lang="en-US" dirty="0"/>
          </a:p>
          <a:p>
            <a:endParaRPr lang="en-US" dirty="0"/>
          </a:p>
          <a:p>
            <a:r>
              <a:rPr lang="en-US" dirty="0"/>
              <a:t>To read UART output </a:t>
            </a:r>
          </a:p>
          <a:p>
            <a:r>
              <a:rPr lang="en-US" dirty="0"/>
              <a:t>On Windows use: PUTTY or </a:t>
            </a:r>
            <a:r>
              <a:rPr lang="en-US" dirty="0" err="1"/>
              <a:t>Tera</a:t>
            </a:r>
            <a:r>
              <a:rPr lang="en-US" dirty="0"/>
              <a:t> Term</a:t>
            </a:r>
          </a:p>
          <a:p>
            <a:r>
              <a:rPr lang="en-US" dirty="0"/>
              <a:t>On Linux run </a:t>
            </a:r>
            <a:r>
              <a:rPr lang="en-US" dirty="0" err="1"/>
              <a:t>minicom</a:t>
            </a:r>
            <a:r>
              <a:rPr lang="en-US" dirty="0"/>
              <a:t>:</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minicom</a:t>
            </a:r>
            <a:r>
              <a:rPr lang="en-US" dirty="0">
                <a:latin typeface="Courier New" panose="02070309020205020404" pitchFamily="49" charset="0"/>
                <a:cs typeface="Courier New" panose="02070309020205020404" pitchFamily="49" charset="0"/>
              </a:rPr>
              <a:t> -D /</a:t>
            </a:r>
            <a:r>
              <a:rPr lang="en-US" dirty="0" err="1">
                <a:latin typeface="Courier New" panose="02070309020205020404" pitchFamily="49" charset="0"/>
                <a:cs typeface="Courier New" panose="02070309020205020404" pitchFamily="49" charset="0"/>
              </a:rPr>
              <a:t>dev</a:t>
            </a:r>
            <a:r>
              <a:rPr lang="en-US" dirty="0">
                <a:latin typeface="Courier New" panose="02070309020205020404" pitchFamily="49" charset="0"/>
                <a:cs typeface="Courier New" panose="02070309020205020404" pitchFamily="49" charset="0"/>
              </a:rPr>
              <a:t>/ttyUSB0</a:t>
            </a:r>
            <a:endParaRPr lang="en-US" dirty="0"/>
          </a:p>
        </p:txBody>
      </p:sp>
      <p:pic>
        <p:nvPicPr>
          <p:cNvPr id="4" name="Picture 3"/>
          <p:cNvPicPr>
            <a:picLocks noChangeAspect="1"/>
          </p:cNvPicPr>
          <p:nvPr/>
        </p:nvPicPr>
        <p:blipFill>
          <a:blip r:embed="rId2" cstate="print"/>
          <a:stretch>
            <a:fillRect/>
          </a:stretch>
        </p:blipFill>
        <p:spPr>
          <a:xfrm>
            <a:off x="5029200" y="1524000"/>
            <a:ext cx="3790950" cy="3105150"/>
          </a:xfrm>
          <a:prstGeom prst="rect">
            <a:avLst/>
          </a:prstGeom>
        </p:spPr>
      </p:pic>
    </p:spTree>
    <p:extLst>
      <p:ext uri="{BB962C8B-B14F-4D97-AF65-F5344CB8AC3E}">
        <p14:creationId xmlns:p14="http://schemas.microsoft.com/office/powerpoint/2010/main" val="98466141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Successfully launch Linux</a:t>
            </a:r>
          </a:p>
        </p:txBody>
      </p:sp>
      <p:sp>
        <p:nvSpPr>
          <p:cNvPr id="5" name="Content Placeholder 4"/>
          <p:cNvSpPr>
            <a:spLocks noGrp="1"/>
          </p:cNvSpPr>
          <p:nvPr>
            <p:ph idx="1"/>
          </p:nvPr>
        </p:nvSpPr>
        <p:spPr/>
        <p:txBody>
          <a:bodyPr/>
          <a:lstStyle/>
          <a:p>
            <a:endParaRPr lang="en-US" dirty="0"/>
          </a:p>
        </p:txBody>
      </p:sp>
      <p:pic>
        <p:nvPicPr>
          <p:cNvPr id="9" name="Picture 8"/>
          <p:cNvPicPr>
            <a:picLocks noChangeAspect="1"/>
          </p:cNvPicPr>
          <p:nvPr/>
        </p:nvPicPr>
        <p:blipFill>
          <a:blip r:embed="rId2" cstate="print"/>
          <a:stretch>
            <a:fillRect/>
          </a:stretch>
        </p:blipFill>
        <p:spPr>
          <a:xfrm>
            <a:off x="361684" y="1682435"/>
            <a:ext cx="8325116" cy="3727664"/>
          </a:xfrm>
          <a:prstGeom prst="rect">
            <a:avLst/>
          </a:prstGeom>
        </p:spPr>
      </p:pic>
    </p:spTree>
    <p:extLst>
      <p:ext uri="{BB962C8B-B14F-4D97-AF65-F5344CB8AC3E}">
        <p14:creationId xmlns:p14="http://schemas.microsoft.com/office/powerpoint/2010/main" val="20233068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shell</a:t>
            </a:r>
          </a:p>
        </p:txBody>
      </p:sp>
      <p:sp>
        <p:nvSpPr>
          <p:cNvPr id="3" name="Content Placeholder 2"/>
          <p:cNvSpPr>
            <a:spLocks noGrp="1"/>
          </p:cNvSpPr>
          <p:nvPr>
            <p:ph idx="1"/>
          </p:nvPr>
        </p:nvSpPr>
        <p:spPr/>
        <p:txBody>
          <a:bodyPr/>
          <a:lstStyle/>
          <a:p>
            <a:r>
              <a:rPr lang="en-US" dirty="0"/>
              <a:t>For come to Setup Screen type </a:t>
            </a:r>
            <a:r>
              <a:rPr lang="en-US" dirty="0">
                <a:latin typeface="Courier New" panose="02070309020205020404" pitchFamily="49" charset="0"/>
                <a:cs typeface="Courier New" panose="02070309020205020404" pitchFamily="49" charset="0"/>
              </a:rPr>
              <a:t>exit</a:t>
            </a:r>
            <a:r>
              <a:rPr lang="en-US" dirty="0"/>
              <a:t> &amp; </a:t>
            </a:r>
            <a:r>
              <a:rPr lang="en-US" b="1" dirty="0"/>
              <a:t>enter</a:t>
            </a:r>
            <a:r>
              <a:rPr lang="en-US" dirty="0"/>
              <a:t> in the UEFI shell:</a:t>
            </a:r>
          </a:p>
        </p:txBody>
      </p:sp>
      <p:pic>
        <p:nvPicPr>
          <p:cNvPr id="5" name="Picture 4"/>
          <p:cNvPicPr>
            <a:picLocks noChangeAspect="1"/>
          </p:cNvPicPr>
          <p:nvPr/>
        </p:nvPicPr>
        <p:blipFill>
          <a:blip r:embed="rId2" cstate="print"/>
          <a:stretch>
            <a:fillRect/>
          </a:stretch>
        </p:blipFill>
        <p:spPr>
          <a:xfrm>
            <a:off x="412107" y="2286000"/>
            <a:ext cx="8701728" cy="2701783"/>
          </a:xfrm>
          <a:prstGeom prst="rect">
            <a:avLst/>
          </a:prstGeom>
        </p:spPr>
      </p:pic>
    </p:spTree>
    <p:extLst>
      <p:ext uri="{BB962C8B-B14F-4D97-AF65-F5344CB8AC3E}">
        <p14:creationId xmlns:p14="http://schemas.microsoft.com/office/powerpoint/2010/main" val="372403419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 from USB Device</a:t>
            </a:r>
          </a:p>
        </p:txBody>
      </p:sp>
      <p:pic>
        <p:nvPicPr>
          <p:cNvPr id="5" name="Picture 4"/>
          <p:cNvPicPr>
            <a:picLocks noChangeAspect="1"/>
          </p:cNvPicPr>
          <p:nvPr/>
        </p:nvPicPr>
        <p:blipFill>
          <a:blip r:embed="rId2" cstate="print"/>
          <a:stretch>
            <a:fillRect/>
          </a:stretch>
        </p:blipFill>
        <p:spPr>
          <a:xfrm>
            <a:off x="435166" y="3581400"/>
            <a:ext cx="7544853" cy="2915057"/>
          </a:xfrm>
          <a:prstGeom prst="rect">
            <a:avLst/>
          </a:prstGeom>
        </p:spPr>
      </p:pic>
      <p:pic>
        <p:nvPicPr>
          <p:cNvPr id="6" name="Picture 5"/>
          <p:cNvPicPr>
            <a:picLocks noChangeAspect="1"/>
          </p:cNvPicPr>
          <p:nvPr/>
        </p:nvPicPr>
        <p:blipFill>
          <a:blip r:embed="rId3" cstate="print"/>
          <a:stretch>
            <a:fillRect/>
          </a:stretch>
        </p:blipFill>
        <p:spPr>
          <a:xfrm>
            <a:off x="462708" y="990600"/>
            <a:ext cx="7602011" cy="2438740"/>
          </a:xfrm>
          <a:prstGeom prst="rect">
            <a:avLst/>
          </a:prstGeom>
        </p:spPr>
      </p:pic>
    </p:spTree>
    <p:extLst>
      <p:ext uri="{BB962C8B-B14F-4D97-AF65-F5344CB8AC3E}">
        <p14:creationId xmlns:p14="http://schemas.microsoft.com/office/powerpoint/2010/main" val="74185001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MinnowBoard</a:t>
            </a:r>
            <a:r>
              <a:rPr lang="en-US" b="0" dirty="0"/>
              <a:t> Configuration</a:t>
            </a:r>
          </a:p>
        </p:txBody>
      </p:sp>
      <p:sp>
        <p:nvSpPr>
          <p:cNvPr id="3" name="Content Placeholder 2"/>
          <p:cNvSpPr>
            <a:spLocks noGrp="1"/>
          </p:cNvSpPr>
          <p:nvPr>
            <p:ph idx="1"/>
          </p:nvPr>
        </p:nvSpPr>
        <p:spPr>
          <a:xfrm>
            <a:off x="457200" y="1233194"/>
            <a:ext cx="8229600" cy="4992137"/>
          </a:xfrm>
        </p:spPr>
        <p:txBody>
          <a:bodyPr>
            <a:normAutofit/>
          </a:bodyPr>
          <a:lstStyle/>
          <a:p>
            <a:r>
              <a:rPr lang="en-US" dirty="0">
                <a:latin typeface="+mn-lt"/>
                <a:cs typeface="Courier New" panose="02070309020205020404" pitchFamily="49" charset="0"/>
              </a:rPr>
              <a:t>Students need to configure Ethernet card in laptops with </a:t>
            </a:r>
            <a:r>
              <a:rPr lang="en-US" dirty="0">
                <a:latin typeface="Courier New" panose="02070309020205020404" pitchFamily="49" charset="0"/>
                <a:cs typeface="Courier New" panose="02070309020205020404" pitchFamily="49" charset="0"/>
              </a:rPr>
              <a:t>192.168.1.1/24</a:t>
            </a:r>
            <a:r>
              <a:rPr lang="en-US" dirty="0">
                <a:latin typeface="+mn-lt"/>
                <a:cs typeface="Courier New" panose="02070309020205020404" pitchFamily="49" charset="0"/>
              </a:rPr>
              <a:t> IP address</a:t>
            </a:r>
          </a:p>
          <a:p>
            <a:r>
              <a:rPr lang="en-US" dirty="0">
                <a:latin typeface="+mn-lt"/>
                <a:cs typeface="Courier New" panose="02070309020205020404" pitchFamily="49" charset="0"/>
              </a:rPr>
              <a:t>Access to </a:t>
            </a:r>
            <a:r>
              <a:rPr lang="en-US" dirty="0" err="1">
                <a:latin typeface="+mn-lt"/>
                <a:cs typeface="Courier New" panose="02070309020205020404" pitchFamily="49" charset="0"/>
              </a:rPr>
              <a:t>MinnowBoard</a:t>
            </a:r>
            <a:r>
              <a:rPr lang="en-US" dirty="0">
                <a:latin typeface="+mn-lt"/>
                <a:cs typeface="Courier New" panose="02070309020205020404" pitchFamily="49" charset="0"/>
              </a:rPr>
              <a:t> board through SSH (</a:t>
            </a:r>
            <a:r>
              <a:rPr lang="en-US" dirty="0">
                <a:latin typeface="Courier New" panose="02070309020205020404" pitchFamily="49" charset="0"/>
                <a:cs typeface="Courier New" panose="02070309020205020404" pitchFamily="49" charset="0"/>
              </a:rPr>
              <a:t>22</a:t>
            </a:r>
            <a:r>
              <a:rPr lang="en-US" dirty="0">
                <a:latin typeface="+mn-lt"/>
                <a:cs typeface="Courier New" panose="02070309020205020404" pitchFamily="49" charset="0"/>
              </a:rPr>
              <a:t> port). </a:t>
            </a:r>
          </a:p>
          <a:p>
            <a:r>
              <a:rPr lang="en-US" dirty="0">
                <a:latin typeface="+mn-lt"/>
                <a:cs typeface="Courier New" panose="02070309020205020404" pitchFamily="49" charset="0"/>
              </a:rPr>
              <a:t>Recommended clients: PUTTY, </a:t>
            </a:r>
            <a:r>
              <a:rPr lang="en-US" dirty="0" err="1">
                <a:latin typeface="+mn-lt"/>
                <a:cs typeface="Courier New" panose="02070309020205020404" pitchFamily="49" charset="0"/>
              </a:rPr>
              <a:t>MobaXterm</a:t>
            </a:r>
            <a:endParaRPr lang="en-US" dirty="0">
              <a:latin typeface="+mn-lt"/>
              <a:cs typeface="Courier New" panose="02070309020205020404" pitchFamily="49" charset="0"/>
            </a:endParaRPr>
          </a:p>
          <a:p>
            <a:endParaRPr lang="en-US" dirty="0">
              <a:cs typeface="Courier New" panose="02070309020205020404" pitchFamily="49" charset="0"/>
            </a:endParaRPr>
          </a:p>
          <a:p>
            <a:r>
              <a:rPr lang="en-US" dirty="0" err="1">
                <a:cs typeface="Courier New" panose="02070309020205020404" pitchFamily="49" charset="0"/>
              </a:rPr>
              <a:t>MinnowBoard</a:t>
            </a:r>
            <a:r>
              <a:rPr lang="en-US" dirty="0">
                <a:cs typeface="Courier New" panose="02070309020205020404" pitchFamily="49" charset="0"/>
              </a:rPr>
              <a:t> Network configuration: </a:t>
            </a:r>
          </a:p>
          <a:p>
            <a:r>
              <a:rPr lang="en-US" dirty="0">
                <a:latin typeface="Courier New" panose="02070309020205020404" pitchFamily="49" charset="0"/>
                <a:cs typeface="Courier New" panose="02070309020205020404" pitchFamily="49" charset="0"/>
              </a:rPr>
              <a:t>IP address: 192.168.1.2</a:t>
            </a:r>
          </a:p>
          <a:p>
            <a:r>
              <a:rPr lang="en-US" dirty="0">
                <a:latin typeface="Courier New" panose="02070309020205020404" pitchFamily="49" charset="0"/>
                <a:cs typeface="Courier New" panose="02070309020205020404" pitchFamily="49" charset="0"/>
              </a:rPr>
              <a:t>Gateway</a:t>
            </a:r>
            <a:r>
              <a:rPr lang="en-US">
                <a:latin typeface="Courier New" panose="02070309020205020404" pitchFamily="49" charset="0"/>
                <a:cs typeface="Courier New" panose="02070309020205020404" pitchFamily="49" charset="0"/>
              </a:rPr>
              <a:t>:    192.168.1.1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442818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MinnowBoard</a:t>
            </a:r>
            <a:r>
              <a:rPr lang="en-US" b="0" dirty="0"/>
              <a:t> File System</a:t>
            </a:r>
          </a:p>
        </p:txBody>
      </p:sp>
      <p:sp>
        <p:nvSpPr>
          <p:cNvPr id="3" name="Content Placeholder 2"/>
          <p:cNvSpPr>
            <a:spLocks noGrp="1"/>
          </p:cNvSpPr>
          <p:nvPr>
            <p:ph idx="1"/>
          </p:nvPr>
        </p:nvSpPr>
        <p:spPr>
          <a:xfrm>
            <a:off x="457199" y="1699368"/>
            <a:ext cx="8686801" cy="4525963"/>
          </a:xfrm>
        </p:spPr>
        <p:txBody>
          <a:bodyPr/>
          <a:lstStyle/>
          <a:p>
            <a:r>
              <a:rPr lang="en-US" b="1" dirty="0">
                <a:latin typeface="Courier New" panose="02070309020205020404" pitchFamily="49" charset="0"/>
                <a:cs typeface="Courier New" panose="02070309020205020404" pitchFamily="49" charset="0"/>
              </a:rPr>
              <a:t>~/Desktop/bios</a:t>
            </a:r>
            <a:r>
              <a:rPr lang="en-US" dirty="0"/>
              <a:t>				– </a:t>
            </a:r>
            <a:r>
              <a:rPr lang="en-US" dirty="0" err="1"/>
              <a:t>MinnowBoard</a:t>
            </a:r>
            <a:r>
              <a:rPr lang="en-US" dirty="0"/>
              <a:t> EDK2 FW sources</a:t>
            </a:r>
          </a:p>
          <a:p>
            <a:r>
              <a:rPr lang="en-US" b="1" dirty="0">
                <a:latin typeface="Courier New" panose="02070309020205020404" pitchFamily="49" charset="0"/>
                <a:cs typeface="Courier New" panose="02070309020205020404" pitchFamily="49" charset="0"/>
              </a:rPr>
              <a:t>~/Desktop/chipsec</a:t>
            </a:r>
            <a:r>
              <a:rPr lang="en-US" dirty="0"/>
              <a:t>			– CHIPSEC framework</a:t>
            </a:r>
          </a:p>
          <a:p>
            <a:r>
              <a:rPr lang="en-US" b="1" dirty="0">
                <a:latin typeface="Courier New" panose="02070309020205020404" pitchFamily="49" charset="0"/>
                <a:cs typeface="Courier New" panose="02070309020205020404" pitchFamily="49" charset="0"/>
              </a:rPr>
              <a:t>~/Desktop/image</a:t>
            </a:r>
            <a:r>
              <a:rPr lang="en-US" dirty="0">
                <a:cs typeface="Courier New" panose="02070309020205020404" pitchFamily="49" charset="0"/>
              </a:rPr>
              <a:t>				</a:t>
            </a:r>
            <a:r>
              <a:rPr lang="en-US" dirty="0"/>
              <a:t>– binary BIOS images</a:t>
            </a:r>
          </a:p>
          <a:p>
            <a:r>
              <a:rPr lang="en-US" b="1" dirty="0">
                <a:latin typeface="Courier New" panose="02070309020205020404" pitchFamily="49" charset="0"/>
                <a:cs typeface="Courier New" panose="02070309020205020404" pitchFamily="49" charset="0"/>
              </a:rPr>
              <a:t>~/Desktop/</a:t>
            </a:r>
            <a:r>
              <a:rPr lang="en-US" b="1" dirty="0" err="1">
                <a:latin typeface="Courier New" panose="02070309020205020404" pitchFamily="49" charset="0"/>
                <a:cs typeface="Courier New" panose="02070309020205020404" pitchFamily="49" charset="0"/>
              </a:rPr>
              <a:t>udk</a:t>
            </a:r>
            <a:r>
              <a:rPr lang="en-US" b="1" dirty="0">
                <a:latin typeface="Courier New" panose="02070309020205020404" pitchFamily="49" charset="0"/>
                <a:cs typeface="Courier New" panose="02070309020205020404" pitchFamily="49" charset="0"/>
              </a:rPr>
              <a:t>-debugger</a:t>
            </a:r>
            <a:r>
              <a:rPr lang="en-US" dirty="0">
                <a:cs typeface="Courier New" panose="02070309020205020404" pitchFamily="49" charset="0"/>
              </a:rPr>
              <a:t>	</a:t>
            </a:r>
            <a:r>
              <a:rPr lang="en-US" dirty="0"/>
              <a:t>– </a:t>
            </a:r>
            <a:r>
              <a:rPr lang="en-US" dirty="0" err="1"/>
              <a:t>udk</a:t>
            </a:r>
            <a:r>
              <a:rPr lang="en-US" dirty="0"/>
              <a:t>-debugger installer &amp; </a:t>
            </a:r>
            <a:r>
              <a:rPr lang="en-US" dirty="0" err="1"/>
              <a:t>config</a:t>
            </a:r>
            <a:endParaRPr lang="en-US" dirty="0"/>
          </a:p>
          <a:p>
            <a:r>
              <a:rPr lang="en-US" b="1" dirty="0">
                <a:latin typeface="Courier New" panose="02070309020205020404" pitchFamily="49" charset="0"/>
                <a:cs typeface="Courier New" panose="02070309020205020404" pitchFamily="49" charset="0"/>
              </a:rPr>
              <a:t>~/Desktop/patches</a:t>
            </a:r>
            <a:r>
              <a:rPr lang="en-US" dirty="0"/>
              <a:t>			– BIOS patches</a:t>
            </a:r>
          </a:p>
          <a:p>
            <a:r>
              <a:rPr lang="en-US" b="1" dirty="0">
                <a:latin typeface="Courier New" panose="02070309020205020404" pitchFamily="49" charset="0"/>
                <a:cs typeface="Courier New" panose="02070309020205020404" pitchFamily="49" charset="0"/>
              </a:rPr>
              <a:t>~/Desktop/tools</a:t>
            </a:r>
            <a:r>
              <a:rPr lang="en-US" dirty="0"/>
              <a:t>				– </a:t>
            </a:r>
            <a:r>
              <a:rPr lang="en-US" dirty="0" err="1"/>
              <a:t>misc</a:t>
            </a:r>
            <a:r>
              <a:rPr lang="en-US" dirty="0"/>
              <a:t> useful BIOS/UEFI utilities</a:t>
            </a:r>
          </a:p>
          <a:p>
            <a:r>
              <a:rPr lang="en-US" b="1" dirty="0">
                <a:latin typeface="Courier New" panose="02070309020205020404" pitchFamily="49" charset="0"/>
                <a:cs typeface="Courier New" panose="02070309020205020404" pitchFamily="49" charset="0"/>
              </a:rPr>
              <a:t>~/</a:t>
            </a:r>
            <a:r>
              <a:rPr lang="en-US" b="1">
                <a:latin typeface="Courier New" panose="02070309020205020404" pitchFamily="49" charset="0"/>
                <a:cs typeface="Courier New" panose="02070309020205020404" pitchFamily="49" charset="0"/>
              </a:rPr>
              <a:t>Desktop/exercises </a:t>
            </a:r>
            <a:r>
              <a:rPr lang="en-US" dirty="0"/>
              <a:t>		– materials for exercises </a:t>
            </a:r>
          </a:p>
        </p:txBody>
      </p:sp>
    </p:spTree>
    <p:extLst>
      <p:ext uri="{BB962C8B-B14F-4D97-AF65-F5344CB8AC3E}">
        <p14:creationId xmlns:p14="http://schemas.microsoft.com/office/powerpoint/2010/main" val="236148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In-the-wild Firmware Attacks</a:t>
            </a:r>
          </a:p>
        </p:txBody>
      </p:sp>
      <p:sp>
        <p:nvSpPr>
          <p:cNvPr id="7" name="Content Placeholder 6"/>
          <p:cNvSpPr>
            <a:spLocks noGrp="1"/>
          </p:cNvSpPr>
          <p:nvPr>
            <p:ph sz="half" idx="2"/>
          </p:nvPr>
        </p:nvSpPr>
        <p:spPr>
          <a:xfrm>
            <a:off x="457200" y="10668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Legacy Bootkits (</a:t>
            </a:r>
            <a:r>
              <a:rPr lang="en-US" sz="2400" dirty="0">
                <a:hlinkClick r:id="rId2"/>
              </a:rPr>
              <a:t>TDL4</a:t>
            </a:r>
            <a:r>
              <a:rPr lang="en-US" sz="2400" dirty="0"/>
              <a:t>, </a:t>
            </a:r>
            <a:r>
              <a:rPr lang="en-US" sz="2400" dirty="0">
                <a:hlinkClick r:id="rId3"/>
              </a:rPr>
              <a:t>Gapz</a:t>
            </a:r>
            <a:r>
              <a:rPr lang="en-US" sz="2400" dirty="0"/>
              <a:t>…)</a:t>
            </a:r>
          </a:p>
          <a:p>
            <a:pPr marL="365760" lvl="1" indent="-365760">
              <a:lnSpc>
                <a:spcPct val="150000"/>
              </a:lnSpc>
              <a:spcBef>
                <a:spcPts val="600"/>
              </a:spcBef>
              <a:buFont typeface="Wingdings" panose="05000000000000000000" pitchFamily="2" charset="2"/>
              <a:buChar char="Ø"/>
            </a:pPr>
            <a:r>
              <a:rPr lang="en-US" sz="2400" dirty="0">
                <a:hlinkClick r:id="rId4"/>
              </a:rPr>
              <a:t>Mebromi BIOS rootkit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5"/>
              </a:rPr>
              <a:t>Stuxnet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6"/>
              </a:rPr>
              <a:t>EQUATION Group</a:t>
            </a:r>
            <a:r>
              <a:rPr lang="en-US" sz="2400" dirty="0"/>
              <a:t> HDD firmware malware</a:t>
            </a:r>
          </a:p>
          <a:p>
            <a:pPr marL="365760" lvl="1" indent="-365760">
              <a:lnSpc>
                <a:spcPct val="150000"/>
              </a:lnSpc>
              <a:spcBef>
                <a:spcPts val="600"/>
              </a:spcBef>
              <a:buFont typeface="Wingdings" panose="05000000000000000000" pitchFamily="2" charset="2"/>
              <a:buChar char="Ø"/>
            </a:pPr>
            <a:r>
              <a:rPr lang="en-US" sz="2400" dirty="0">
                <a:hlinkClick r:id="rId7"/>
              </a:rPr>
              <a:t>] Hacking Team [ UEFI rootkit</a:t>
            </a:r>
            <a:endParaRPr lang="en-US" sz="2400" dirty="0"/>
          </a:p>
          <a:p>
            <a:pPr marL="365760" lvl="1" indent="-365760">
              <a:lnSpc>
                <a:spcPct val="150000"/>
              </a:lnSpc>
              <a:spcBef>
                <a:spcPts val="600"/>
              </a:spcBef>
              <a:buFont typeface="Wingdings" panose="05000000000000000000" pitchFamily="2" charset="2"/>
              <a:buChar char="Ø"/>
            </a:pPr>
            <a:r>
              <a:rPr lang="en-US" sz="2400" dirty="0">
                <a:hlinkClick r:id="rId8"/>
              </a:rPr>
              <a:t>Petya</a:t>
            </a:r>
            <a:r>
              <a:rPr lang="en-US" sz="2400" dirty="0"/>
              <a:t> MBR Ransomware</a:t>
            </a:r>
          </a:p>
          <a:p>
            <a:pPr marL="365760" lvl="1" indent="-365760">
              <a:lnSpc>
                <a:spcPct val="150000"/>
              </a:lnSpc>
              <a:spcBef>
                <a:spcPts val="600"/>
              </a:spcBef>
              <a:buFont typeface="Wingdings" panose="05000000000000000000" pitchFamily="2" charset="2"/>
              <a:buChar char="Ø"/>
            </a:pPr>
            <a:r>
              <a:rPr lang="en-US" sz="2400" dirty="0"/>
              <a:t>Legitimate BIOS “backdoors”: </a:t>
            </a:r>
            <a:r>
              <a:rPr lang="en-US" sz="2400" dirty="0" err="1"/>
              <a:t>Superfish</a:t>
            </a:r>
            <a:r>
              <a:rPr lang="en-US" sz="2400" dirty="0"/>
              <a:t>, </a:t>
            </a:r>
            <a:r>
              <a:rPr lang="en-US" sz="2400" dirty="0" err="1"/>
              <a:t>Computrace</a:t>
            </a:r>
            <a:endParaRPr lang="en-US" sz="2400" dirty="0"/>
          </a:p>
        </p:txBody>
      </p:sp>
    </p:spTree>
    <p:extLst>
      <p:ext uri="{BB962C8B-B14F-4D97-AF65-F5344CB8AC3E}">
        <p14:creationId xmlns:p14="http://schemas.microsoft.com/office/powerpoint/2010/main" val="2079379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1.2 Platform Firmware: BIOS</a:t>
            </a:r>
          </a:p>
        </p:txBody>
      </p:sp>
    </p:spTree>
    <p:extLst>
      <p:ext uri="{BB962C8B-B14F-4D97-AF65-F5344CB8AC3E}">
        <p14:creationId xmlns:p14="http://schemas.microsoft.com/office/powerpoint/2010/main" val="355523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Useful UEFI Setup Options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7474373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Changing Boot Order On </a:t>
            </a:r>
            <a:r>
              <a:rPr lang="en-US" dirty="0" err="1"/>
              <a:t>MinnowMax</a:t>
            </a:r>
            <a:endParaRPr lang="en-US" dirty="0"/>
          </a:p>
        </p:txBody>
      </p:sp>
      <p:pic>
        <p:nvPicPr>
          <p:cNvPr id="4" name="Picture 3"/>
          <p:cNvPicPr>
            <a:picLocks noChangeAspect="1"/>
          </p:cNvPicPr>
          <p:nvPr/>
        </p:nvPicPr>
        <p:blipFill>
          <a:blip r:embed="rId2" cstate="print"/>
          <a:stretch>
            <a:fillRect/>
          </a:stretch>
        </p:blipFill>
        <p:spPr>
          <a:xfrm>
            <a:off x="0" y="1304508"/>
            <a:ext cx="9175165" cy="4867692"/>
          </a:xfrm>
          <a:prstGeom prst="rect">
            <a:avLst/>
          </a:prstGeom>
        </p:spPr>
      </p:pic>
    </p:spTree>
    <p:extLst>
      <p:ext uri="{BB962C8B-B14F-4D97-AF65-F5344CB8AC3E}">
        <p14:creationId xmlns:p14="http://schemas.microsoft.com/office/powerpoint/2010/main" val="319863989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502</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27891916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610421" y="995692"/>
            <a:ext cx="7839075" cy="5076825"/>
          </a:xfrm>
          <a:prstGeom prst="rect">
            <a:avLst/>
          </a:prstGeom>
          <a:noFill/>
          <a:ln w="9525">
            <a:noFill/>
            <a:miter lim="800000"/>
            <a:headEnd/>
            <a:tailEnd/>
          </a:ln>
        </p:spPr>
      </p:pic>
    </p:spTree>
    <p:extLst>
      <p:ext uri="{BB962C8B-B14F-4D97-AF65-F5344CB8AC3E}">
        <p14:creationId xmlns:p14="http://schemas.microsoft.com/office/powerpoint/2010/main" val="2116638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Legacy BIOS</a:t>
            </a:r>
          </a:p>
        </p:txBody>
      </p:sp>
      <p:sp>
        <p:nvSpPr>
          <p:cNvPr id="8" name="Content Placeholder 7"/>
          <p:cNvSpPr>
            <a:spLocks noGrp="1"/>
          </p:cNvSpPr>
          <p:nvPr>
            <p:ph idx="1"/>
          </p:nvPr>
        </p:nvSpPr>
        <p:spPr/>
        <p:txBody>
          <a:bodyPr>
            <a:normAutofit lnSpcReduction="10000"/>
          </a:bodyPr>
          <a:lstStyle/>
          <a:p>
            <a:pPr marL="342900" indent="-342900">
              <a:buFont typeface="Arial" panose="020B0604020202020204" pitchFamily="34" charset="0"/>
              <a:buChar char="•"/>
            </a:pPr>
            <a:r>
              <a:rPr lang="en-US" sz="2400" dirty="0"/>
              <a:t>The Basic Input / Output System (BIOS) is the software embedded on a ROM chip (SPI flash memory devices) located on the computer’s main board </a:t>
            </a:r>
          </a:p>
          <a:p>
            <a:pPr marL="342900" indent="-342900">
              <a:buFont typeface="Arial" panose="020B0604020202020204" pitchFamily="34" charset="0"/>
              <a:buChar char="•"/>
            </a:pPr>
            <a:r>
              <a:rPr lang="en-US" sz="2400" dirty="0"/>
              <a:t>The BIOS is fetched by the processor at reset vector address (FFFFFFF0h) and executes Power-On Self Test (POST) to test and initialize the system components, initializes add-on devices and then boots the OS.</a:t>
            </a:r>
          </a:p>
          <a:p>
            <a:pPr marL="342900" indent="-342900">
              <a:buFont typeface="Arial" panose="020B0604020202020204" pitchFamily="34" charset="0"/>
              <a:buChar char="•"/>
            </a:pPr>
            <a:r>
              <a:rPr lang="en-US" sz="2400" dirty="0"/>
              <a:t>The BIOS also handles the low-level input/output to the various peripheral devices connected to the computer</a:t>
            </a:r>
          </a:p>
          <a:p>
            <a:endParaRPr lang="en-US" sz="2400" dirty="0"/>
          </a:p>
          <a:p>
            <a:r>
              <a:rPr lang="en-US" sz="2400" dirty="0">
                <a:hlinkClick r:id="rId3"/>
              </a:rPr>
              <a:t>Plug and Play BIOS Specification</a:t>
            </a:r>
            <a:endParaRPr lang="en-US" sz="2400" dirty="0"/>
          </a:p>
        </p:txBody>
      </p:sp>
    </p:spTree>
    <p:extLst>
      <p:ext uri="{BB962C8B-B14F-4D97-AF65-F5344CB8AC3E}">
        <p14:creationId xmlns:p14="http://schemas.microsoft.com/office/powerpoint/2010/main" val="3767435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Legacy BIOS Stages</a:t>
            </a:r>
          </a:p>
        </p:txBody>
      </p:sp>
      <p:sp>
        <p:nvSpPr>
          <p:cNvPr id="3" name="Content Placeholder 2"/>
          <p:cNvSpPr>
            <a:spLocks noGrp="1"/>
          </p:cNvSpPr>
          <p:nvPr>
            <p:ph idx="1"/>
          </p:nvPr>
        </p:nvSpPr>
        <p:spPr>
          <a:xfrm>
            <a:off x="457200" y="1405088"/>
            <a:ext cx="8229600" cy="4525963"/>
          </a:xfrm>
        </p:spPr>
        <p:txBody>
          <a:bodyPr>
            <a:normAutofit fontScale="77500" lnSpcReduction="20000"/>
          </a:bodyPr>
          <a:lstStyle/>
          <a:p>
            <a:pPr marL="457200" indent="-457200">
              <a:buFont typeface="+mj-lt"/>
              <a:buAutoNum type="arabicPeriod"/>
            </a:pPr>
            <a:r>
              <a:rPr lang="sv-SE" dirty="0">
                <a:solidFill>
                  <a:schemeClr val="tx1"/>
                </a:solidFill>
                <a:latin typeface="+mn-lt"/>
              </a:rPr>
              <a:t>CPU Reset vector in BIOS ’ROM’ </a:t>
            </a:r>
            <a:r>
              <a:rPr lang="sv-SE" dirty="0">
                <a:latin typeface="+mn-lt"/>
                <a:sym typeface="Wingdings" pitchFamily="2" charset="2"/>
              </a:rPr>
              <a:t>(</a:t>
            </a:r>
            <a:r>
              <a:rPr lang="sv-SE" dirty="0">
                <a:solidFill>
                  <a:schemeClr val="tx1"/>
                </a:solidFill>
                <a:latin typeface="+mn-lt"/>
              </a:rPr>
              <a:t>Boot Block) </a:t>
            </a:r>
            <a:r>
              <a:rPr lang="sv-SE" dirty="0">
                <a:solidFill>
                  <a:schemeClr val="tx1"/>
                </a:solidFill>
                <a:latin typeface="+mn-lt"/>
                <a:sym typeface="Wingdings" pitchFamily="2" charset="2"/>
              </a:rPr>
              <a:t></a:t>
            </a:r>
            <a:endParaRPr lang="sv-SE" dirty="0">
              <a:solidFill>
                <a:schemeClr val="tx1"/>
              </a:solidFill>
              <a:latin typeface="+mn-lt"/>
            </a:endParaRPr>
          </a:p>
          <a:p>
            <a:r>
              <a:rPr lang="en-US" b="1" dirty="0">
                <a:solidFill>
                  <a:schemeClr val="tx1"/>
                </a:solidFill>
                <a:latin typeface="+mn-lt"/>
              </a:rPr>
              <a:t>Boot Block</a:t>
            </a:r>
          </a:p>
          <a:p>
            <a:pPr marL="457200" indent="-457200">
              <a:buFont typeface="+mj-lt"/>
              <a:buAutoNum type="arabicPeriod"/>
            </a:pPr>
            <a:r>
              <a:rPr lang="en-US" dirty="0">
                <a:solidFill>
                  <a:schemeClr val="tx1"/>
                </a:solidFill>
                <a:latin typeface="+mn-lt"/>
              </a:rPr>
              <a:t>Basic CPU, chipset initialization </a:t>
            </a:r>
            <a:r>
              <a:rPr lang="sv-SE" dirty="0">
                <a:solidFill>
                  <a:schemeClr val="tx1"/>
                </a:solidFill>
                <a:latin typeface="+mn-lt"/>
                <a:sym typeface="Wingdings" pitchFamily="2" charset="2"/>
              </a:rPr>
              <a:t></a:t>
            </a:r>
            <a:endParaRPr lang="en-US" dirty="0">
              <a:solidFill>
                <a:schemeClr val="tx1"/>
              </a:solidFill>
              <a:latin typeface="+mn-lt"/>
            </a:endParaRPr>
          </a:p>
          <a:p>
            <a:pPr marL="457200" indent="-457200">
              <a:buFont typeface="+mj-lt"/>
              <a:buAutoNum type="arabicPeriod"/>
            </a:pPr>
            <a:r>
              <a:rPr lang="en-US" dirty="0">
                <a:solidFill>
                  <a:schemeClr val="tx1"/>
                </a:solidFill>
                <a:latin typeface="+mn-lt"/>
              </a:rPr>
              <a:t>Initialize CAR, load and run from cache </a:t>
            </a:r>
            <a:r>
              <a:rPr lang="sv-SE" dirty="0">
                <a:solidFill>
                  <a:schemeClr val="tx1"/>
                </a:solidFill>
                <a:latin typeface="+mn-lt"/>
                <a:sym typeface="Wingdings" pitchFamily="2" charset="2"/>
              </a:rPr>
              <a:t></a:t>
            </a:r>
            <a:endParaRPr lang="en-US" dirty="0">
              <a:solidFill>
                <a:schemeClr val="tx1"/>
              </a:solidFill>
              <a:latin typeface="+mn-lt"/>
            </a:endParaRPr>
          </a:p>
          <a:p>
            <a:pPr marL="457200" indent="-457200">
              <a:buFont typeface="+mj-lt"/>
              <a:buAutoNum type="arabicPeriod"/>
            </a:pPr>
            <a:r>
              <a:rPr lang="en-US" dirty="0"/>
              <a:t>Initialize DRAM memory</a:t>
            </a:r>
            <a:r>
              <a:rPr lang="en-US" dirty="0">
                <a:solidFill>
                  <a:schemeClr val="tx1"/>
                </a:solidFill>
                <a:latin typeface="+mn-lt"/>
              </a:rPr>
              <a:t> </a:t>
            </a:r>
            <a:r>
              <a:rPr lang="sv-SE" dirty="0">
                <a:solidFill>
                  <a:schemeClr val="tx1"/>
                </a:solidFill>
                <a:latin typeface="+mn-lt"/>
                <a:sym typeface="Wingdings" pitchFamily="2" charset="2"/>
              </a:rPr>
              <a:t></a:t>
            </a:r>
            <a:endParaRPr lang="en-US" dirty="0">
              <a:solidFill>
                <a:schemeClr val="tx1"/>
              </a:solidFill>
              <a:latin typeface="+mn-lt"/>
            </a:endParaRPr>
          </a:p>
          <a:p>
            <a:r>
              <a:rPr lang="en-US" b="1" dirty="0"/>
              <a:t>POST (Power-On Self Test)</a:t>
            </a:r>
          </a:p>
          <a:p>
            <a:pPr marL="457200" indent="-457200">
              <a:buFont typeface="+mj-lt"/>
              <a:buAutoNum type="arabicPeriod"/>
            </a:pPr>
            <a:r>
              <a:rPr lang="en-US" dirty="0">
                <a:solidFill>
                  <a:schemeClr val="tx1"/>
                </a:solidFill>
                <a:latin typeface="+mn-lt"/>
              </a:rPr>
              <a:t>Decompress and relocate system BIOS in DRAM </a:t>
            </a:r>
            <a:r>
              <a:rPr lang="en-US" dirty="0">
                <a:solidFill>
                  <a:schemeClr val="tx1"/>
                </a:solidFill>
                <a:latin typeface="+mn-lt"/>
                <a:sym typeface="Wingdings" panose="05000000000000000000" pitchFamily="2" charset="2"/>
              </a:rPr>
              <a:t></a:t>
            </a:r>
            <a:endParaRPr lang="en-US" dirty="0">
              <a:solidFill>
                <a:schemeClr val="tx1"/>
              </a:solidFill>
              <a:latin typeface="+mn-lt"/>
            </a:endParaRPr>
          </a:p>
          <a:p>
            <a:pPr marL="457200" indent="-457200">
              <a:buFont typeface="+mj-lt"/>
              <a:buAutoNum type="arabicPeriod"/>
            </a:pPr>
            <a:r>
              <a:rPr lang="en-US" dirty="0">
                <a:solidFill>
                  <a:schemeClr val="tx1"/>
                </a:solidFill>
                <a:latin typeface="+mn-lt"/>
              </a:rPr>
              <a:t>Enumerate add-on devices (ISA, PCI).. </a:t>
            </a:r>
            <a:r>
              <a:rPr lang="sv-SE" dirty="0">
                <a:solidFill>
                  <a:schemeClr val="tx1"/>
                </a:solidFill>
                <a:latin typeface="+mn-lt"/>
                <a:sym typeface="Wingdings" pitchFamily="2" charset="2"/>
              </a:rPr>
              <a:t></a:t>
            </a:r>
            <a:endParaRPr lang="en-US" dirty="0">
              <a:solidFill>
                <a:schemeClr val="tx1"/>
              </a:solidFill>
              <a:latin typeface="+mn-lt"/>
            </a:endParaRPr>
          </a:p>
          <a:p>
            <a:pPr marL="457200" indent="-457200">
              <a:buFont typeface="+mj-lt"/>
              <a:buAutoNum type="arabicPeriod"/>
            </a:pPr>
            <a:r>
              <a:rPr lang="en-US" dirty="0">
                <a:solidFill>
                  <a:schemeClr val="tx1"/>
                </a:solidFill>
                <a:latin typeface="+mn-lt"/>
              </a:rPr>
              <a:t>Execute Option ROMs on expansion cards </a:t>
            </a:r>
            <a:r>
              <a:rPr lang="en-US" dirty="0">
                <a:solidFill>
                  <a:schemeClr val="tx1"/>
                </a:solidFill>
                <a:latin typeface="+mn-lt"/>
                <a:sym typeface="Wingdings" pitchFamily="2" charset="2"/>
              </a:rPr>
              <a:t></a:t>
            </a:r>
            <a:endParaRPr lang="en-US" dirty="0">
              <a:solidFill>
                <a:schemeClr val="tx1"/>
              </a:solidFill>
              <a:latin typeface="+mn-lt"/>
            </a:endParaRPr>
          </a:p>
          <a:p>
            <a:r>
              <a:rPr lang="en-US" b="1" dirty="0">
                <a:solidFill>
                  <a:schemeClr val="tx1"/>
                </a:solidFill>
                <a:latin typeface="+mn-lt"/>
              </a:rPr>
              <a:t>INT 19h</a:t>
            </a:r>
          </a:p>
          <a:p>
            <a:pPr marL="457200" indent="-457200">
              <a:buFont typeface="+mj-lt"/>
              <a:buAutoNum type="arabicPeriod"/>
            </a:pPr>
            <a:r>
              <a:rPr lang="en-US" dirty="0">
                <a:solidFill>
                  <a:schemeClr val="tx1"/>
                </a:solidFill>
                <a:latin typeface="+mn-lt"/>
              </a:rPr>
              <a:t>Locate, load and execute Initial Boot Loader code in </a:t>
            </a:r>
            <a:r>
              <a:rPr lang="en-US" dirty="0"/>
              <a:t>MBR (at 0x7C00 PA)</a:t>
            </a:r>
            <a:r>
              <a:rPr lang="en-US" dirty="0">
                <a:solidFill>
                  <a:schemeClr val="tx1"/>
                </a:solidFill>
                <a:latin typeface="+mn-lt"/>
              </a:rPr>
              <a:t> </a:t>
            </a:r>
            <a:r>
              <a:rPr lang="sv-SE" dirty="0">
                <a:solidFill>
                  <a:schemeClr val="tx1"/>
                </a:solidFill>
                <a:latin typeface="+mn-lt"/>
                <a:sym typeface="Wingdings" pitchFamily="2" charset="2"/>
              </a:rPr>
              <a:t></a:t>
            </a:r>
            <a:endParaRPr lang="en-US" dirty="0">
              <a:solidFill>
                <a:schemeClr val="tx1"/>
              </a:solidFill>
              <a:latin typeface="+mn-lt"/>
            </a:endParaRPr>
          </a:p>
          <a:p>
            <a:pPr marL="457200" indent="-457200">
              <a:buFont typeface="+mj-lt"/>
              <a:buAutoNum type="arabicPeriod"/>
            </a:pPr>
            <a:r>
              <a:rPr lang="en-US" dirty="0">
                <a:solidFill>
                  <a:schemeClr val="tx1"/>
                </a:solidFill>
                <a:latin typeface="+mn-lt"/>
              </a:rPr>
              <a:t>2nd Stage Boot Loader </a:t>
            </a:r>
            <a:r>
              <a:rPr lang="sv-SE" dirty="0">
                <a:solidFill>
                  <a:schemeClr val="tx1"/>
                </a:solidFill>
                <a:latin typeface="+mn-lt"/>
                <a:sym typeface="Wingdings" pitchFamily="2" charset="2"/>
              </a:rPr>
              <a:t></a:t>
            </a:r>
            <a:r>
              <a:rPr lang="en-US" dirty="0">
                <a:solidFill>
                  <a:schemeClr val="tx1"/>
                </a:solidFill>
                <a:latin typeface="+mn-lt"/>
              </a:rPr>
              <a:t> OS Loader </a:t>
            </a:r>
            <a:r>
              <a:rPr lang="sv-SE" dirty="0">
                <a:solidFill>
                  <a:schemeClr val="tx1"/>
                </a:solidFill>
                <a:latin typeface="+mn-lt"/>
                <a:sym typeface="Wingdings" pitchFamily="2" charset="2"/>
              </a:rPr>
              <a:t></a:t>
            </a:r>
            <a:r>
              <a:rPr lang="en-US" dirty="0">
                <a:solidFill>
                  <a:schemeClr val="tx1"/>
                </a:solidFill>
                <a:latin typeface="+mn-lt"/>
              </a:rPr>
              <a:t> OS kernel</a:t>
            </a:r>
          </a:p>
          <a:p>
            <a:endParaRPr lang="en-US" dirty="0">
              <a:solidFill>
                <a:schemeClr val="tx1"/>
              </a:solidFill>
              <a:latin typeface="+mn-lt"/>
            </a:endParaRPr>
          </a:p>
          <a:p>
            <a:endParaRPr lang="en-US" dirty="0">
              <a:solidFill>
                <a:schemeClr val="tx1"/>
              </a:solidFill>
              <a:latin typeface="+mn-lt"/>
            </a:endParaRPr>
          </a:p>
        </p:txBody>
      </p:sp>
      <p:sp>
        <p:nvSpPr>
          <p:cNvPr id="4" name="TextBox 3"/>
          <p:cNvSpPr txBox="1"/>
          <p:nvPr/>
        </p:nvSpPr>
        <p:spPr>
          <a:xfrm>
            <a:off x="493987" y="6163356"/>
            <a:ext cx="6222124" cy="338554"/>
          </a:xfrm>
          <a:prstGeom prst="rect">
            <a:avLst/>
          </a:prstGeom>
          <a:noFill/>
        </p:spPr>
        <p:txBody>
          <a:bodyPr wrap="square" rtlCol="0">
            <a:spAutoFit/>
          </a:bodyPr>
          <a:lstStyle/>
          <a:p>
            <a:r>
              <a:rPr lang="en-US" sz="1600" dirty="0"/>
              <a:t>Also </a:t>
            </a:r>
            <a:r>
              <a:rPr lang="en-US" sz="1600" dirty="0">
                <a:hlinkClick r:id="rId3"/>
              </a:rPr>
              <a:t>Technical Note: UEFI BIOS vs. Legacy BIOS, Advantech</a:t>
            </a:r>
            <a:endParaRPr lang="en-US" sz="1600" dirty="0"/>
          </a:p>
        </p:txBody>
      </p:sp>
    </p:spTree>
    <p:extLst>
      <p:ext uri="{BB962C8B-B14F-4D97-AF65-F5344CB8AC3E}">
        <p14:creationId xmlns:p14="http://schemas.microsoft.com/office/powerpoint/2010/main" val="2160173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Legacy Option ROMs</a:t>
            </a:r>
          </a:p>
        </p:txBody>
      </p:sp>
      <p:sp>
        <p:nvSpPr>
          <p:cNvPr id="8" name="Content Placeholder 7"/>
          <p:cNvSpPr>
            <a:spLocks noGrp="1"/>
          </p:cNvSpPr>
          <p:nvPr>
            <p:ph idx="1"/>
          </p:nvPr>
        </p:nvSpPr>
        <p:spPr>
          <a:xfrm>
            <a:off x="457200" y="1314868"/>
            <a:ext cx="8229600" cy="4910464"/>
          </a:xfrm>
        </p:spPr>
        <p:txBody>
          <a:bodyPr>
            <a:normAutofit fontScale="92500" lnSpcReduction="10000"/>
          </a:bodyPr>
          <a:lstStyle/>
          <a:p>
            <a:pPr marL="342900" indent="-342900">
              <a:buFont typeface="Arial" panose="020B0604020202020204" pitchFamily="34" charset="0"/>
              <a:buChar char="•"/>
            </a:pPr>
            <a:r>
              <a:rPr lang="en-US" sz="2400" dirty="0"/>
              <a:t>Legacy option ROMs are BIOS extensions required to initialize add-on devices (ISA, PCI, </a:t>
            </a:r>
            <a:r>
              <a:rPr lang="en-US" sz="2400" dirty="0" err="1"/>
              <a:t>PCIe</a:t>
            </a:r>
            <a:r>
              <a:rPr lang="en-US" sz="2400" dirty="0"/>
              <a:t>) not supported by the system BIOS nor required to boot the system</a:t>
            </a:r>
          </a:p>
          <a:p>
            <a:pPr marL="342900" indent="-342900">
              <a:buFont typeface="Arial" panose="020B0604020202020204" pitchFamily="34" charset="0"/>
              <a:buChar char="•"/>
            </a:pPr>
            <a:r>
              <a:rPr lang="en-US" sz="2400" dirty="0"/>
              <a:t>Option ROMs are detected by the BIOS during after POST and their entry points are called</a:t>
            </a:r>
          </a:p>
          <a:p>
            <a:pPr marL="914400" lvl="2" indent="-342900">
              <a:buFont typeface="Arial" panose="020B0604020202020204" pitchFamily="34" charset="0"/>
              <a:buChar char="•"/>
            </a:pPr>
            <a:r>
              <a:rPr lang="en-US" dirty="0"/>
              <a:t>Scanned in physical memory between addresses C0000h and F0000h and detected by 0x55 0xAA signature</a:t>
            </a:r>
          </a:p>
          <a:p>
            <a:pPr marL="342900" indent="-342900">
              <a:buFont typeface="Arial" panose="020B0604020202020204" pitchFamily="34" charset="0"/>
              <a:buChar char="•"/>
            </a:pPr>
            <a:r>
              <a:rPr lang="en-US" sz="2400" dirty="0"/>
              <a:t>During initialization, an Option ROM may hook any IVT vectors and update any data structures required for it to access attached devices and perform the necessary identifications and initializations</a:t>
            </a:r>
          </a:p>
          <a:p>
            <a:pPr marL="342900" indent="-342900">
              <a:buFont typeface="Arial" panose="020B0604020202020204" pitchFamily="34" charset="0"/>
              <a:buChar char="•"/>
            </a:pPr>
            <a:endParaRPr lang="en-US" sz="2400" dirty="0"/>
          </a:p>
          <a:p>
            <a:r>
              <a:rPr lang="en-US" sz="2400" dirty="0">
                <a:hlinkClick r:id="rId3"/>
              </a:rPr>
              <a:t>BIOS Boot Specification</a:t>
            </a:r>
            <a:endParaRPr lang="en-US" sz="2400" dirty="0"/>
          </a:p>
          <a:p>
            <a:endParaRPr lang="en-US" sz="2400" dirty="0"/>
          </a:p>
        </p:txBody>
      </p:sp>
    </p:spTree>
    <p:extLst>
      <p:ext uri="{BB962C8B-B14F-4D97-AF65-F5344CB8AC3E}">
        <p14:creationId xmlns:p14="http://schemas.microsoft.com/office/powerpoint/2010/main" val="4029846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1.3 Platform Firmware: (U)EFI Firmware</a:t>
            </a:r>
          </a:p>
        </p:txBody>
      </p:sp>
    </p:spTree>
    <p:extLst>
      <p:ext uri="{BB962C8B-B14F-4D97-AF65-F5344CB8AC3E}">
        <p14:creationId xmlns:p14="http://schemas.microsoft.com/office/powerpoint/2010/main" val="179674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2"/>
          <p:cNvSpPr>
            <a:spLocks noGrp="1" noChangeArrowheads="1"/>
          </p:cNvSpPr>
          <p:nvPr>
            <p:ph type="title"/>
          </p:nvPr>
        </p:nvSpPr>
        <p:spPr/>
        <p:txBody>
          <a:bodyPr/>
          <a:lstStyle/>
          <a:p>
            <a:pPr eaLnBrk="1" hangingPunct="1"/>
            <a:r>
              <a:rPr lang="en-US" dirty="0"/>
              <a:t>Industry Transition</a:t>
            </a:r>
          </a:p>
        </p:txBody>
      </p:sp>
      <p:grpSp>
        <p:nvGrpSpPr>
          <p:cNvPr id="2" name="Group 29"/>
          <p:cNvGrpSpPr>
            <a:grpSpLocks/>
          </p:cNvGrpSpPr>
          <p:nvPr/>
        </p:nvGrpSpPr>
        <p:grpSpPr bwMode="auto">
          <a:xfrm>
            <a:off x="95251" y="927104"/>
            <a:ext cx="2019301" cy="731837"/>
            <a:chOff x="149" y="841"/>
            <a:chExt cx="1272" cy="461"/>
          </a:xfrm>
        </p:grpSpPr>
        <p:sp>
          <p:nvSpPr>
            <p:cNvPr id="164881" name="AutoShape 10"/>
            <p:cNvSpPr>
              <a:spLocks noChangeArrowheads="1"/>
            </p:cNvSpPr>
            <p:nvPr/>
          </p:nvSpPr>
          <p:spPr bwMode="auto">
            <a:xfrm rot="5400000">
              <a:off x="959" y="841"/>
              <a:ext cx="461" cy="462"/>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82" name="Rectangle 19"/>
            <p:cNvSpPr>
              <a:spLocks noChangeArrowheads="1"/>
            </p:cNvSpPr>
            <p:nvPr/>
          </p:nvSpPr>
          <p:spPr bwMode="auto">
            <a:xfrm>
              <a:off x="149" y="928"/>
              <a:ext cx="875" cy="233"/>
            </a:xfrm>
            <a:prstGeom prst="rect">
              <a:avLst/>
            </a:prstGeom>
            <a:noFill/>
            <a:ln w="9525" algn="ctr">
              <a:noFill/>
              <a:miter lim="800000"/>
              <a:headEnd/>
              <a:tailEnd/>
            </a:ln>
          </p:spPr>
          <p:txBody>
            <a:bodyPr wrap="none">
              <a:spAutoFit/>
            </a:bodyPr>
            <a:lstStyle/>
            <a:p>
              <a:pPr algn="ctr"/>
              <a:r>
                <a:rPr lang="en-US" b="1" dirty="0">
                  <a:latin typeface="+mn-lt"/>
                </a:rPr>
                <a:t>Pre-2000</a:t>
              </a:r>
            </a:p>
          </p:txBody>
        </p:sp>
      </p:grpSp>
      <p:sp>
        <p:nvSpPr>
          <p:cNvPr id="164868" name="Text Box 21"/>
          <p:cNvSpPr txBox="1">
            <a:spLocks noChangeArrowheads="1"/>
          </p:cNvSpPr>
          <p:nvPr/>
        </p:nvSpPr>
        <p:spPr bwMode="auto">
          <a:xfrm>
            <a:off x="2070100" y="1066801"/>
            <a:ext cx="5549900" cy="406398"/>
          </a:xfrm>
          <a:prstGeom prst="rect">
            <a:avLst/>
          </a:prstGeom>
          <a:noFill/>
          <a:ln w="25400" algn="ctr">
            <a:noFill/>
            <a:miter lim="800000"/>
            <a:headEnd/>
            <a:tailEnd/>
          </a:ln>
        </p:spPr>
        <p:txBody>
          <a:bodyPr anchor="ctr"/>
          <a:lstStyle/>
          <a:p>
            <a:pPr>
              <a:buSzPct val="130000"/>
              <a:buFont typeface="Wingdings" pitchFamily="2" charset="2"/>
              <a:buNone/>
            </a:pPr>
            <a:r>
              <a:rPr lang="en-US" sz="1600" dirty="0">
                <a:latin typeface="+mn-lt"/>
              </a:rPr>
              <a:t>All Platforms BIOS were proprietary</a:t>
            </a:r>
          </a:p>
        </p:txBody>
      </p:sp>
      <p:sp>
        <p:nvSpPr>
          <p:cNvPr id="164869" name="Rectangle 4"/>
          <p:cNvSpPr>
            <a:spLocks noChangeArrowheads="1"/>
          </p:cNvSpPr>
          <p:nvPr/>
        </p:nvSpPr>
        <p:spPr bwMode="auto">
          <a:xfrm>
            <a:off x="228355" y="2058989"/>
            <a:ext cx="838692" cy="369332"/>
          </a:xfrm>
          <a:prstGeom prst="rect">
            <a:avLst/>
          </a:prstGeom>
          <a:noFill/>
          <a:ln w="9525" algn="ctr">
            <a:noFill/>
            <a:miter lim="800000"/>
            <a:headEnd/>
            <a:tailEnd/>
          </a:ln>
        </p:spPr>
        <p:txBody>
          <a:bodyPr wrap="none">
            <a:spAutoFit/>
          </a:bodyPr>
          <a:lstStyle/>
          <a:p>
            <a:pPr algn="ctr"/>
            <a:r>
              <a:rPr lang="en-US" b="1" dirty="0">
                <a:latin typeface="+mn-lt"/>
              </a:rPr>
              <a:t>2000</a:t>
            </a:r>
          </a:p>
        </p:txBody>
      </p:sp>
      <p:sp>
        <p:nvSpPr>
          <p:cNvPr id="164870" name="Text Box 5"/>
          <p:cNvSpPr txBox="1">
            <a:spLocks noChangeArrowheads="1"/>
          </p:cNvSpPr>
          <p:nvPr/>
        </p:nvSpPr>
        <p:spPr bwMode="auto">
          <a:xfrm>
            <a:off x="1963738" y="1557251"/>
            <a:ext cx="6951662" cy="1371600"/>
          </a:xfrm>
          <a:prstGeom prst="rect">
            <a:avLst/>
          </a:prstGeom>
          <a:noFill/>
          <a:ln w="25400" algn="ctr">
            <a:noFill/>
            <a:miter lim="800000"/>
            <a:headEnd/>
            <a:tailEnd/>
          </a:ln>
        </p:spPr>
        <p:txBody>
          <a:bodyPr anchor="ctr"/>
          <a:lstStyle/>
          <a:p>
            <a:pPr>
              <a:buSzPct val="130000"/>
              <a:buFont typeface="Wingdings" pitchFamily="2" charset="2"/>
              <a:buNone/>
            </a:pPr>
            <a:r>
              <a:rPr lang="en-US" sz="1600" dirty="0">
                <a:latin typeface="+mn-lt"/>
              </a:rPr>
              <a:t>Intel invented the Extensible Firmware Interface (EFI) and provided sample implementation under free BSD terms</a:t>
            </a:r>
          </a:p>
        </p:txBody>
      </p:sp>
      <p:sp>
        <p:nvSpPr>
          <p:cNvPr id="164871" name="AutoShape 10"/>
          <p:cNvSpPr>
            <a:spLocks noChangeArrowheads="1"/>
          </p:cNvSpPr>
          <p:nvPr/>
        </p:nvSpPr>
        <p:spPr bwMode="auto">
          <a:xfrm rot="5400000">
            <a:off x="1281114" y="1921553"/>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2" name="Text Box 6"/>
          <p:cNvSpPr txBox="1">
            <a:spLocks noChangeArrowheads="1"/>
          </p:cNvSpPr>
          <p:nvPr/>
        </p:nvSpPr>
        <p:spPr bwMode="auto">
          <a:xfrm>
            <a:off x="1963738" y="2895601"/>
            <a:ext cx="7180262" cy="762000"/>
          </a:xfrm>
          <a:prstGeom prst="rect">
            <a:avLst/>
          </a:prstGeom>
          <a:noFill/>
          <a:ln w="25400" algn="ctr">
            <a:noFill/>
            <a:miter lim="800000"/>
            <a:headEnd/>
            <a:tailEnd/>
          </a:ln>
        </p:spPr>
        <p:txBody>
          <a:bodyPr anchor="ctr"/>
          <a:lstStyle/>
          <a:p>
            <a:pPr>
              <a:buSzPct val="130000"/>
              <a:buFont typeface="Wingdings" pitchFamily="2" charset="2"/>
              <a:buNone/>
            </a:pPr>
            <a:r>
              <a:rPr lang="en-US" sz="1600" b="1" dirty="0">
                <a:latin typeface="+mn-lt"/>
              </a:rPr>
              <a:t>tianocore.org</a:t>
            </a:r>
            <a:r>
              <a:rPr lang="en-US" sz="1600" dirty="0">
                <a:latin typeface="+mn-lt"/>
              </a:rPr>
              <a:t>, open source EFI community launched</a:t>
            </a:r>
          </a:p>
        </p:txBody>
      </p:sp>
      <p:sp>
        <p:nvSpPr>
          <p:cNvPr id="164873" name="Rectangle 16"/>
          <p:cNvSpPr>
            <a:spLocks noChangeArrowheads="1"/>
          </p:cNvSpPr>
          <p:nvPr/>
        </p:nvSpPr>
        <p:spPr bwMode="auto">
          <a:xfrm>
            <a:off x="228355" y="3036889"/>
            <a:ext cx="838692" cy="369332"/>
          </a:xfrm>
          <a:prstGeom prst="rect">
            <a:avLst/>
          </a:prstGeom>
          <a:noFill/>
          <a:ln w="9525" algn="ctr">
            <a:noFill/>
            <a:miter lim="800000"/>
            <a:headEnd/>
            <a:tailEnd/>
          </a:ln>
        </p:spPr>
        <p:txBody>
          <a:bodyPr wrap="none">
            <a:spAutoFit/>
          </a:bodyPr>
          <a:lstStyle/>
          <a:p>
            <a:pPr algn="ctr"/>
            <a:r>
              <a:rPr lang="en-US" b="1" dirty="0">
                <a:latin typeface="+mn-lt"/>
              </a:rPr>
              <a:t>2004</a:t>
            </a:r>
          </a:p>
        </p:txBody>
      </p:sp>
      <p:sp>
        <p:nvSpPr>
          <p:cNvPr id="164874" name="AutoShape 10"/>
          <p:cNvSpPr>
            <a:spLocks noChangeArrowheads="1"/>
          </p:cNvSpPr>
          <p:nvPr/>
        </p:nvSpPr>
        <p:spPr bwMode="auto">
          <a:xfrm rot="5400000">
            <a:off x="1281114" y="2899453"/>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5" name="Text Box 15"/>
          <p:cNvSpPr txBox="1">
            <a:spLocks noChangeArrowheads="1"/>
          </p:cNvSpPr>
          <p:nvPr/>
        </p:nvSpPr>
        <p:spPr bwMode="auto">
          <a:xfrm>
            <a:off x="1963738" y="3581401"/>
            <a:ext cx="6342062" cy="1066800"/>
          </a:xfrm>
          <a:prstGeom prst="rect">
            <a:avLst/>
          </a:prstGeom>
          <a:noFill/>
          <a:ln w="25400" algn="ctr">
            <a:noFill/>
            <a:miter lim="800000"/>
            <a:headEnd/>
            <a:tailEnd/>
          </a:ln>
        </p:spPr>
        <p:txBody>
          <a:bodyPr anchor="ctr"/>
          <a:lstStyle/>
          <a:p>
            <a:pPr>
              <a:buClr>
                <a:schemeClr val="bg2"/>
              </a:buClr>
              <a:buSzPct val="130000"/>
              <a:buFont typeface="Wingdings" pitchFamily="2" charset="2"/>
              <a:buNone/>
            </a:pPr>
            <a:r>
              <a:rPr lang="en-US" sz="1600" b="1" dirty="0">
                <a:latin typeface="+mn-lt"/>
              </a:rPr>
              <a:t>Unified EFI (UEFI)</a:t>
            </a:r>
          </a:p>
          <a:p>
            <a:pPr>
              <a:buClr>
                <a:schemeClr val="bg2"/>
              </a:buClr>
              <a:buSzPct val="130000"/>
              <a:buFont typeface="Wingdings" pitchFamily="2" charset="2"/>
              <a:buNone/>
            </a:pPr>
            <a:r>
              <a:rPr lang="en-US" sz="1600" dirty="0">
                <a:latin typeface="+mn-lt"/>
              </a:rPr>
              <a:t>Industry forum, with 11 members, was formed to standardize EFI</a:t>
            </a:r>
          </a:p>
        </p:txBody>
      </p:sp>
      <p:sp>
        <p:nvSpPr>
          <p:cNvPr id="164876" name="Rectangle 17"/>
          <p:cNvSpPr>
            <a:spLocks noChangeArrowheads="1"/>
          </p:cNvSpPr>
          <p:nvPr/>
        </p:nvSpPr>
        <p:spPr bwMode="auto">
          <a:xfrm>
            <a:off x="228355" y="3948114"/>
            <a:ext cx="838692" cy="369332"/>
          </a:xfrm>
          <a:prstGeom prst="rect">
            <a:avLst/>
          </a:prstGeom>
          <a:noFill/>
          <a:ln w="9525" algn="ctr">
            <a:noFill/>
            <a:miter lim="800000"/>
            <a:headEnd/>
            <a:tailEnd/>
          </a:ln>
        </p:spPr>
        <p:txBody>
          <a:bodyPr wrap="none">
            <a:spAutoFit/>
          </a:bodyPr>
          <a:lstStyle/>
          <a:p>
            <a:pPr algn="ctr"/>
            <a:r>
              <a:rPr lang="en-US" b="1">
                <a:latin typeface="+mn-lt"/>
              </a:rPr>
              <a:t>2005</a:t>
            </a:r>
          </a:p>
        </p:txBody>
      </p:sp>
      <p:sp>
        <p:nvSpPr>
          <p:cNvPr id="164877" name="AutoShape 10"/>
          <p:cNvSpPr>
            <a:spLocks noChangeArrowheads="1"/>
          </p:cNvSpPr>
          <p:nvPr/>
        </p:nvSpPr>
        <p:spPr bwMode="auto">
          <a:xfrm rot="5400000">
            <a:off x="1281114" y="3810678"/>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164878" name="Text Box 9"/>
          <p:cNvSpPr txBox="1">
            <a:spLocks noChangeArrowheads="1"/>
          </p:cNvSpPr>
          <p:nvPr/>
        </p:nvSpPr>
        <p:spPr bwMode="auto">
          <a:xfrm>
            <a:off x="1981200" y="4495801"/>
            <a:ext cx="7239000" cy="1600199"/>
          </a:xfrm>
          <a:prstGeom prst="rect">
            <a:avLst/>
          </a:prstGeom>
          <a:noFill/>
          <a:ln w="25400" algn="ctr">
            <a:noFill/>
            <a:miter lim="800000"/>
            <a:headEnd/>
            <a:tailEnd/>
          </a:ln>
        </p:spPr>
        <p:txBody>
          <a:bodyPr anchor="ctr"/>
          <a:lstStyle/>
          <a:p>
            <a:pPr>
              <a:buSzPct val="130000"/>
              <a:buFont typeface="Wingdings" pitchFamily="2" charset="2"/>
              <a:buNone/>
            </a:pPr>
            <a:r>
              <a:rPr lang="en-US" sz="1600" dirty="0"/>
              <a:t>240 members</a:t>
            </a:r>
          </a:p>
          <a:p>
            <a:pPr>
              <a:buSzPct val="130000"/>
              <a:buFont typeface="Wingdings" pitchFamily="2" charset="2"/>
              <a:buNone/>
            </a:pPr>
            <a:r>
              <a:rPr lang="en-US" sz="1600" dirty="0"/>
              <a:t>Major MNCs shipping; UEFI platforms crossed most of IA worldwide units; Microsoft* UEFI x64 support  in Server 2008, Vista* and Win7*; </a:t>
            </a:r>
            <a:r>
              <a:rPr lang="en-US" sz="1600" dirty="0" err="1"/>
              <a:t>RedHat</a:t>
            </a:r>
            <a:r>
              <a:rPr lang="en-US" sz="1600" dirty="0"/>
              <a:t>* and </a:t>
            </a:r>
            <a:r>
              <a:rPr lang="en-US" sz="1600" dirty="0" err="1"/>
              <a:t>SuSEl</a:t>
            </a:r>
            <a:r>
              <a:rPr lang="en-US" sz="1600" dirty="0"/>
              <a:t>* OS support. Mandatory for Windows 8 client. ARM 32 and </a:t>
            </a:r>
            <a:br>
              <a:rPr lang="en-US" sz="1600" dirty="0"/>
            </a:br>
            <a:r>
              <a:rPr lang="en-US" sz="1600" dirty="0"/>
              <a:t>64 bit support.  ACPI added.</a:t>
            </a:r>
          </a:p>
        </p:txBody>
      </p:sp>
      <p:sp>
        <p:nvSpPr>
          <p:cNvPr id="164879" name="Rectangle 18"/>
          <p:cNvSpPr>
            <a:spLocks noChangeArrowheads="1"/>
          </p:cNvSpPr>
          <p:nvPr/>
        </p:nvSpPr>
        <p:spPr bwMode="auto">
          <a:xfrm>
            <a:off x="298886" y="5048251"/>
            <a:ext cx="697627" cy="369332"/>
          </a:xfrm>
          <a:prstGeom prst="rect">
            <a:avLst/>
          </a:prstGeom>
          <a:noFill/>
          <a:ln w="9525" algn="ctr">
            <a:noFill/>
            <a:miter lim="800000"/>
            <a:headEnd/>
            <a:tailEnd/>
          </a:ln>
        </p:spPr>
        <p:txBody>
          <a:bodyPr wrap="none">
            <a:spAutoFit/>
          </a:bodyPr>
          <a:lstStyle/>
          <a:p>
            <a:pPr algn="ctr"/>
            <a:r>
              <a:rPr lang="en-US" b="1" dirty="0">
                <a:latin typeface="+mn-lt"/>
              </a:rPr>
              <a:t>2015</a:t>
            </a:r>
          </a:p>
        </p:txBody>
      </p:sp>
      <p:sp>
        <p:nvSpPr>
          <p:cNvPr id="164880" name="AutoShape 10"/>
          <p:cNvSpPr>
            <a:spLocks noChangeArrowheads="1"/>
          </p:cNvSpPr>
          <p:nvPr/>
        </p:nvSpPr>
        <p:spPr bwMode="auto">
          <a:xfrm rot="5400000">
            <a:off x="1281114" y="4925103"/>
            <a:ext cx="731837" cy="733663"/>
          </a:xfrm>
          <a:prstGeom prst="triangle">
            <a:avLst>
              <a:gd name="adj" fmla="val 50000"/>
            </a:avLst>
          </a:prstGeom>
          <a:gradFill rotWithShape="1">
            <a:gsLst>
              <a:gs pos="0">
                <a:srgbClr val="AA014C">
                  <a:alpha val="51999"/>
                </a:srgbClr>
              </a:gs>
              <a:gs pos="100000">
                <a:srgbClr val="043A56">
                  <a:alpha val="0"/>
                </a:srgbClr>
              </a:gs>
            </a:gsLst>
            <a:lin ang="5400000" scaled="1"/>
          </a:gradFill>
          <a:ln w="9525" algn="ctr">
            <a:noFill/>
            <a:miter lim="800000"/>
            <a:headEnd/>
            <a:tailEnd/>
          </a:ln>
        </p:spPr>
        <p:txBody>
          <a:bodyPr anchor="ctr">
            <a:spAutoFit/>
          </a:bodyPr>
          <a:lstStyle/>
          <a:p>
            <a:pPr algn="r">
              <a:spcBef>
                <a:spcPct val="20000"/>
              </a:spcBef>
              <a:buSzPct val="130000"/>
            </a:pPr>
            <a:endParaRPr lang="en-US" sz="1800">
              <a:latin typeface="Neo Sans Intel Medium" pitchFamily="34" charset="0"/>
            </a:endParaRPr>
          </a:p>
        </p:txBody>
      </p:sp>
      <p:sp>
        <p:nvSpPr>
          <p:cNvPr id="3" name="Rectangle 2"/>
          <p:cNvSpPr/>
          <p:nvPr/>
        </p:nvSpPr>
        <p:spPr>
          <a:xfrm>
            <a:off x="2543668" y="6172200"/>
            <a:ext cx="4132863" cy="338554"/>
          </a:xfrm>
          <a:prstGeom prst="rect">
            <a:avLst/>
          </a:prstGeom>
        </p:spPr>
        <p:txBody>
          <a:bodyPr wrap="none">
            <a:spAutoFit/>
          </a:bodyPr>
          <a:lstStyle/>
          <a:p>
            <a:r>
              <a:rPr lang="en-US" sz="1600" dirty="0"/>
              <a:t>Source: </a:t>
            </a:r>
            <a:r>
              <a:rPr lang="en-US" sz="1600" dirty="0">
                <a:hlinkClick r:id="rId3"/>
              </a:rPr>
              <a:t>http://www.slideshare.net/k33a/uefi</a:t>
            </a:r>
            <a:endParaRPr lang="en-US" sz="1600" dirty="0"/>
          </a:p>
        </p:txBody>
      </p:sp>
    </p:spTree>
    <p:extLst>
      <p:ext uri="{BB962C8B-B14F-4D97-AF65-F5344CB8AC3E}">
        <p14:creationId xmlns:p14="http://schemas.microsoft.com/office/powerpoint/2010/main" val="3531140859"/>
      </p:ext>
    </p:extLst>
  </p:cSld>
  <p:clrMapOvr>
    <a:masterClrMapping/>
  </p:clrMapOvr>
  <p:transition>
    <p:pull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(Unified) Extensible Firmware Interface</a:t>
            </a:r>
          </a:p>
        </p:txBody>
      </p:sp>
      <p:sp>
        <p:nvSpPr>
          <p:cNvPr id="8" name="Content Placeholder 7"/>
          <p:cNvSpPr>
            <a:spLocks noGrp="1"/>
          </p:cNvSpPr>
          <p:nvPr>
            <p:ph idx="1"/>
          </p:nvPr>
        </p:nvSpPr>
        <p:spPr>
          <a:xfrm>
            <a:off x="453421" y="1482331"/>
            <a:ext cx="8237158" cy="4494774"/>
          </a:xfrm>
        </p:spPr>
        <p:txBody>
          <a:bodyPr>
            <a:normAutofit fontScale="85000" lnSpcReduction="20000"/>
          </a:bodyPr>
          <a:lstStyle/>
          <a:p>
            <a:pPr marL="342900" indent="-342900">
              <a:buFont typeface="Arial" panose="020B0604020202020204" pitchFamily="34" charset="0"/>
              <a:buChar char="•"/>
            </a:pPr>
            <a:r>
              <a:rPr lang="en-US" sz="2400" dirty="0">
                <a:latin typeface="Neo Sans Intel (Body)"/>
              </a:rPr>
              <a:t>Industry Standard Interface Between Firmware &amp; OS </a:t>
            </a:r>
          </a:p>
          <a:p>
            <a:pPr marL="342900" indent="-342900">
              <a:buFont typeface="Arial" panose="020B0604020202020204" pitchFamily="34" charset="0"/>
              <a:buChar char="•"/>
            </a:pPr>
            <a:r>
              <a:rPr lang="en-US" sz="2400" dirty="0">
                <a:latin typeface="Neo Sans Intel (Body)"/>
              </a:rPr>
              <a:t>Processor Architecture and OS Independent</a:t>
            </a:r>
          </a:p>
          <a:p>
            <a:pPr marL="342900" indent="-342900">
              <a:buFont typeface="Arial" panose="020B0604020202020204" pitchFamily="34" charset="0"/>
              <a:buChar char="•"/>
            </a:pPr>
            <a:r>
              <a:rPr lang="en-US" sz="2400" dirty="0">
                <a:latin typeface="Neo Sans Intel (Body)"/>
              </a:rPr>
              <a:t>C Development Environment (EDK2/UDK)</a:t>
            </a:r>
          </a:p>
          <a:p>
            <a:pPr marL="342900" indent="-342900">
              <a:buFont typeface="Arial" panose="020B0604020202020204" pitchFamily="34" charset="0"/>
              <a:buChar char="•"/>
            </a:pPr>
            <a:r>
              <a:rPr lang="en-US" sz="2400" dirty="0">
                <a:latin typeface="Neo Sans Intel (Body)"/>
              </a:rPr>
              <a:t>Rich GUI Pre-Boot Application Environment</a:t>
            </a:r>
          </a:p>
          <a:p>
            <a:pPr marL="342900" indent="-342900">
              <a:buFont typeface="Arial" panose="020B0604020202020204" pitchFamily="34" charset="0"/>
              <a:buChar char="•"/>
            </a:pPr>
            <a:r>
              <a:rPr lang="en-US" sz="2400" dirty="0">
                <a:latin typeface="Neo Sans Intel (Body)"/>
              </a:rPr>
              <a:t>Includes Modular Driver Model</a:t>
            </a:r>
          </a:p>
          <a:p>
            <a:pPr marL="342900" indent="-342900">
              <a:buFont typeface="Arial" panose="020B0604020202020204" pitchFamily="34" charset="0"/>
              <a:buChar char="•"/>
            </a:pPr>
            <a:r>
              <a:rPr lang="en-US" sz="2400" dirty="0">
                <a:latin typeface="Neo Sans Intel (Body)"/>
              </a:rPr>
              <a:t>UEFI executables: PE/COFF or TE executable files</a:t>
            </a:r>
          </a:p>
          <a:p>
            <a:pPr marL="342900" indent="-342900">
              <a:buFont typeface="Arial" panose="020B0604020202020204" pitchFamily="34" charset="0"/>
              <a:buChar char="•"/>
            </a:pPr>
            <a:r>
              <a:rPr lang="en-US" sz="2400" dirty="0">
                <a:latin typeface="Neo Sans Intel (Body)"/>
              </a:rPr>
              <a:t>UEFI file system is FAT32</a:t>
            </a:r>
          </a:p>
          <a:p>
            <a:pPr marL="342900" indent="-342900">
              <a:buFont typeface="Arial" panose="020B0604020202020204" pitchFamily="34" charset="0"/>
              <a:buChar char="•"/>
            </a:pPr>
            <a:r>
              <a:rPr lang="en-US" sz="2400" dirty="0">
                <a:latin typeface="Neo Sans Intel (Body)"/>
              </a:rPr>
              <a:t>UEFI OS uses UEFI compliant </a:t>
            </a:r>
            <a:r>
              <a:rPr lang="en-US" sz="2400" dirty="0" err="1">
                <a:latin typeface="Neo Sans Intel (Body)"/>
              </a:rPr>
              <a:t>bootloader</a:t>
            </a:r>
            <a:r>
              <a:rPr lang="en-US" sz="2400" dirty="0">
                <a:latin typeface="Neo Sans Intel (Body)"/>
              </a:rPr>
              <a:t>: </a:t>
            </a:r>
          </a:p>
          <a:p>
            <a:r>
              <a:rPr lang="en-US" sz="2400" dirty="0"/>
              <a:t>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efi</a:t>
            </a:r>
            <a:r>
              <a:rPr lang="en-US" sz="2400" dirty="0">
                <a:latin typeface="Courier New" panose="02070309020205020404" pitchFamily="49" charset="0"/>
                <a:cs typeface="Courier New" panose="02070309020205020404" pitchFamily="49" charset="0"/>
              </a:rPr>
              <a:t>/boot/bootx64.efi /</a:t>
            </a:r>
            <a:r>
              <a:rPr lang="en-US" sz="2400" dirty="0" err="1">
                <a:latin typeface="Courier New" panose="02070309020205020404" pitchFamily="49" charset="0"/>
                <a:cs typeface="Courier New" panose="02070309020205020404" pitchFamily="49" charset="0"/>
              </a:rPr>
              <a:t>efi</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redhat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grub.efi</a:t>
            </a:r>
            <a:r>
              <a:rPr lang="en-US" sz="24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400" dirty="0">
                <a:latin typeface="Neo Sans Intel (Body)"/>
              </a:rPr>
              <a:t>Secure Boot of Microsoft Windows 8 or above requires UEFI</a:t>
            </a:r>
          </a:p>
          <a:p>
            <a:pPr marL="342900" indent="-342900">
              <a:buFont typeface="Arial" panose="020B0604020202020204" pitchFamily="34" charset="0"/>
              <a:buChar char="•"/>
            </a:pPr>
            <a:r>
              <a:rPr lang="en-US" sz="2400" dirty="0">
                <a:latin typeface="Neo Sans Intel (Body)"/>
              </a:rPr>
              <a:t>UEFI firmware supports booting legacy OS from legacy MBR via Compatibility Support Module (CSM)</a:t>
            </a:r>
          </a:p>
          <a:p>
            <a:pPr marL="342900" indent="-342900">
              <a:buFont typeface="Arial" panose="020B0604020202020204" pitchFamily="34" charset="0"/>
              <a:buChar char="•"/>
            </a:pPr>
            <a:endParaRPr lang="en-US" sz="2400" dirty="0">
              <a:latin typeface="Neo Sans Intel (Body)"/>
            </a:endParaRPr>
          </a:p>
          <a:p>
            <a:pPr marL="342900" indent="-342900">
              <a:buFont typeface="Arial" panose="020B0604020202020204" pitchFamily="34" charset="0"/>
              <a:buChar char="•"/>
            </a:pPr>
            <a:endParaRPr lang="en-US" sz="2400" dirty="0">
              <a:latin typeface="Neo Sans Intel (Body)"/>
            </a:endParaRPr>
          </a:p>
        </p:txBody>
      </p:sp>
    </p:spTree>
    <p:extLst>
      <p:ext uri="{BB962C8B-B14F-4D97-AF65-F5344CB8AC3E}">
        <p14:creationId xmlns:p14="http://schemas.microsoft.com/office/powerpoint/2010/main" val="3371466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Firmware Evolution</a:t>
            </a:r>
          </a:p>
        </p:txBody>
      </p:sp>
      <p:sp>
        <p:nvSpPr>
          <p:cNvPr id="2" name="Can 1"/>
          <p:cNvSpPr/>
          <p:nvPr/>
        </p:nvSpPr>
        <p:spPr>
          <a:xfrm>
            <a:off x="725053" y="2893395"/>
            <a:ext cx="1685217" cy="109576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Class 0:</a:t>
            </a:r>
          </a:p>
          <a:p>
            <a:pPr algn="ctr"/>
            <a:r>
              <a:rPr lang="en-US" sz="1600" dirty="0">
                <a:solidFill>
                  <a:prstClr val="white"/>
                </a:solidFill>
              </a:rPr>
              <a:t>Legacy BIOS</a:t>
            </a:r>
          </a:p>
        </p:txBody>
      </p:sp>
      <p:sp>
        <p:nvSpPr>
          <p:cNvPr id="5" name="Can 4"/>
          <p:cNvSpPr/>
          <p:nvPr/>
        </p:nvSpPr>
        <p:spPr>
          <a:xfrm>
            <a:off x="2744038" y="2893394"/>
            <a:ext cx="1685217" cy="109576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Class 1:</a:t>
            </a:r>
          </a:p>
          <a:p>
            <a:pPr algn="ctr"/>
            <a:r>
              <a:rPr lang="en-US" sz="1600" dirty="0">
                <a:solidFill>
                  <a:prstClr val="white"/>
                </a:solidFill>
              </a:rPr>
              <a:t>UEFI CSM only</a:t>
            </a:r>
          </a:p>
        </p:txBody>
      </p:sp>
      <p:sp>
        <p:nvSpPr>
          <p:cNvPr id="6" name="Can 5"/>
          <p:cNvSpPr/>
          <p:nvPr/>
        </p:nvSpPr>
        <p:spPr>
          <a:xfrm>
            <a:off x="4757986" y="2893395"/>
            <a:ext cx="1685217" cy="109576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Class 2:</a:t>
            </a:r>
          </a:p>
          <a:p>
            <a:pPr algn="ctr"/>
            <a:r>
              <a:rPr lang="en-US" sz="1600" dirty="0">
                <a:solidFill>
                  <a:prstClr val="white"/>
                </a:solidFill>
              </a:rPr>
              <a:t>UEFI switch:</a:t>
            </a:r>
          </a:p>
          <a:p>
            <a:pPr algn="ctr"/>
            <a:r>
              <a:rPr lang="en-US" sz="1600" dirty="0">
                <a:solidFill>
                  <a:prstClr val="white"/>
                </a:solidFill>
              </a:rPr>
              <a:t>CSM &amp; UEFI</a:t>
            </a:r>
          </a:p>
        </p:txBody>
      </p:sp>
      <p:sp>
        <p:nvSpPr>
          <p:cNvPr id="9" name="Can 8"/>
          <p:cNvSpPr/>
          <p:nvPr/>
        </p:nvSpPr>
        <p:spPr>
          <a:xfrm>
            <a:off x="6686287" y="2893392"/>
            <a:ext cx="1685217" cy="109576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Class 3:</a:t>
            </a:r>
          </a:p>
          <a:p>
            <a:pPr algn="ctr"/>
            <a:r>
              <a:rPr lang="en-US" sz="1600" dirty="0">
                <a:solidFill>
                  <a:prstClr val="white"/>
                </a:solidFill>
              </a:rPr>
              <a:t>UEFI only</a:t>
            </a:r>
          </a:p>
        </p:txBody>
      </p:sp>
    </p:spTree>
    <p:extLst>
      <p:ext uri="{BB962C8B-B14F-4D97-AF65-F5344CB8AC3E}">
        <p14:creationId xmlns:p14="http://schemas.microsoft.com/office/powerpoint/2010/main" val="5150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Support Module (CSM)</a:t>
            </a:r>
          </a:p>
        </p:txBody>
      </p:sp>
      <p:sp>
        <p:nvSpPr>
          <p:cNvPr id="3" name="Content Placeholder 2"/>
          <p:cNvSpPr>
            <a:spLocks noGrp="1"/>
          </p:cNvSpPr>
          <p:nvPr>
            <p:ph idx="1"/>
          </p:nvPr>
        </p:nvSpPr>
        <p:spPr>
          <a:xfrm>
            <a:off x="457200" y="1233194"/>
            <a:ext cx="8229600" cy="5243806"/>
          </a:xfrm>
        </p:spPr>
        <p:txBody>
          <a:bodyPr>
            <a:normAutofit lnSpcReduction="10000"/>
          </a:bodyPr>
          <a:lstStyle/>
          <a:p>
            <a:pPr marL="342900" indent="-342900">
              <a:buFont typeface="Arial" panose="020B0604020202020204" pitchFamily="34" charset="0"/>
              <a:buChar char="•"/>
            </a:pPr>
            <a:r>
              <a:rPr lang="en-US" dirty="0"/>
              <a:t>CSM is a UEFI component which allows legacy OS boot loader (MBR) and legacy Option ROM to execute on top of UEFI based firmware without modifications</a:t>
            </a:r>
          </a:p>
          <a:p>
            <a:pPr marL="342900" indent="-342900">
              <a:buFont typeface="Arial" panose="020B0604020202020204" pitchFamily="34" charset="0"/>
              <a:buChar char="•"/>
            </a:pPr>
            <a:r>
              <a:rPr lang="en-US" dirty="0"/>
              <a:t>CSM has to emulate some legacy BIOS runtime 	services required for legacy boot</a:t>
            </a:r>
          </a:p>
          <a:p>
            <a:pPr marL="342900" indent="-342900">
              <a:buFont typeface="Arial" panose="020B0604020202020204" pitchFamily="34" charset="0"/>
              <a:buChar char="•"/>
            </a:pPr>
            <a:r>
              <a:rPr lang="en-US" dirty="0"/>
              <a:t>CSM consists of the following components:</a:t>
            </a:r>
          </a:p>
          <a:p>
            <a:pPr marL="914400" lvl="2" indent="-342900">
              <a:buFont typeface="Arial" panose="020B0604020202020204" pitchFamily="34" charset="0"/>
              <a:buChar char="•"/>
            </a:pPr>
            <a:r>
              <a:rPr lang="en-US" sz="2000" dirty="0" err="1"/>
              <a:t>EfiCompatoibility</a:t>
            </a:r>
            <a:r>
              <a:rPr lang="en-US" sz="2000" dirty="0"/>
              <a:t> (Legacy BIOS driver, drivers for legacy devices like PIC 8259)</a:t>
            </a:r>
          </a:p>
          <a:p>
            <a:pPr marL="914400" lvl="2" indent="-342900">
              <a:buFont typeface="Arial" panose="020B0604020202020204" pitchFamily="34" charset="0"/>
              <a:buChar char="•"/>
            </a:pPr>
            <a:r>
              <a:rPr lang="en-US" sz="2000" dirty="0"/>
              <a:t>Compatibility16BIOS (provides legacy BIOS runtime services as INT13, INT15, INT19 etc.)</a:t>
            </a:r>
          </a:p>
          <a:p>
            <a:pPr marL="914400" lvl="2" indent="-342900">
              <a:buFont typeface="Arial" panose="020B0604020202020204" pitchFamily="34" charset="0"/>
              <a:buChar char="•"/>
            </a:pPr>
            <a:r>
              <a:rPr lang="en-US" sz="2000" dirty="0"/>
              <a:t>Compatibility16SMM (provides legacy SMI handlers)</a:t>
            </a:r>
          </a:p>
          <a:p>
            <a:pPr marL="914400" lvl="2" indent="-342900">
              <a:buFont typeface="Arial" panose="020B0604020202020204" pitchFamily="34" charset="0"/>
              <a:buChar char="•"/>
            </a:pPr>
            <a:r>
              <a:rPr lang="en-US" sz="2000" dirty="0" err="1"/>
              <a:t>Thunk</a:t>
            </a:r>
            <a:r>
              <a:rPr lang="en-US" sz="2000" dirty="0"/>
              <a:t>/</a:t>
            </a:r>
            <a:r>
              <a:rPr lang="en-US" sz="2000" dirty="0" err="1"/>
              <a:t>ReserveThunk</a:t>
            </a:r>
            <a:r>
              <a:rPr lang="en-US" sz="2000" dirty="0"/>
              <a:t> (switching between 32-bit and 16-bit modes)</a:t>
            </a:r>
          </a:p>
          <a:p>
            <a:pPr marL="914400" lvl="2" indent="-342900">
              <a:buFont typeface="Arial" panose="020B0604020202020204" pitchFamily="34" charset="0"/>
              <a:buChar char="•"/>
            </a:pPr>
            <a:r>
              <a:rPr lang="en-US" sz="2000" dirty="0"/>
              <a:t>Legacy Option ROM interface</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991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Why Attack Firmware?</a:t>
            </a:r>
          </a:p>
        </p:txBody>
      </p:sp>
      <p:sp>
        <p:nvSpPr>
          <p:cNvPr id="7" name="Content Placeholder 6"/>
          <p:cNvSpPr>
            <a:spLocks noGrp="1"/>
          </p:cNvSpPr>
          <p:nvPr>
            <p:ph sz="half" idx="2"/>
          </p:nvPr>
        </p:nvSpPr>
        <p:spPr>
          <a:xfrm>
            <a:off x="457200" y="1981200"/>
            <a:ext cx="8458200" cy="43352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Extreme persistence</a:t>
            </a:r>
          </a:p>
          <a:p>
            <a:pPr marL="365760" lvl="1" indent="-365760">
              <a:lnSpc>
                <a:spcPct val="150000"/>
              </a:lnSpc>
              <a:spcBef>
                <a:spcPts val="600"/>
              </a:spcBef>
              <a:buFont typeface="Wingdings" panose="05000000000000000000" pitchFamily="2" charset="2"/>
              <a:buChar char="Ø"/>
            </a:pPr>
            <a:r>
              <a:rPr lang="en-US" sz="2400" dirty="0"/>
              <a:t>Stealth</a:t>
            </a:r>
          </a:p>
          <a:p>
            <a:pPr marL="365760" lvl="1" indent="-365760">
              <a:lnSpc>
                <a:spcPct val="150000"/>
              </a:lnSpc>
              <a:spcBef>
                <a:spcPts val="600"/>
              </a:spcBef>
              <a:buFont typeface="Wingdings" panose="05000000000000000000" pitchFamily="2" charset="2"/>
              <a:buChar char="Ø"/>
            </a:pPr>
            <a:r>
              <a:rPr lang="en-US" sz="2400" dirty="0"/>
              <a:t>Bypass software (OS or VMM) based security</a:t>
            </a:r>
          </a:p>
          <a:p>
            <a:pPr marL="365760" lvl="1" indent="-365760">
              <a:lnSpc>
                <a:spcPct val="150000"/>
              </a:lnSpc>
              <a:spcBef>
                <a:spcPts val="600"/>
              </a:spcBef>
              <a:buFont typeface="Wingdings" panose="05000000000000000000" pitchFamily="2" charset="2"/>
              <a:buChar char="Ø"/>
            </a:pPr>
            <a:r>
              <a:rPr lang="en-US" sz="2400" dirty="0"/>
              <a:t>Unfettered access to hardware</a:t>
            </a:r>
          </a:p>
          <a:p>
            <a:pPr marL="365760" lvl="1" indent="-365760">
              <a:lnSpc>
                <a:spcPct val="150000"/>
              </a:lnSpc>
              <a:spcBef>
                <a:spcPts val="600"/>
              </a:spcBef>
              <a:buFont typeface="Wingdings" panose="05000000000000000000" pitchFamily="2" charset="2"/>
              <a:buChar char="Ø"/>
            </a:pPr>
            <a:r>
              <a:rPr lang="en-US" sz="2400" dirty="0"/>
              <a:t>OS independence</a:t>
            </a:r>
          </a:p>
          <a:p>
            <a:pPr marL="365760" lvl="1" indent="-365760">
              <a:lnSpc>
                <a:spcPct val="150000"/>
              </a:lnSpc>
              <a:spcBef>
                <a:spcPts val="600"/>
              </a:spcBef>
              <a:buFont typeface="Wingdings" panose="05000000000000000000" pitchFamily="2" charset="2"/>
              <a:buChar char="Ø"/>
            </a:pPr>
            <a:r>
              <a:rPr lang="en-US" sz="2400" dirty="0"/>
              <a:t>Making the system unbootable (bricking)</a:t>
            </a:r>
          </a:p>
          <a:p>
            <a:pPr marL="365760" lvl="1" indent="-365760">
              <a:lnSpc>
                <a:spcPct val="150000"/>
              </a:lnSpc>
              <a:spcBef>
                <a:spcPts val="600"/>
              </a:spcBef>
              <a:buFont typeface="Wingdings" panose="05000000000000000000" pitchFamily="2" charset="2"/>
              <a:buChar char="Ø"/>
            </a:pPr>
            <a:endParaRPr lang="en-US" sz="2400" dirty="0"/>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6</a:t>
            </a:fld>
            <a:endParaRPr lang="en-US" dirty="0"/>
          </a:p>
        </p:txBody>
      </p:sp>
    </p:spTree>
    <p:extLst>
      <p:ext uri="{BB962C8B-B14F-4D97-AF65-F5344CB8AC3E}">
        <p14:creationId xmlns:p14="http://schemas.microsoft.com/office/powerpoint/2010/main" val="4113160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(U)EFI Firmware</a:t>
            </a:r>
          </a:p>
        </p:txBody>
      </p:sp>
      <p:grpSp>
        <p:nvGrpSpPr>
          <p:cNvPr id="4" name="Group 3"/>
          <p:cNvGrpSpPr/>
          <p:nvPr/>
        </p:nvGrpSpPr>
        <p:grpSpPr>
          <a:xfrm>
            <a:off x="963714" y="1766488"/>
            <a:ext cx="5861886" cy="4320417"/>
            <a:chOff x="1547914" y="1766488"/>
            <a:chExt cx="5861886" cy="4320417"/>
          </a:xfrm>
        </p:grpSpPr>
        <p:sp>
          <p:nvSpPr>
            <p:cNvPr id="63" name="AutoShape 62"/>
            <p:cNvSpPr>
              <a:spLocks noChangeArrowheads="1"/>
            </p:cNvSpPr>
            <p:nvPr/>
          </p:nvSpPr>
          <p:spPr bwMode="auto">
            <a:xfrm>
              <a:off x="1556657" y="5395989"/>
              <a:ext cx="5834742" cy="690916"/>
            </a:xfrm>
            <a:prstGeom prst="roundRect">
              <a:avLst>
                <a:gd name="adj" fmla="val 0"/>
              </a:avLst>
            </a:prstGeom>
            <a:solidFill>
              <a:schemeClr val="bg1">
                <a:lumMod val="50000"/>
              </a:schemeClr>
            </a:solidFill>
            <a:ln w="12700" cmpd="sng">
              <a:no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1817914" y="5729347"/>
              <a:ext cx="104502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089365"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482736"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876108"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556657" y="4421352"/>
              <a:ext cx="5834742" cy="429070"/>
            </a:xfrm>
            <a:prstGeom prst="roundRect">
              <a:avLst>
                <a:gd name="adj" fmla="val 0"/>
              </a:avLst>
            </a:prstGeom>
            <a:solidFill>
              <a:schemeClr val="bg1">
                <a:lumMod val="50000"/>
              </a:schemeClr>
            </a:solidFill>
            <a:ln w="127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556657" y="2368301"/>
              <a:ext cx="5834742" cy="429070"/>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556657" y="4921934"/>
              <a:ext cx="5834742" cy="429070"/>
            </a:xfrm>
            <a:prstGeom prst="roundRect">
              <a:avLst>
                <a:gd name="adj" fmla="val 48"/>
              </a:avLst>
            </a:prstGeom>
            <a:solidFill>
              <a:schemeClr val="bg1">
                <a:lumMod val="50000"/>
              </a:schemeClr>
            </a:solidFill>
            <a:ln w="127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1" name="AutoShape 62"/>
            <p:cNvSpPr>
              <a:spLocks noChangeArrowheads="1"/>
            </p:cNvSpPr>
            <p:nvPr/>
          </p:nvSpPr>
          <p:spPr bwMode="auto">
            <a:xfrm>
              <a:off x="1556657" y="3706311"/>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2" name="AutoShape 62"/>
            <p:cNvSpPr>
              <a:spLocks noChangeArrowheads="1"/>
            </p:cNvSpPr>
            <p:nvPr/>
          </p:nvSpPr>
          <p:spPr bwMode="auto">
            <a:xfrm>
              <a:off x="6085113" y="3062705"/>
              <a:ext cx="1306286" cy="1144186"/>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a:t>
              </a:r>
            </a:p>
            <a:p>
              <a:pPr algn="ctr"/>
              <a:r>
                <a:rPr lang="en-US" sz="1400" dirty="0">
                  <a:solidFill>
                    <a:prstClr val="white"/>
                  </a:solidFill>
                  <a:effectLst>
                    <a:outerShdw blurRad="25400" dist="12700" dir="2700000" algn="tl" rotWithShape="0">
                      <a:prstClr val="black">
                        <a:alpha val="21000"/>
                      </a:prstClr>
                    </a:outerShdw>
                  </a:effectLst>
                  <a:latin typeface="Arial"/>
                </a:rPr>
                <a:t>Boot Loader</a:t>
              </a:r>
            </a:p>
            <a:p>
              <a:pPr algn="ctr"/>
              <a:endParaRPr lang="en-US" sz="1400" dirty="0">
                <a:solidFill>
                  <a:prstClr val="white"/>
                </a:solidFill>
                <a:effectLst>
                  <a:outerShdw blurRad="25400" dist="12700" dir="2700000" algn="tl" rotWithShape="0">
                    <a:prstClr val="black">
                      <a:alpha val="21000"/>
                    </a:prstClr>
                  </a:outerShdw>
                </a:effectLst>
                <a:latin typeface="Arial"/>
              </a:endParaRPr>
            </a:p>
            <a:p>
              <a:pPr algn="ctr"/>
              <a:r>
                <a:rPr lang="en-US" sz="1400" dirty="0">
                  <a:solidFill>
                    <a:prstClr val="white"/>
                  </a:solidFill>
                  <a:effectLst>
                    <a:outerShdw blurRad="25400" dist="12700" dir="2700000" algn="tl" rotWithShape="0">
                      <a:prstClr val="black">
                        <a:alpha val="21000"/>
                      </a:prstClr>
                    </a:outerShdw>
                  </a:effectLst>
                  <a:latin typeface="Arial"/>
                </a:rPr>
                <a:t>Bootx64.efi</a:t>
              </a:r>
            </a:p>
            <a:p>
              <a:pPr algn="ctr"/>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73" name="AutoShape 62"/>
            <p:cNvSpPr>
              <a:spLocks noChangeArrowheads="1"/>
            </p:cNvSpPr>
            <p:nvPr/>
          </p:nvSpPr>
          <p:spPr bwMode="auto">
            <a:xfrm>
              <a:off x="1547914" y="4417771"/>
              <a:ext cx="5861886" cy="906149"/>
            </a:xfrm>
            <a:prstGeom prst="roundRect">
              <a:avLst>
                <a:gd name="adj" fmla="val 0"/>
              </a:avLst>
            </a:prstGeom>
            <a:noFill/>
            <a:ln w="50800" cap="flat" cmpd="sng" algn="ctr">
              <a:no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78" name="AutoShape 62"/>
            <p:cNvSpPr>
              <a:spLocks noChangeArrowheads="1"/>
            </p:cNvSpPr>
            <p:nvPr/>
          </p:nvSpPr>
          <p:spPr bwMode="auto">
            <a:xfrm>
              <a:off x="1556657" y="30627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80" name="AutoShape 62"/>
            <p:cNvSpPr>
              <a:spLocks noChangeArrowheads="1"/>
            </p:cNvSpPr>
            <p:nvPr/>
          </p:nvSpPr>
          <p:spPr bwMode="auto">
            <a:xfrm>
              <a:off x="1556657" y="1766488"/>
              <a:ext cx="5834742" cy="429070"/>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 / Drivers</a:t>
              </a:r>
            </a:p>
          </p:txBody>
        </p:sp>
        <p:sp>
          <p:nvSpPr>
            <p:cNvPr id="32" name="AutoShape 62"/>
            <p:cNvSpPr>
              <a:spLocks noChangeArrowheads="1"/>
            </p:cNvSpPr>
            <p:nvPr/>
          </p:nvSpPr>
          <p:spPr bwMode="auto">
            <a:xfrm>
              <a:off x="3055257" y="3706310"/>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4" name="AutoShape 62"/>
            <p:cNvSpPr>
              <a:spLocks noChangeArrowheads="1"/>
            </p:cNvSpPr>
            <p:nvPr/>
          </p:nvSpPr>
          <p:spPr bwMode="auto">
            <a:xfrm>
              <a:off x="3055257" y="30627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5" name="AutoShape 62"/>
            <p:cNvSpPr>
              <a:spLocks noChangeArrowheads="1"/>
            </p:cNvSpPr>
            <p:nvPr/>
          </p:nvSpPr>
          <p:spPr bwMode="auto">
            <a:xfrm>
              <a:off x="4579257" y="3693610"/>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7" name="AutoShape 62"/>
            <p:cNvSpPr>
              <a:spLocks noChangeArrowheads="1"/>
            </p:cNvSpPr>
            <p:nvPr/>
          </p:nvSpPr>
          <p:spPr bwMode="auto">
            <a:xfrm>
              <a:off x="4579257" y="30500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grpSp>
      <p:pic>
        <p:nvPicPr>
          <p:cNvPr id="41" name="Picture 4" descr="http://wwv.bioschip.net:1011/wp-content/uploads/2010/09/DIPchip1.jpg"/>
          <p:cNvPicPr>
            <a:picLocks noChangeAspect="1" noChangeArrowheads="1"/>
          </p:cNvPicPr>
          <p:nvPr/>
        </p:nvPicPr>
        <p:blipFill>
          <a:blip r:embed="rId3" cstate="print"/>
          <a:srcRect/>
          <a:stretch>
            <a:fillRect/>
          </a:stretch>
        </p:blipFill>
        <p:spPr bwMode="auto">
          <a:xfrm>
            <a:off x="5575301" y="4416733"/>
            <a:ext cx="1231900" cy="925686"/>
          </a:xfrm>
          <a:prstGeom prst="rect">
            <a:avLst/>
          </a:prstGeom>
          <a:noFill/>
        </p:spPr>
      </p:pic>
      <p:sp>
        <p:nvSpPr>
          <p:cNvPr id="42" name="Flowchart: Magnetic Disk 41"/>
          <p:cNvSpPr/>
          <p:nvPr/>
        </p:nvSpPr>
        <p:spPr>
          <a:xfrm>
            <a:off x="7137400" y="3187700"/>
            <a:ext cx="1143000" cy="841248"/>
          </a:xfrm>
          <a:prstGeom prst="flowChartMagneticDisk">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HDD</a:t>
            </a:r>
          </a:p>
        </p:txBody>
      </p:sp>
      <p:pic>
        <p:nvPicPr>
          <p:cNvPr id="43" name="Picture 42" descr="dude5.gif"/>
          <p:cNvPicPr>
            <a:picLocks noChangeAspect="1"/>
          </p:cNvPicPr>
          <p:nvPr/>
        </p:nvPicPr>
        <p:blipFill>
          <a:blip r:embed="rId4" cstate="print"/>
          <a:stretch>
            <a:fillRect/>
          </a:stretch>
        </p:blipFill>
        <p:spPr>
          <a:xfrm>
            <a:off x="3695700" y="1219200"/>
            <a:ext cx="457200" cy="457200"/>
          </a:xfrm>
          <a:prstGeom prst="rect">
            <a:avLst/>
          </a:prstGeom>
        </p:spPr>
      </p:pic>
    </p:spTree>
    <p:extLst>
      <p:ext uri="{BB962C8B-B14F-4D97-AF65-F5344CB8AC3E}">
        <p14:creationId xmlns:p14="http://schemas.microsoft.com/office/powerpoint/2010/main" val="290664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(U)EFI Firmware</a:t>
            </a:r>
          </a:p>
        </p:txBody>
      </p:sp>
      <p:grpSp>
        <p:nvGrpSpPr>
          <p:cNvPr id="4" name="Group 3"/>
          <p:cNvGrpSpPr/>
          <p:nvPr/>
        </p:nvGrpSpPr>
        <p:grpSpPr>
          <a:xfrm>
            <a:off x="963714" y="1766488"/>
            <a:ext cx="5861886" cy="4320417"/>
            <a:chOff x="1547914" y="1766488"/>
            <a:chExt cx="5861886" cy="4320417"/>
          </a:xfrm>
        </p:grpSpPr>
        <p:sp>
          <p:nvSpPr>
            <p:cNvPr id="63" name="AutoShape 62"/>
            <p:cNvSpPr>
              <a:spLocks noChangeArrowheads="1"/>
            </p:cNvSpPr>
            <p:nvPr/>
          </p:nvSpPr>
          <p:spPr bwMode="auto">
            <a:xfrm>
              <a:off x="1556657" y="5395989"/>
              <a:ext cx="5834742" cy="690916"/>
            </a:xfrm>
            <a:prstGeom prst="roundRect">
              <a:avLst>
                <a:gd name="adj" fmla="val 0"/>
              </a:avLst>
            </a:prstGeom>
            <a:solidFill>
              <a:schemeClr val="bg1">
                <a:lumMod val="50000"/>
              </a:schemeClr>
            </a:solidFill>
            <a:ln w="12700" cmpd="sng">
              <a:noFill/>
              <a:round/>
              <a:headEnd/>
              <a:tailEnd/>
            </a:ln>
            <a:effectLst/>
          </p:spPr>
          <p:txBody>
            <a:bodyPr wrap="none" lIns="0" tIns="0" rIns="0" bIns="0" anchor="t" anchorCtr="0"/>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Hardware</a:t>
              </a:r>
            </a:p>
          </p:txBody>
        </p:sp>
        <p:sp>
          <p:nvSpPr>
            <p:cNvPr id="64" name="AutoShape 62"/>
            <p:cNvSpPr>
              <a:spLocks noChangeArrowheads="1"/>
            </p:cNvSpPr>
            <p:nvPr/>
          </p:nvSpPr>
          <p:spPr bwMode="auto">
            <a:xfrm>
              <a:off x="1817914" y="5729347"/>
              <a:ext cx="104502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I/O</a:t>
              </a:r>
            </a:p>
          </p:txBody>
        </p:sp>
        <p:sp>
          <p:nvSpPr>
            <p:cNvPr id="65" name="AutoShape 62"/>
            <p:cNvSpPr>
              <a:spLocks noChangeArrowheads="1"/>
            </p:cNvSpPr>
            <p:nvPr/>
          </p:nvSpPr>
          <p:spPr bwMode="auto">
            <a:xfrm>
              <a:off x="3089365"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Memory</a:t>
              </a:r>
            </a:p>
          </p:txBody>
        </p:sp>
        <p:sp>
          <p:nvSpPr>
            <p:cNvPr id="66" name="AutoShape 62"/>
            <p:cNvSpPr>
              <a:spLocks noChangeArrowheads="1"/>
            </p:cNvSpPr>
            <p:nvPr/>
          </p:nvSpPr>
          <p:spPr bwMode="auto">
            <a:xfrm>
              <a:off x="4482736"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Network</a:t>
              </a:r>
            </a:p>
          </p:txBody>
        </p:sp>
        <p:sp>
          <p:nvSpPr>
            <p:cNvPr id="67" name="AutoShape 62"/>
            <p:cNvSpPr>
              <a:spLocks noChangeArrowheads="1"/>
            </p:cNvSpPr>
            <p:nvPr/>
          </p:nvSpPr>
          <p:spPr bwMode="auto">
            <a:xfrm>
              <a:off x="5876108" y="5729347"/>
              <a:ext cx="1166948" cy="286046"/>
            </a:xfrm>
            <a:prstGeom prst="roundRect">
              <a:avLst>
                <a:gd name="adj" fmla="val 0"/>
              </a:avLst>
            </a:prstGeom>
            <a:solidFill>
              <a:schemeClr val="bg1">
                <a:lumMod val="65000"/>
              </a:schemeClr>
            </a:solidFill>
            <a:ln w="12700" cmpd="sng">
              <a:solidFill>
                <a:schemeClr val="bg1"/>
              </a:solidFill>
              <a:round/>
              <a:headEnd/>
              <a:tailEnd/>
            </a:ln>
            <a:effectLst/>
          </p:spPr>
          <p:txBody>
            <a:bodyPr wrap="none" lIns="0" tIns="0" rIns="0" bIns="0" anchor="ctr"/>
            <a:lstStyle/>
            <a:p>
              <a:pPr algn="ctr">
                <a:defRPr/>
              </a:pPr>
              <a:r>
                <a:rPr lang="en-US" sz="1400" dirty="0">
                  <a:solidFill>
                    <a:prstClr val="white"/>
                  </a:solidFill>
                  <a:effectLst>
                    <a:outerShdw blurRad="25400" dist="12700" dir="2700000" algn="tl" rotWithShape="0">
                      <a:prstClr val="black">
                        <a:alpha val="21000"/>
                      </a:prstClr>
                    </a:outerShdw>
                  </a:effectLst>
                  <a:latin typeface="Arial"/>
                </a:rPr>
                <a:t>Graphics</a:t>
              </a:r>
            </a:p>
          </p:txBody>
        </p:sp>
        <p:sp>
          <p:nvSpPr>
            <p:cNvPr id="68" name="AutoShape 62"/>
            <p:cNvSpPr>
              <a:spLocks noChangeArrowheads="1"/>
            </p:cNvSpPr>
            <p:nvPr/>
          </p:nvSpPr>
          <p:spPr bwMode="auto">
            <a:xfrm>
              <a:off x="1556657" y="4421352"/>
              <a:ext cx="5834742" cy="429070"/>
            </a:xfrm>
            <a:prstGeom prst="roundRect">
              <a:avLst>
                <a:gd name="adj" fmla="val 0"/>
              </a:avLst>
            </a:prstGeom>
            <a:solidFill>
              <a:schemeClr val="bg1">
                <a:lumMod val="50000"/>
              </a:schemeClr>
            </a:solidFill>
            <a:ln w="127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DXE Core / Dispatcher</a:t>
              </a:r>
            </a:p>
          </p:txBody>
        </p:sp>
        <p:sp>
          <p:nvSpPr>
            <p:cNvPr id="69" name="AutoShape 62"/>
            <p:cNvSpPr>
              <a:spLocks noChangeArrowheads="1"/>
            </p:cNvSpPr>
            <p:nvPr/>
          </p:nvSpPr>
          <p:spPr bwMode="auto">
            <a:xfrm>
              <a:off x="1556657" y="2368301"/>
              <a:ext cx="5834742" cy="429070"/>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OS Loaders</a:t>
              </a:r>
            </a:p>
          </p:txBody>
        </p:sp>
        <p:sp>
          <p:nvSpPr>
            <p:cNvPr id="70" name="AutoShape 62"/>
            <p:cNvSpPr>
              <a:spLocks noChangeArrowheads="1"/>
            </p:cNvSpPr>
            <p:nvPr/>
          </p:nvSpPr>
          <p:spPr bwMode="auto">
            <a:xfrm>
              <a:off x="1556657" y="4921934"/>
              <a:ext cx="5834742" cy="429070"/>
            </a:xfrm>
            <a:prstGeom prst="roundRect">
              <a:avLst>
                <a:gd name="adj" fmla="val 48"/>
              </a:avLst>
            </a:prstGeom>
            <a:solidFill>
              <a:schemeClr val="bg1">
                <a:lumMod val="50000"/>
              </a:schemeClr>
            </a:solidFill>
            <a:ln w="127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System Firmware (SEC/PEI)</a:t>
              </a:r>
            </a:p>
          </p:txBody>
        </p:sp>
        <p:sp>
          <p:nvSpPr>
            <p:cNvPr id="71" name="AutoShape 62"/>
            <p:cNvSpPr>
              <a:spLocks noChangeArrowheads="1"/>
            </p:cNvSpPr>
            <p:nvPr/>
          </p:nvSpPr>
          <p:spPr bwMode="auto">
            <a:xfrm>
              <a:off x="1556657" y="3706311"/>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72" name="AutoShape 62"/>
            <p:cNvSpPr>
              <a:spLocks noChangeArrowheads="1"/>
            </p:cNvSpPr>
            <p:nvPr/>
          </p:nvSpPr>
          <p:spPr bwMode="auto">
            <a:xfrm>
              <a:off x="6085113" y="3062705"/>
              <a:ext cx="1306286" cy="1144186"/>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a:t>
              </a:r>
            </a:p>
            <a:p>
              <a:pPr algn="ctr"/>
              <a:r>
                <a:rPr lang="en-US" sz="1400" dirty="0">
                  <a:solidFill>
                    <a:prstClr val="white"/>
                  </a:solidFill>
                  <a:effectLst>
                    <a:outerShdw blurRad="25400" dist="12700" dir="2700000" algn="tl" rotWithShape="0">
                      <a:prstClr val="black">
                        <a:alpha val="21000"/>
                      </a:prstClr>
                    </a:outerShdw>
                  </a:effectLst>
                  <a:latin typeface="Arial"/>
                </a:rPr>
                <a:t>Boot Loader</a:t>
              </a:r>
            </a:p>
            <a:p>
              <a:pPr algn="ctr"/>
              <a:endParaRPr lang="en-US" sz="1400" dirty="0">
                <a:solidFill>
                  <a:prstClr val="white"/>
                </a:solidFill>
                <a:effectLst>
                  <a:outerShdw blurRad="25400" dist="12700" dir="2700000" algn="tl" rotWithShape="0">
                    <a:prstClr val="black">
                      <a:alpha val="21000"/>
                    </a:prstClr>
                  </a:outerShdw>
                </a:effectLst>
                <a:latin typeface="Arial"/>
              </a:endParaRPr>
            </a:p>
            <a:p>
              <a:pPr algn="ctr"/>
              <a:r>
                <a:rPr lang="en-US" sz="1400" dirty="0">
                  <a:solidFill>
                    <a:prstClr val="white"/>
                  </a:solidFill>
                  <a:effectLst>
                    <a:outerShdw blurRad="25400" dist="12700" dir="2700000" algn="tl" rotWithShape="0">
                      <a:prstClr val="black">
                        <a:alpha val="21000"/>
                      </a:prstClr>
                    </a:outerShdw>
                  </a:effectLst>
                  <a:latin typeface="Arial"/>
                </a:rPr>
                <a:t>Bootx64.efi</a:t>
              </a:r>
            </a:p>
            <a:p>
              <a:pPr algn="ctr"/>
              <a:r>
                <a:rPr lang="en-US" sz="1400" dirty="0">
                  <a:solidFill>
                    <a:prstClr val="white"/>
                  </a:solidFill>
                  <a:effectLst>
                    <a:outerShdw blurRad="25400" dist="12700" dir="2700000" algn="tl" rotWithShape="0">
                      <a:prstClr val="black">
                        <a:alpha val="21000"/>
                      </a:prstClr>
                    </a:outerShdw>
                  </a:effectLst>
                  <a:latin typeface="Arial"/>
                </a:rPr>
                <a:t>Bootmgfw.efi</a:t>
              </a:r>
            </a:p>
          </p:txBody>
        </p:sp>
        <p:sp>
          <p:nvSpPr>
            <p:cNvPr id="73" name="AutoShape 62"/>
            <p:cNvSpPr>
              <a:spLocks noChangeArrowheads="1"/>
            </p:cNvSpPr>
            <p:nvPr/>
          </p:nvSpPr>
          <p:spPr bwMode="auto">
            <a:xfrm>
              <a:off x="1547914" y="4417771"/>
              <a:ext cx="5861886" cy="906149"/>
            </a:xfrm>
            <a:prstGeom prst="roundRect">
              <a:avLst>
                <a:gd name="adj" fmla="val 0"/>
              </a:avLst>
            </a:prstGeom>
            <a:noFill/>
            <a:ln w="50800" cap="flat" cmpd="sng" algn="ctr">
              <a:noFill/>
              <a:prstDash val="solid"/>
              <a:round/>
              <a:headEnd type="none" w="med" len="med"/>
              <a:tailEnd type="none" w="med" len="med"/>
            </a:ln>
            <a:effectLst/>
          </p:spPr>
          <p:txBody>
            <a:bodyPr wrap="none" lIns="0" tIns="0" rIns="0" bIns="0" anchor="ctr"/>
            <a:lstStyle/>
            <a:p>
              <a:pPr algn="ctr"/>
              <a:endParaRPr lang="en-US" sz="1100" dirty="0">
                <a:solidFill>
                  <a:prstClr val="white"/>
                </a:solidFill>
                <a:effectLst>
                  <a:outerShdw blurRad="25400" dist="12700" dir="2700000" algn="tl" rotWithShape="0">
                    <a:prstClr val="black">
                      <a:alpha val="21000"/>
                    </a:prstClr>
                  </a:outerShdw>
                </a:effectLst>
                <a:latin typeface="Arial"/>
              </a:endParaRPr>
            </a:p>
          </p:txBody>
        </p:sp>
        <p:sp>
          <p:nvSpPr>
            <p:cNvPr id="78" name="AutoShape 62"/>
            <p:cNvSpPr>
              <a:spLocks noChangeArrowheads="1"/>
            </p:cNvSpPr>
            <p:nvPr/>
          </p:nvSpPr>
          <p:spPr bwMode="auto">
            <a:xfrm>
              <a:off x="1556657" y="30627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Driver</a:t>
              </a:r>
            </a:p>
          </p:txBody>
        </p:sp>
        <p:sp>
          <p:nvSpPr>
            <p:cNvPr id="80" name="AutoShape 62"/>
            <p:cNvSpPr>
              <a:spLocks noChangeArrowheads="1"/>
            </p:cNvSpPr>
            <p:nvPr/>
          </p:nvSpPr>
          <p:spPr bwMode="auto">
            <a:xfrm>
              <a:off x="1556657" y="1766488"/>
              <a:ext cx="5834742" cy="429070"/>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OS Kernel / Drivers</a:t>
              </a:r>
            </a:p>
          </p:txBody>
        </p:sp>
        <p:sp>
          <p:nvSpPr>
            <p:cNvPr id="32" name="AutoShape 62"/>
            <p:cNvSpPr>
              <a:spLocks noChangeArrowheads="1"/>
            </p:cNvSpPr>
            <p:nvPr/>
          </p:nvSpPr>
          <p:spPr bwMode="auto">
            <a:xfrm>
              <a:off x="3055257" y="3706310"/>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4" name="AutoShape 62"/>
            <p:cNvSpPr>
              <a:spLocks noChangeArrowheads="1"/>
            </p:cNvSpPr>
            <p:nvPr/>
          </p:nvSpPr>
          <p:spPr bwMode="auto">
            <a:xfrm>
              <a:off x="3055257" y="30627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DXE</a:t>
              </a:r>
            </a:p>
            <a:p>
              <a:pPr algn="ctr"/>
              <a:r>
                <a:rPr lang="en-US" sz="1400" dirty="0">
                  <a:solidFill>
                    <a:prstClr val="white"/>
                  </a:solidFill>
                  <a:effectLst>
                    <a:outerShdw blurRad="25400" dist="12700" dir="2700000" algn="tl" rotWithShape="0">
                      <a:prstClr val="black">
                        <a:alpha val="21000"/>
                      </a:prstClr>
                    </a:outerShdw>
                  </a:effectLst>
                  <a:latin typeface="Arial"/>
                </a:rPr>
                <a:t>OROM</a:t>
              </a:r>
            </a:p>
          </p:txBody>
        </p:sp>
        <p:sp>
          <p:nvSpPr>
            <p:cNvPr id="35" name="AutoShape 62"/>
            <p:cNvSpPr>
              <a:spLocks noChangeArrowheads="1"/>
            </p:cNvSpPr>
            <p:nvPr/>
          </p:nvSpPr>
          <p:spPr bwMode="auto">
            <a:xfrm>
              <a:off x="4579257" y="3693610"/>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sp>
          <p:nvSpPr>
            <p:cNvPr id="37" name="AutoShape 62"/>
            <p:cNvSpPr>
              <a:spLocks noChangeArrowheads="1"/>
            </p:cNvSpPr>
            <p:nvPr/>
          </p:nvSpPr>
          <p:spPr bwMode="auto">
            <a:xfrm>
              <a:off x="4579257" y="3050005"/>
              <a:ext cx="1045028" cy="500581"/>
            </a:xfrm>
            <a:prstGeom prst="roundRect">
              <a:avLst>
                <a:gd name="adj" fmla="val 0"/>
              </a:avLst>
            </a:prstGeom>
            <a:solidFill>
              <a:schemeClr val="bg1">
                <a:lumMod val="50000"/>
              </a:schemeClr>
            </a:solidFill>
            <a:ln w="50800" cap="flat" cmpd="sng" algn="ctr">
              <a:noFill/>
              <a:prstDash val="solid"/>
              <a:round/>
              <a:headEnd type="none" w="med" len="med"/>
              <a:tailEnd type="none" w="med" len="med"/>
            </a:ln>
            <a:effectLst/>
          </p:spPr>
          <p:txBody>
            <a:bodyPr wrap="none" lIns="0" tIns="0" rIns="0" bIns="0" anchor="ctr"/>
            <a:lstStyle/>
            <a:p>
              <a:pPr algn="ctr"/>
              <a:r>
                <a:rPr lang="en-US" sz="1400" dirty="0">
                  <a:solidFill>
                    <a:prstClr val="white"/>
                  </a:solidFill>
                  <a:effectLst>
                    <a:outerShdw blurRad="25400" dist="12700" dir="2700000" algn="tl" rotWithShape="0">
                      <a:prstClr val="black">
                        <a:alpha val="21000"/>
                      </a:prstClr>
                    </a:outerShdw>
                  </a:effectLst>
                  <a:latin typeface="Arial"/>
                </a:rPr>
                <a:t>UEFI App</a:t>
              </a:r>
            </a:p>
          </p:txBody>
        </p:sp>
      </p:grpSp>
      <p:pic>
        <p:nvPicPr>
          <p:cNvPr id="41" name="Picture 4" descr="http://wwv.bioschip.net:1011/wp-content/uploads/2010/09/DIPchip1.jpg"/>
          <p:cNvPicPr>
            <a:picLocks noChangeAspect="1" noChangeArrowheads="1"/>
          </p:cNvPicPr>
          <p:nvPr/>
        </p:nvPicPr>
        <p:blipFill>
          <a:blip r:embed="rId3" cstate="print"/>
          <a:srcRect/>
          <a:stretch>
            <a:fillRect/>
          </a:stretch>
        </p:blipFill>
        <p:spPr bwMode="auto">
          <a:xfrm>
            <a:off x="5575301" y="4416733"/>
            <a:ext cx="1231900" cy="925686"/>
          </a:xfrm>
          <a:prstGeom prst="rect">
            <a:avLst/>
          </a:prstGeom>
          <a:noFill/>
        </p:spPr>
      </p:pic>
      <p:sp>
        <p:nvSpPr>
          <p:cNvPr id="42" name="Flowchart: Magnetic Disk 41"/>
          <p:cNvSpPr/>
          <p:nvPr/>
        </p:nvSpPr>
        <p:spPr>
          <a:xfrm>
            <a:off x="7137400" y="3187700"/>
            <a:ext cx="1143000" cy="841248"/>
          </a:xfrm>
          <a:prstGeom prst="flowChartMagneticDisk">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HDD</a:t>
            </a:r>
          </a:p>
        </p:txBody>
      </p:sp>
      <p:pic>
        <p:nvPicPr>
          <p:cNvPr id="43" name="Picture 42" descr="dude5.gif"/>
          <p:cNvPicPr>
            <a:picLocks noChangeAspect="1"/>
          </p:cNvPicPr>
          <p:nvPr/>
        </p:nvPicPr>
        <p:blipFill>
          <a:blip r:embed="rId4" cstate="print"/>
          <a:stretch>
            <a:fillRect/>
          </a:stretch>
        </p:blipFill>
        <p:spPr>
          <a:xfrm>
            <a:off x="3695700" y="1219200"/>
            <a:ext cx="457200" cy="457200"/>
          </a:xfrm>
          <a:prstGeom prst="rect">
            <a:avLst/>
          </a:prstGeom>
        </p:spPr>
      </p:pic>
      <p:pic>
        <p:nvPicPr>
          <p:cNvPr id="24" name="Picture 2" descr="C:\job\docs\bios\bh2013-slides\image\UEFI\simple_SW_FW_st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7044" y="1955800"/>
            <a:ext cx="465435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368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Boot</a:t>
            </a:r>
          </a:p>
        </p:txBody>
      </p:sp>
      <p:pic>
        <p:nvPicPr>
          <p:cNvPr id="1026" name="Picture 2"/>
          <p:cNvPicPr>
            <a:picLocks noChangeAspect="1" noChangeArrowheads="1"/>
          </p:cNvPicPr>
          <p:nvPr/>
        </p:nvPicPr>
        <p:blipFill>
          <a:blip r:embed="rId3" cstate="print"/>
          <a:srcRect/>
          <a:stretch>
            <a:fillRect/>
          </a:stretch>
        </p:blipFill>
        <p:spPr bwMode="auto">
          <a:xfrm>
            <a:off x="175228" y="950199"/>
            <a:ext cx="8772525" cy="5314950"/>
          </a:xfrm>
          <a:prstGeom prst="rect">
            <a:avLst/>
          </a:prstGeom>
          <a:noFill/>
          <a:ln w="9525">
            <a:noFill/>
            <a:miter lim="800000"/>
            <a:headEnd/>
            <a:tailEnd/>
          </a:ln>
        </p:spPr>
      </p:pic>
      <p:sp>
        <p:nvSpPr>
          <p:cNvPr id="5" name="TextBox 4"/>
          <p:cNvSpPr txBox="1"/>
          <p:nvPr/>
        </p:nvSpPr>
        <p:spPr>
          <a:xfrm>
            <a:off x="241762" y="6265149"/>
            <a:ext cx="7835437" cy="307777"/>
          </a:xfrm>
          <a:prstGeom prst="rect">
            <a:avLst/>
          </a:prstGeom>
          <a:noFill/>
        </p:spPr>
        <p:txBody>
          <a:bodyPr wrap="square" rtlCol="0">
            <a:spAutoFit/>
          </a:bodyPr>
          <a:lstStyle/>
          <a:p>
            <a:r>
              <a:rPr lang="en-US" sz="1400" dirty="0">
                <a:solidFill>
                  <a:prstClr val="black"/>
                </a:solidFill>
                <a:cs typeface="Neo Sans Intel"/>
              </a:rPr>
              <a:t>From </a:t>
            </a:r>
            <a:r>
              <a:rPr lang="en-US" sz="1400" dirty="0">
                <a:solidFill>
                  <a:prstClr val="black"/>
                </a:solidFill>
                <a:cs typeface="Neo Sans Intel"/>
                <a:hlinkClick r:id="rId4"/>
              </a:rPr>
              <a:t>Secure Boot, Network Boot, Verified Boot, oh my</a:t>
            </a:r>
            <a:r>
              <a:rPr lang="en-US" sz="1400" dirty="0">
                <a:solidFill>
                  <a:prstClr val="black"/>
                </a:solidFill>
                <a:cs typeface="Neo Sans Intel"/>
              </a:rPr>
              <a:t> and almost every publication on UEFI</a:t>
            </a:r>
          </a:p>
        </p:txBody>
      </p:sp>
    </p:spTree>
    <p:extLst>
      <p:ext uri="{BB962C8B-B14F-4D97-AF65-F5344CB8AC3E}">
        <p14:creationId xmlns:p14="http://schemas.microsoft.com/office/powerpoint/2010/main" val="4140783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[Compliant] Firmware</a:t>
            </a:r>
          </a:p>
        </p:txBody>
      </p:sp>
      <p:sp>
        <p:nvSpPr>
          <p:cNvPr id="6" name="Rectangle 5"/>
          <p:cNvSpPr/>
          <p:nvPr/>
        </p:nvSpPr>
        <p:spPr>
          <a:xfrm>
            <a:off x="974840" y="1701225"/>
            <a:ext cx="7620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D0D0D"/>
                </a:solidFill>
              </a:rPr>
              <a:t>SEC</a:t>
            </a:r>
          </a:p>
        </p:txBody>
      </p:sp>
      <p:sp>
        <p:nvSpPr>
          <p:cNvPr id="7" name="Rectangle 6"/>
          <p:cNvSpPr/>
          <p:nvPr/>
        </p:nvSpPr>
        <p:spPr>
          <a:xfrm>
            <a:off x="1736840" y="2082225"/>
            <a:ext cx="1295400" cy="1295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D0D0D"/>
                </a:solidFill>
              </a:rPr>
              <a:t>Pre-EFI Init (PEI)</a:t>
            </a:r>
          </a:p>
        </p:txBody>
      </p:sp>
      <p:sp>
        <p:nvSpPr>
          <p:cNvPr id="8" name="Rectangle 7"/>
          <p:cNvSpPr/>
          <p:nvPr/>
        </p:nvSpPr>
        <p:spPr>
          <a:xfrm>
            <a:off x="3032240" y="3377625"/>
            <a:ext cx="1295400" cy="1295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D0D0D"/>
                </a:solidFill>
              </a:rPr>
              <a:t>Driver Exec </a:t>
            </a:r>
            <a:r>
              <a:rPr lang="en-US" sz="1600" dirty="0" err="1">
                <a:solidFill>
                  <a:srgbClr val="0D0D0D"/>
                </a:solidFill>
              </a:rPr>
              <a:t>Env</a:t>
            </a:r>
            <a:r>
              <a:rPr lang="en-US" sz="1600" dirty="0">
                <a:solidFill>
                  <a:srgbClr val="0D0D0D"/>
                </a:solidFill>
              </a:rPr>
              <a:t> (DXE)</a:t>
            </a:r>
          </a:p>
        </p:txBody>
      </p:sp>
      <p:sp>
        <p:nvSpPr>
          <p:cNvPr id="9" name="Rectangle 8"/>
          <p:cNvSpPr/>
          <p:nvPr/>
        </p:nvSpPr>
        <p:spPr>
          <a:xfrm>
            <a:off x="4327640" y="4673024"/>
            <a:ext cx="1547648" cy="6241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D0D0D"/>
                </a:solidFill>
              </a:rPr>
              <a:t>Boot Dev Select (BDS)</a:t>
            </a:r>
          </a:p>
        </p:txBody>
      </p:sp>
      <p:sp>
        <p:nvSpPr>
          <p:cNvPr id="10" name="Rectangle 9"/>
          <p:cNvSpPr/>
          <p:nvPr/>
        </p:nvSpPr>
        <p:spPr>
          <a:xfrm>
            <a:off x="5880539" y="5290505"/>
            <a:ext cx="1981200" cy="533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D0D0D"/>
                </a:solidFill>
              </a:rPr>
              <a:t>Runtime / OS</a:t>
            </a:r>
          </a:p>
        </p:txBody>
      </p:sp>
      <p:sp>
        <p:nvSpPr>
          <p:cNvPr id="11" name="TextBox 10"/>
          <p:cNvSpPr txBox="1"/>
          <p:nvPr/>
        </p:nvSpPr>
        <p:spPr>
          <a:xfrm>
            <a:off x="1736838" y="1701225"/>
            <a:ext cx="6261534" cy="276999"/>
          </a:xfrm>
          <a:prstGeom prst="rect">
            <a:avLst/>
          </a:prstGeom>
          <a:noFill/>
        </p:spPr>
        <p:txBody>
          <a:bodyPr wrap="square" rtlCol="0">
            <a:spAutoFit/>
          </a:bodyPr>
          <a:lstStyle/>
          <a:p>
            <a:r>
              <a:rPr lang="en-US" sz="1200" dirty="0">
                <a:solidFill>
                  <a:srgbClr val="0D0D0D"/>
                </a:solidFill>
              </a:rPr>
              <a:t>S-CRTM; Init caches/MTRRs; Cache-as-RAM (NEM); Recovery; TPM Init</a:t>
            </a:r>
          </a:p>
        </p:txBody>
      </p:sp>
      <p:sp>
        <p:nvSpPr>
          <p:cNvPr id="12" name="TextBox 11"/>
          <p:cNvSpPr txBox="1"/>
          <p:nvPr/>
        </p:nvSpPr>
        <p:spPr>
          <a:xfrm>
            <a:off x="3032240" y="2389655"/>
            <a:ext cx="4724400" cy="646331"/>
          </a:xfrm>
          <a:prstGeom prst="rect">
            <a:avLst/>
          </a:prstGeom>
          <a:noFill/>
        </p:spPr>
        <p:txBody>
          <a:bodyPr wrap="square" rtlCol="0">
            <a:spAutoFit/>
          </a:bodyPr>
          <a:lstStyle/>
          <a:p>
            <a:r>
              <a:rPr lang="en-US" sz="1200" dirty="0">
                <a:solidFill>
                  <a:srgbClr val="0D0D0D"/>
                </a:solidFill>
              </a:rPr>
              <a:t>S-CRTM: Measure DXE/BDS</a:t>
            </a:r>
          </a:p>
          <a:p>
            <a:r>
              <a:rPr lang="en-US" sz="1200" dirty="0">
                <a:solidFill>
                  <a:srgbClr val="0D0D0D"/>
                </a:solidFill>
              </a:rPr>
              <a:t>Early CPU/PCH Init</a:t>
            </a:r>
          </a:p>
          <a:p>
            <a:r>
              <a:rPr lang="en-US" sz="1200" dirty="0">
                <a:solidFill>
                  <a:srgbClr val="0D0D0D"/>
                </a:solidFill>
              </a:rPr>
              <a:t>Memory (DIMMs, DRAM) Init, SMM Init</a:t>
            </a:r>
          </a:p>
        </p:txBody>
      </p:sp>
      <p:cxnSp>
        <p:nvCxnSpPr>
          <p:cNvPr id="13" name="Shape 12"/>
          <p:cNvCxnSpPr>
            <a:stCxn id="6" idx="2"/>
            <a:endCxn id="7" idx="1"/>
          </p:cNvCxnSpPr>
          <p:nvPr/>
        </p:nvCxnSpPr>
        <p:spPr>
          <a:xfrm rot="16200000" flipH="1">
            <a:off x="1222490" y="2215575"/>
            <a:ext cx="647700" cy="3810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hape 13"/>
          <p:cNvCxnSpPr>
            <a:stCxn id="7" idx="2"/>
            <a:endCxn id="8" idx="1"/>
          </p:cNvCxnSpPr>
          <p:nvPr/>
        </p:nvCxnSpPr>
        <p:spPr>
          <a:xfrm rot="16200000" flipH="1">
            <a:off x="2384540" y="3377625"/>
            <a:ext cx="647700" cy="6477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27638" y="3586660"/>
            <a:ext cx="4480032" cy="646331"/>
          </a:xfrm>
          <a:prstGeom prst="rect">
            <a:avLst/>
          </a:prstGeom>
          <a:noFill/>
        </p:spPr>
        <p:txBody>
          <a:bodyPr wrap="square" rtlCol="0">
            <a:spAutoFit/>
          </a:bodyPr>
          <a:lstStyle/>
          <a:p>
            <a:r>
              <a:rPr lang="en-US" sz="1200" dirty="0">
                <a:solidFill>
                  <a:srgbClr val="0D0D0D"/>
                </a:solidFill>
              </a:rPr>
              <a:t>Continue initialization of platform &amp; devices</a:t>
            </a:r>
          </a:p>
          <a:p>
            <a:r>
              <a:rPr lang="en-US" sz="1200" dirty="0" err="1">
                <a:solidFill>
                  <a:srgbClr val="0D0D0D"/>
                </a:solidFill>
              </a:rPr>
              <a:t>Enum</a:t>
            </a:r>
            <a:r>
              <a:rPr lang="en-US" sz="1200" dirty="0">
                <a:solidFill>
                  <a:srgbClr val="0D0D0D"/>
                </a:solidFill>
              </a:rPr>
              <a:t> FV, dispatch drivers (network, I/O, service..)</a:t>
            </a:r>
          </a:p>
          <a:p>
            <a:r>
              <a:rPr lang="en-US" sz="1200" dirty="0">
                <a:solidFill>
                  <a:srgbClr val="0D0D0D"/>
                </a:solidFill>
              </a:rPr>
              <a:t>Produce Boot and Runtime Services</a:t>
            </a:r>
          </a:p>
        </p:txBody>
      </p:sp>
      <p:sp>
        <p:nvSpPr>
          <p:cNvPr id="16" name="TextBox 15"/>
          <p:cNvSpPr txBox="1"/>
          <p:nvPr/>
        </p:nvSpPr>
        <p:spPr>
          <a:xfrm>
            <a:off x="5933090" y="4675235"/>
            <a:ext cx="3210910" cy="461665"/>
          </a:xfrm>
          <a:prstGeom prst="rect">
            <a:avLst/>
          </a:prstGeom>
          <a:noFill/>
        </p:spPr>
        <p:txBody>
          <a:bodyPr wrap="square" rtlCol="0">
            <a:spAutoFit/>
          </a:bodyPr>
          <a:lstStyle/>
          <a:p>
            <a:r>
              <a:rPr lang="en-US" sz="1200" dirty="0">
                <a:solidFill>
                  <a:srgbClr val="0D0D0D"/>
                </a:solidFill>
              </a:rPr>
              <a:t>Boot Manager (Select Boot Device)</a:t>
            </a:r>
          </a:p>
          <a:p>
            <a:r>
              <a:rPr lang="en-US" sz="1200" dirty="0">
                <a:solidFill>
                  <a:srgbClr val="0D0D0D"/>
                </a:solidFill>
              </a:rPr>
              <a:t>EFI Shell/Apps; OS Boot Loader(s)</a:t>
            </a:r>
          </a:p>
        </p:txBody>
      </p:sp>
      <p:sp>
        <p:nvSpPr>
          <p:cNvPr id="17" name="TextBox 16"/>
          <p:cNvSpPr txBox="1"/>
          <p:nvPr/>
        </p:nvSpPr>
        <p:spPr>
          <a:xfrm>
            <a:off x="633250" y="5460526"/>
            <a:ext cx="4800600" cy="276999"/>
          </a:xfrm>
          <a:prstGeom prst="rect">
            <a:avLst/>
          </a:prstGeom>
          <a:noFill/>
        </p:spPr>
        <p:txBody>
          <a:bodyPr wrap="square" rtlCol="0">
            <a:spAutoFit/>
          </a:bodyPr>
          <a:lstStyle/>
          <a:p>
            <a:pPr algn="r"/>
            <a:r>
              <a:rPr lang="en-US" sz="1200" i="1" dirty="0" err="1">
                <a:solidFill>
                  <a:srgbClr val="0D0D0D"/>
                </a:solidFill>
              </a:rPr>
              <a:t>ExitBootServices</a:t>
            </a:r>
            <a:r>
              <a:rPr lang="en-US" sz="1200" i="1" dirty="0">
                <a:solidFill>
                  <a:srgbClr val="0D0D0D"/>
                </a:solidFill>
              </a:rPr>
              <a:t>. Minimal UEFI services (Variable)</a:t>
            </a:r>
          </a:p>
        </p:txBody>
      </p:sp>
      <p:cxnSp>
        <p:nvCxnSpPr>
          <p:cNvPr id="18" name="Shape 17"/>
          <p:cNvCxnSpPr>
            <a:stCxn id="8" idx="2"/>
            <a:endCxn id="9" idx="1"/>
          </p:cNvCxnSpPr>
          <p:nvPr/>
        </p:nvCxnSpPr>
        <p:spPr>
          <a:xfrm rot="16200000" flipH="1">
            <a:off x="3847743" y="4505222"/>
            <a:ext cx="312094" cy="647700"/>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60" y="4864066"/>
            <a:ext cx="4038600" cy="276999"/>
          </a:xfrm>
          <a:prstGeom prst="rect">
            <a:avLst/>
          </a:prstGeom>
          <a:noFill/>
        </p:spPr>
        <p:txBody>
          <a:bodyPr wrap="square" rtlCol="0">
            <a:spAutoFit/>
          </a:bodyPr>
          <a:lstStyle/>
          <a:p>
            <a:pPr algn="r"/>
            <a:r>
              <a:rPr lang="en-US" sz="1200" i="1" dirty="0">
                <a:solidFill>
                  <a:srgbClr val="0D0D0D"/>
                </a:solidFill>
              </a:rPr>
              <a:t>ACPI, UEFI </a:t>
            </a:r>
            <a:r>
              <a:rPr lang="en-US" sz="1200" i="1" dirty="0" err="1">
                <a:solidFill>
                  <a:srgbClr val="0D0D0D"/>
                </a:solidFill>
              </a:rPr>
              <a:t>SystemTable</a:t>
            </a:r>
            <a:r>
              <a:rPr lang="en-US" sz="1200" i="1" dirty="0">
                <a:solidFill>
                  <a:srgbClr val="0D0D0D"/>
                </a:solidFill>
              </a:rPr>
              <a:t>, SMBIOS table </a:t>
            </a:r>
          </a:p>
        </p:txBody>
      </p:sp>
      <p:sp>
        <p:nvSpPr>
          <p:cNvPr id="20" name="Flowchart: Extract 19"/>
          <p:cNvSpPr/>
          <p:nvPr/>
        </p:nvSpPr>
        <p:spPr>
          <a:xfrm rot="5400000">
            <a:off x="7889329" y="5328605"/>
            <a:ext cx="533400" cy="457200"/>
          </a:xfrm>
          <a:prstGeom prst="flowChartExtra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D0D0D"/>
              </a:solidFill>
            </a:endParaRPr>
          </a:p>
        </p:txBody>
      </p:sp>
      <p:cxnSp>
        <p:nvCxnSpPr>
          <p:cNvPr id="21" name="Straight Arrow Connector 20"/>
          <p:cNvCxnSpPr>
            <a:endCxn id="6" idx="1"/>
          </p:cNvCxnSpPr>
          <p:nvPr/>
        </p:nvCxnSpPr>
        <p:spPr>
          <a:xfrm>
            <a:off x="670040" y="1640375"/>
            <a:ext cx="304800" cy="2513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0921" y="1259375"/>
            <a:ext cx="1371600" cy="276999"/>
          </a:xfrm>
          <a:prstGeom prst="rect">
            <a:avLst/>
          </a:prstGeom>
          <a:noFill/>
        </p:spPr>
        <p:txBody>
          <a:bodyPr wrap="square" rtlCol="0">
            <a:spAutoFit/>
          </a:bodyPr>
          <a:lstStyle/>
          <a:p>
            <a:r>
              <a:rPr lang="en-US" sz="1200" dirty="0">
                <a:solidFill>
                  <a:srgbClr val="0D0D0D"/>
                </a:solidFill>
              </a:rPr>
              <a:t>CPU Reset</a:t>
            </a:r>
          </a:p>
        </p:txBody>
      </p:sp>
      <p:cxnSp>
        <p:nvCxnSpPr>
          <p:cNvPr id="23" name="Shape 22"/>
          <p:cNvCxnSpPr>
            <a:stCxn id="9" idx="2"/>
            <a:endCxn id="10" idx="1"/>
          </p:cNvCxnSpPr>
          <p:nvPr/>
        </p:nvCxnSpPr>
        <p:spPr>
          <a:xfrm rot="16200000" flipH="1">
            <a:off x="5361005" y="5037671"/>
            <a:ext cx="259992" cy="779075"/>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66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OS Booting</a:t>
            </a:r>
          </a:p>
        </p:txBody>
      </p:sp>
      <p:sp>
        <p:nvSpPr>
          <p:cNvPr id="8" name="Content Placeholder 7"/>
          <p:cNvSpPr>
            <a:spLocks noGrp="1"/>
          </p:cNvSpPr>
          <p:nvPr>
            <p:ph idx="1"/>
          </p:nvPr>
        </p:nvSpPr>
        <p:spPr>
          <a:xfrm>
            <a:off x="374072" y="1116550"/>
            <a:ext cx="8312728" cy="1598497"/>
          </a:xfrm>
        </p:spPr>
        <p:txBody>
          <a:bodyPr>
            <a:normAutofit/>
          </a:bodyPr>
          <a:lstStyle/>
          <a:p>
            <a:pPr marL="457200" indent="-457200">
              <a:buFont typeface="Arial"/>
              <a:buAutoNum type="arabicPeriod"/>
            </a:pPr>
            <a:r>
              <a:rPr lang="en-US" sz="2000" dirty="0"/>
              <a:t>Exit UEFI Boot Services </a:t>
            </a:r>
          </a:p>
          <a:p>
            <a:pPr marL="457200" indent="-457200">
              <a:buFont typeface="Arial"/>
              <a:buAutoNum type="arabicPeriod"/>
            </a:pPr>
            <a:r>
              <a:rPr lang="en-US" sz="2000" dirty="0"/>
              <a:t>Looking into UEFI boot variable: </a:t>
            </a:r>
            <a:r>
              <a:rPr lang="en-US" sz="2000" dirty="0" err="1"/>
              <a:t>BootXXXX</a:t>
            </a:r>
            <a:r>
              <a:rPr lang="en-US" sz="2000" dirty="0"/>
              <a:t> for discover UEFI storage devices </a:t>
            </a:r>
          </a:p>
          <a:p>
            <a:pPr marL="457200" indent="-457200">
              <a:buFont typeface="Arial"/>
              <a:buAutoNum type="arabicPeriod"/>
            </a:pPr>
            <a:r>
              <a:rPr lang="en-US" sz="2000" dirty="0"/>
              <a:t>UEFI transfer control to OS </a:t>
            </a:r>
            <a:r>
              <a:rPr lang="en-US" sz="2000" dirty="0" err="1"/>
              <a:t>bootloader</a:t>
            </a:r>
            <a:r>
              <a:rPr lang="en-US" sz="2000" dirty="0"/>
              <a:t> from storage device</a:t>
            </a:r>
          </a:p>
          <a:p>
            <a:pPr marL="457200" indent="-457200">
              <a:buAutoNum type="arabicPeriod"/>
            </a:pPr>
            <a:endParaRPr lang="en-US" sz="2000" dirty="0"/>
          </a:p>
        </p:txBody>
      </p:sp>
      <p:grpSp>
        <p:nvGrpSpPr>
          <p:cNvPr id="2" name="Group 1"/>
          <p:cNvGrpSpPr/>
          <p:nvPr/>
        </p:nvGrpSpPr>
        <p:grpSpPr>
          <a:xfrm>
            <a:off x="5656642" y="2733754"/>
            <a:ext cx="2705414" cy="3808741"/>
            <a:chOff x="5244577" y="1896813"/>
            <a:chExt cx="2705414" cy="3808741"/>
          </a:xfrm>
        </p:grpSpPr>
        <p:sp>
          <p:nvSpPr>
            <p:cNvPr id="4" name="Can 3"/>
            <p:cNvSpPr/>
            <p:nvPr/>
          </p:nvSpPr>
          <p:spPr>
            <a:xfrm>
              <a:off x="5244577" y="1896813"/>
              <a:ext cx="2705414" cy="3808741"/>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prstClr val="white"/>
                  </a:solidFill>
                </a:rPr>
                <a:t>GPT </a:t>
              </a:r>
            </a:p>
            <a:p>
              <a:r>
                <a:rPr lang="en-US" sz="1400" dirty="0">
                  <a:solidFill>
                    <a:prstClr val="white"/>
                  </a:solidFill>
                </a:rPr>
                <a:t>DISK </a:t>
              </a:r>
            </a:p>
          </p:txBody>
        </p:sp>
        <p:sp>
          <p:nvSpPr>
            <p:cNvPr id="5" name="Can 4"/>
            <p:cNvSpPr/>
            <p:nvPr/>
          </p:nvSpPr>
          <p:spPr>
            <a:xfrm>
              <a:off x="5917150" y="2629845"/>
              <a:ext cx="1874142" cy="1458506"/>
            </a:xfrm>
            <a:prstGeom prst="can">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black"/>
                  </a:solidFill>
                </a:rPr>
                <a:t>UEFI FS FAT32 partition with /EFI/BOOT/OS-</a:t>
              </a:r>
              <a:r>
                <a:rPr lang="en-US" sz="1400" b="1" dirty="0" err="1">
                  <a:solidFill>
                    <a:prstClr val="black"/>
                  </a:solidFill>
                </a:rPr>
                <a:t>loader.efi</a:t>
              </a:r>
              <a:r>
                <a:rPr lang="en-US" sz="1400" b="1" dirty="0">
                  <a:solidFill>
                    <a:prstClr val="black"/>
                  </a:solidFill>
                </a:rPr>
                <a:t> </a:t>
              </a:r>
              <a:endParaRPr lang="en-US" sz="1400" dirty="0">
                <a:solidFill>
                  <a:prstClr val="black"/>
                </a:solidFill>
              </a:endParaRPr>
            </a:p>
          </p:txBody>
        </p:sp>
        <p:sp>
          <p:nvSpPr>
            <p:cNvPr id="9" name="Can 8"/>
            <p:cNvSpPr/>
            <p:nvPr/>
          </p:nvSpPr>
          <p:spPr>
            <a:xfrm>
              <a:off x="5947377" y="4141250"/>
              <a:ext cx="1874142" cy="807341"/>
            </a:xfrm>
            <a:prstGeom prst="can">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black"/>
                  </a:solidFill>
                </a:rPr>
                <a:t>OS partition</a:t>
              </a:r>
              <a:endParaRPr lang="en-US" sz="1400" dirty="0">
                <a:solidFill>
                  <a:prstClr val="black"/>
                </a:solidFill>
              </a:endParaRPr>
            </a:p>
          </p:txBody>
        </p:sp>
        <p:sp>
          <p:nvSpPr>
            <p:cNvPr id="10" name="Can 9"/>
            <p:cNvSpPr/>
            <p:nvPr/>
          </p:nvSpPr>
          <p:spPr>
            <a:xfrm>
              <a:off x="5947377" y="4978819"/>
              <a:ext cx="1874142" cy="500024"/>
            </a:xfrm>
            <a:prstGeom prst="can">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prstClr val="black"/>
                  </a:solidFill>
                </a:rPr>
                <a:t>other partition…</a:t>
              </a:r>
              <a:endParaRPr lang="en-US" sz="1400" dirty="0">
                <a:solidFill>
                  <a:prstClr val="black"/>
                </a:solidFill>
              </a:endParaRPr>
            </a:p>
          </p:txBody>
        </p:sp>
      </p:gr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72" y="2724756"/>
            <a:ext cx="4401128" cy="3817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49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Shell</a:t>
            </a:r>
          </a:p>
        </p:txBody>
      </p:sp>
      <p:sp>
        <p:nvSpPr>
          <p:cNvPr id="3" name="Content Placeholder 2"/>
          <p:cNvSpPr>
            <a:spLocks noGrp="1"/>
          </p:cNvSpPr>
          <p:nvPr>
            <p:ph idx="1"/>
          </p:nvPr>
        </p:nvSpPr>
        <p:spPr>
          <a:xfrm>
            <a:off x="457200" y="1384300"/>
            <a:ext cx="8229600" cy="4841031"/>
          </a:xfrm>
        </p:spPr>
        <p:txBody>
          <a:bodyPr>
            <a:normAutofit/>
          </a:bodyPr>
          <a:lstStyle/>
          <a:p>
            <a:r>
              <a:rPr lang="en-US" sz="2000" dirty="0"/>
              <a:t>UEFI shell is a shell command line environment</a:t>
            </a:r>
          </a:p>
          <a:p>
            <a:r>
              <a:rPr lang="en-US" sz="2000" dirty="0"/>
              <a:t>Used to run shell commands and UEFI applications: </a:t>
            </a:r>
            <a:r>
              <a:rPr lang="en-US" sz="2000" dirty="0" err="1"/>
              <a:t>dmpstore</a:t>
            </a:r>
            <a:endParaRPr lang="en-US" sz="2000" dirty="0"/>
          </a:p>
          <a:p>
            <a:r>
              <a:rPr lang="en-US" sz="2000" dirty="0"/>
              <a:t>UEFI OS boot loaders are also UEFI “applications”</a:t>
            </a:r>
          </a:p>
          <a:p>
            <a:endParaRPr lang="en-US"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700" y="2724357"/>
            <a:ext cx="7696200" cy="376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618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r>
              <a:rPr lang="en-US" dirty="0"/>
              <a:t>BIOS Configuration: CMOS Memory</a:t>
            </a:r>
          </a:p>
        </p:txBody>
      </p:sp>
      <p:sp>
        <p:nvSpPr>
          <p:cNvPr id="3" name="Content Placeholder 2"/>
          <p:cNvSpPr>
            <a:spLocks noGrp="1"/>
          </p:cNvSpPr>
          <p:nvPr>
            <p:ph idx="1"/>
          </p:nvPr>
        </p:nvSpPr>
        <p:spPr>
          <a:xfrm>
            <a:off x="457200" y="1699368"/>
            <a:ext cx="4572000" cy="4525963"/>
          </a:xfrm>
        </p:spPr>
        <p:txBody>
          <a:bodyPr>
            <a:normAutofit/>
          </a:bodyPr>
          <a:lstStyle/>
          <a:p>
            <a:pPr marL="342900" indent="-342900">
              <a:buFont typeface="Arial" panose="020B0604020202020204" pitchFamily="34" charset="0"/>
              <a:buChar char="•"/>
            </a:pPr>
            <a:r>
              <a:rPr lang="en-US" dirty="0"/>
              <a:t>256 bytes (low &amp; high 128)</a:t>
            </a:r>
          </a:p>
          <a:p>
            <a:pPr marL="342900" indent="-342900">
              <a:buFont typeface="Arial" panose="020B0604020202020204" pitchFamily="34" charset="0"/>
              <a:buChar char="•"/>
            </a:pPr>
            <a:r>
              <a:rPr lang="en-US" dirty="0"/>
              <a:t>Backed by a small battery. Can be cleared by removing the “coin” battery (or a jumper)</a:t>
            </a:r>
          </a:p>
          <a:p>
            <a:pPr marL="342900" indent="-342900">
              <a:buFont typeface="Arial" panose="020B0604020202020204" pitchFamily="34" charset="0"/>
              <a:buChar char="•"/>
            </a:pPr>
            <a:r>
              <a:rPr lang="en-US" dirty="0"/>
              <a:t>Stores BIOS specific configuration settings</a:t>
            </a:r>
          </a:p>
          <a:p>
            <a:endParaRPr lang="en-US" dirty="0"/>
          </a:p>
          <a:p>
            <a:r>
              <a:rPr lang="en-US" b="1" dirty="0">
                <a:latin typeface="Courier New" panose="02070309020205020404" pitchFamily="49" charset="0"/>
                <a:cs typeface="Courier New" panose="02070309020205020404" pitchFamily="49" charset="0"/>
              </a:rPr>
              <a:t># chipsec_util.py </a:t>
            </a:r>
            <a:r>
              <a:rPr lang="en-US" b="1" dirty="0" err="1">
                <a:latin typeface="Courier New" panose="02070309020205020404" pitchFamily="49" charset="0"/>
                <a:cs typeface="Courier New" panose="02070309020205020404" pitchFamily="49" charset="0"/>
              </a:rPr>
              <a:t>cmos</a:t>
            </a:r>
            <a:r>
              <a:rPr lang="en-US" b="1" dirty="0">
                <a:latin typeface="Courier New" panose="02070309020205020404" pitchFamily="49" charset="0"/>
                <a:cs typeface="Courier New" panose="02070309020205020404" pitchFamily="49" charset="0"/>
              </a:rPr>
              <a:t> dump</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289452" y="1673968"/>
            <a:ext cx="3854548" cy="341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313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UEFI Configuration: UEFI “Variables”</a:t>
            </a:r>
          </a:p>
        </p:txBody>
      </p:sp>
      <p:sp>
        <p:nvSpPr>
          <p:cNvPr id="3" name="Content Placeholder 2"/>
          <p:cNvSpPr>
            <a:spLocks noGrp="1"/>
          </p:cNvSpPr>
          <p:nvPr>
            <p:ph idx="1"/>
          </p:nvPr>
        </p:nvSpPr>
        <p:spPr/>
        <p:txBody>
          <a:bodyPr>
            <a:normAutofit/>
          </a:bodyPr>
          <a:lstStyle/>
          <a:p>
            <a:r>
              <a:rPr lang="en-US" dirty="0"/>
              <a:t>UEFI variables contain configuration setup, vendor information, language information, input/output console, error console, and boot order setting, secure boot configuration, long information after capsule update, pointer to S3 boot script and so on.</a:t>
            </a:r>
          </a:p>
          <a:p>
            <a:r>
              <a:rPr lang="en-US" dirty="0"/>
              <a:t>Attributes of UEFI variables:  </a:t>
            </a:r>
          </a:p>
          <a:p>
            <a:pPr marL="342900" indent="-342900">
              <a:buFont typeface="Arial" panose="020B0604020202020204" pitchFamily="34" charset="0"/>
              <a:buChar char="•"/>
            </a:pPr>
            <a:r>
              <a:rPr lang="en-US" dirty="0"/>
              <a:t>NV (Non-Volatile)</a:t>
            </a:r>
          </a:p>
          <a:p>
            <a:pPr marL="342900" indent="-342900">
              <a:buFont typeface="Arial" panose="020B0604020202020204" pitchFamily="34" charset="0"/>
              <a:buChar char="•"/>
            </a:pPr>
            <a:r>
              <a:rPr lang="en-US" dirty="0"/>
              <a:t>BS (Boot Service)</a:t>
            </a:r>
          </a:p>
          <a:p>
            <a:pPr marL="342900" indent="-342900">
              <a:buFont typeface="Arial" panose="020B0604020202020204" pitchFamily="34" charset="0"/>
              <a:buChar char="•"/>
            </a:pPr>
            <a:r>
              <a:rPr lang="en-US" dirty="0"/>
              <a:t>RT (Run-Time)</a:t>
            </a:r>
          </a:p>
          <a:p>
            <a:pPr marL="342900" indent="-342900">
              <a:buFont typeface="Arial" panose="020B0604020202020204" pitchFamily="34" charset="0"/>
              <a:buChar char="•"/>
            </a:pPr>
            <a:r>
              <a:rPr lang="en-US" dirty="0"/>
              <a:t>Authentication attributes</a:t>
            </a:r>
          </a:p>
          <a:p>
            <a:r>
              <a:rPr lang="en-US" dirty="0"/>
              <a:t>NV variables are stored in NVRAM in SPI flash memory</a:t>
            </a:r>
          </a:p>
        </p:txBody>
      </p:sp>
    </p:spTree>
    <p:extLst>
      <p:ext uri="{BB962C8B-B14F-4D97-AF65-F5344CB8AC3E}">
        <p14:creationId xmlns:p14="http://schemas.microsoft.com/office/powerpoint/2010/main" val="118777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Windows API to access UEFI variables</a:t>
            </a:r>
          </a:p>
        </p:txBody>
      </p:sp>
      <p:sp>
        <p:nvSpPr>
          <p:cNvPr id="8" name="Content Placeholder 7"/>
          <p:cNvSpPr>
            <a:spLocks noGrp="1"/>
          </p:cNvSpPr>
          <p:nvPr>
            <p:ph idx="1"/>
          </p:nvPr>
        </p:nvSpPr>
        <p:spPr/>
        <p:txBody>
          <a:bodyPr>
            <a:normAutofit/>
          </a:bodyPr>
          <a:lstStyle/>
          <a:p>
            <a:r>
              <a:rPr lang="en-US" sz="2400" dirty="0"/>
              <a:t>Windows 8+ provides user mode API to access run-time UEFI variables</a:t>
            </a:r>
          </a:p>
          <a:p>
            <a:endParaRPr lang="en-US" sz="2400" dirty="0"/>
          </a:p>
          <a:p>
            <a:pPr marL="342900" indent="-342900">
              <a:buFont typeface="Arial" panose="020B0604020202020204" pitchFamily="34" charset="0"/>
              <a:buChar char="•"/>
            </a:pPr>
            <a:r>
              <a:rPr lang="en-US" sz="2400" b="1" dirty="0" err="1">
                <a:latin typeface="Courier New" panose="02070309020205020404" pitchFamily="49" charset="0"/>
                <a:cs typeface="Courier New" panose="02070309020205020404" pitchFamily="49" charset="0"/>
              </a:rPr>
              <a:t>GetFirmwareEnvironmentVariable</a:t>
            </a:r>
            <a:r>
              <a:rPr lang="en-US" sz="2400" dirty="0"/>
              <a:t> </a:t>
            </a:r>
            <a:r>
              <a:rPr lang="en-US" sz="1600" dirty="0">
                <a:hlinkClick r:id="rId3"/>
              </a:rPr>
              <a:t>http://msdn.microsoft.com/en-us/library/windows/desktop/ms724325(v=vs.85).aspx</a:t>
            </a:r>
            <a:r>
              <a:rPr lang="en-US" sz="1600" dirty="0"/>
              <a:t>  </a:t>
            </a:r>
          </a:p>
          <a:p>
            <a:pPr marL="342900" indent="-342900">
              <a:buFont typeface="Arial" panose="020B0604020202020204" pitchFamily="34" charset="0"/>
              <a:buChar char="•"/>
            </a:pPr>
            <a:endParaRPr lang="en-US" sz="2400" b="1"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b="1" dirty="0" err="1">
                <a:latin typeface="Courier New" panose="02070309020205020404" pitchFamily="49" charset="0"/>
                <a:cs typeface="Courier New" panose="02070309020205020404" pitchFamily="49" charset="0"/>
              </a:rPr>
              <a:t>SetFirmwareEnvironmentVariable</a:t>
            </a:r>
            <a:r>
              <a:rPr lang="en-US" sz="2400" dirty="0"/>
              <a:t> </a:t>
            </a:r>
            <a:r>
              <a:rPr lang="en-US" sz="1600" dirty="0">
                <a:hlinkClick r:id="rId4"/>
              </a:rPr>
              <a:t>http://msdn.microsoft.com/en-us/library/windows/desktop/ms724934(v=vs.85).aspx</a:t>
            </a:r>
            <a:r>
              <a:rPr lang="en-US" sz="1600" dirty="0"/>
              <a:t>  </a:t>
            </a:r>
            <a:endParaRPr lang="en-US" sz="2400" dirty="0"/>
          </a:p>
          <a:p>
            <a:endParaRPr lang="en-US" sz="2400" dirty="0"/>
          </a:p>
          <a:p>
            <a:endParaRPr lang="en-US" sz="2400" dirty="0"/>
          </a:p>
        </p:txBody>
      </p:sp>
    </p:spTree>
    <p:extLst>
      <p:ext uri="{BB962C8B-B14F-4D97-AF65-F5344CB8AC3E}">
        <p14:creationId xmlns:p14="http://schemas.microsoft.com/office/powerpoint/2010/main" val="2692525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UEFI, EDK I, EDK II, UDK, </a:t>
            </a:r>
            <a:r>
              <a:rPr lang="en-US" dirty="0" err="1"/>
              <a:t>Tianocore</a:t>
            </a:r>
            <a:endParaRPr lang="en-US" dirty="0"/>
          </a:p>
        </p:txBody>
      </p:sp>
      <p:sp>
        <p:nvSpPr>
          <p:cNvPr id="8" name="Content Placeholder 7"/>
          <p:cNvSpPr>
            <a:spLocks noGrp="1"/>
          </p:cNvSpPr>
          <p:nvPr>
            <p:ph idx="1"/>
          </p:nvPr>
        </p:nvSpPr>
        <p:spPr/>
        <p:txBody>
          <a:bodyPr>
            <a:normAutofit/>
          </a:bodyPr>
          <a:lstStyle/>
          <a:p>
            <a:pPr marL="342900" indent="-342900">
              <a:buFont typeface="Arial" panose="020B0604020202020204" pitchFamily="34" charset="0"/>
              <a:buChar char="•"/>
            </a:pPr>
            <a:r>
              <a:rPr lang="en-US" sz="2400" b="1" dirty="0">
                <a:hlinkClick r:id="rId3"/>
              </a:rPr>
              <a:t>TianoCore</a:t>
            </a:r>
            <a:r>
              <a:rPr lang="en-US" sz="2400" dirty="0"/>
              <a:t> is an open source implementation of </a:t>
            </a:r>
            <a:r>
              <a:rPr lang="en-US" sz="2400" b="1" dirty="0"/>
              <a:t>UEFI</a:t>
            </a:r>
            <a:r>
              <a:rPr lang="en-US" sz="2400" dirty="0"/>
              <a:t>, the </a:t>
            </a:r>
            <a:r>
              <a:rPr lang="en-US" sz="2400" b="1" dirty="0"/>
              <a:t>Unified Extensible Firmware Interface</a:t>
            </a:r>
            <a:endParaRPr lang="en-US" sz="2400" dirty="0"/>
          </a:p>
          <a:p>
            <a:pPr marL="342900" indent="-342900">
              <a:buFont typeface="Arial" panose="020B0604020202020204" pitchFamily="34" charset="0"/>
              <a:buChar char="•"/>
            </a:pPr>
            <a:r>
              <a:rPr lang="en-US" sz="2400" b="1" dirty="0"/>
              <a:t>EDK II</a:t>
            </a:r>
            <a:r>
              <a:rPr lang="en-US" sz="2400" dirty="0"/>
              <a:t> </a:t>
            </a:r>
            <a:r>
              <a:rPr lang="en-US" sz="2400" i="1" dirty="0"/>
              <a:t>is a modern, feature-rich, cross-platform firmware development environment for the UEFI and PI specifications</a:t>
            </a:r>
            <a:r>
              <a:rPr lang="en-US" sz="2400" dirty="0"/>
              <a:t>: </a:t>
            </a:r>
            <a:r>
              <a:rPr lang="en-US" sz="2400" dirty="0">
                <a:hlinkClick r:id="rId4"/>
              </a:rPr>
              <a:t>http://www.tianocore.org/edk2/</a:t>
            </a:r>
            <a:endParaRPr lang="en-US" sz="2400" dirty="0"/>
          </a:p>
          <a:p>
            <a:pPr marL="342900" indent="-342900">
              <a:buFont typeface="Arial" panose="020B0604020202020204" pitchFamily="34" charset="0"/>
              <a:buChar char="•"/>
            </a:pPr>
            <a:r>
              <a:rPr lang="en-US" sz="2400" b="1" dirty="0"/>
              <a:t>UDK</a:t>
            </a:r>
            <a:r>
              <a:rPr lang="en-US" sz="2400" dirty="0"/>
              <a:t> (UEFI Developers Kit) is a stable release of portions of the EDK II (</a:t>
            </a:r>
            <a:r>
              <a:rPr lang="en-US" sz="2400" dirty="0">
                <a:hlinkClick r:id="rId5"/>
              </a:rPr>
              <a:t>UDK2015</a:t>
            </a:r>
            <a:r>
              <a:rPr lang="en-US" sz="2400" dirty="0"/>
              <a:t>)</a:t>
            </a:r>
          </a:p>
          <a:p>
            <a:pPr lvl="2" indent="0">
              <a:buNone/>
            </a:pPr>
            <a:r>
              <a:rPr lang="en-US" sz="1800" i="1" dirty="0"/>
              <a:t>The UDK2015 is the EDKII support for all currently published </a:t>
            </a:r>
            <a:r>
              <a:rPr lang="en-US" sz="1800" i="1" dirty="0">
                <a:hlinkClick r:id="rId6" tooltip="http://www.uefi.org"/>
              </a:rPr>
              <a:t>UEFI specifications</a:t>
            </a:r>
            <a:r>
              <a:rPr lang="en-US" sz="1800" i="1" dirty="0"/>
              <a:t> UDK2015 currently supports UEFI 2.5 and PI 1.4 level of specifications</a:t>
            </a:r>
          </a:p>
          <a:p>
            <a:pPr marL="342900" indent="-342900">
              <a:buFont typeface="Arial" panose="020B0604020202020204" pitchFamily="34" charset="0"/>
              <a:buChar char="•"/>
            </a:pPr>
            <a:r>
              <a:rPr lang="en-US" sz="2400" b="1" dirty="0"/>
              <a:t>EDK I</a:t>
            </a:r>
            <a:r>
              <a:rPr lang="en-US" sz="2400" dirty="0"/>
              <a:t> is the older EFI 1.x development environment</a:t>
            </a:r>
          </a:p>
          <a:p>
            <a:endParaRPr lang="en-US" sz="2400" dirty="0"/>
          </a:p>
        </p:txBody>
      </p:sp>
    </p:spTree>
    <p:extLst>
      <p:ext uri="{BB962C8B-B14F-4D97-AF65-F5344CB8AC3E}">
        <p14:creationId xmlns:p14="http://schemas.microsoft.com/office/powerpoint/2010/main" val="245822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Extreme Persistence</a:t>
            </a:r>
          </a:p>
        </p:txBody>
      </p:sp>
      <p:sp>
        <p:nvSpPr>
          <p:cNvPr id="7" name="Content Placeholder 6"/>
          <p:cNvSpPr>
            <a:spLocks noGrp="1"/>
          </p:cNvSpPr>
          <p:nvPr>
            <p:ph sz="half" idx="2"/>
          </p:nvPr>
        </p:nvSpPr>
        <p:spPr>
          <a:xfrm>
            <a:off x="457200" y="13716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System firmware rootkit (in SMM or BIOS/UEFI)</a:t>
            </a:r>
          </a:p>
          <a:p>
            <a:pPr marL="365760" lvl="1" indent="-365760">
              <a:lnSpc>
                <a:spcPct val="150000"/>
              </a:lnSpc>
              <a:spcBef>
                <a:spcPts val="600"/>
              </a:spcBef>
              <a:buFont typeface="Wingdings" panose="05000000000000000000" pitchFamily="2" charset="2"/>
              <a:buChar char="Ø"/>
            </a:pPr>
            <a:r>
              <a:rPr lang="en-US" sz="2400" dirty="0"/>
              <a:t>Replaces OS boot loader every boot</a:t>
            </a:r>
          </a:p>
          <a:p>
            <a:pPr marL="365760" lvl="1" indent="-365760">
              <a:lnSpc>
                <a:spcPct val="150000"/>
              </a:lnSpc>
              <a:spcBef>
                <a:spcPts val="600"/>
              </a:spcBef>
              <a:buFont typeface="Wingdings" panose="05000000000000000000" pitchFamily="2" charset="2"/>
              <a:buChar char="Ø"/>
            </a:pPr>
            <a:r>
              <a:rPr lang="en-US" sz="2400" dirty="0"/>
              <a:t>Which patches OS kernel</a:t>
            </a:r>
          </a:p>
          <a:p>
            <a:pPr marL="365760" lvl="1" indent="-365760">
              <a:lnSpc>
                <a:spcPct val="150000"/>
              </a:lnSpc>
              <a:spcBef>
                <a:spcPts val="600"/>
              </a:spcBef>
              <a:buFont typeface="Wingdings" panose="05000000000000000000" pitchFamily="2" charset="2"/>
              <a:buChar char="Ø"/>
            </a:pPr>
            <a:r>
              <a:rPr lang="en-US" sz="2400" dirty="0"/>
              <a:t>Firmware rootkit is protected by the hardware write protections</a:t>
            </a:r>
          </a:p>
          <a:p>
            <a:pPr marL="365760" lvl="1" indent="-365760">
              <a:lnSpc>
                <a:spcPct val="150000"/>
              </a:lnSpc>
              <a:spcBef>
                <a:spcPts val="600"/>
              </a:spcBef>
              <a:buFont typeface="Wingdings" panose="05000000000000000000" pitchFamily="2" charset="2"/>
              <a:buChar char="Ø"/>
            </a:pPr>
            <a:endParaRPr lang="en-US" sz="2400" dirty="0"/>
          </a:p>
          <a:p>
            <a:pPr marL="365760" lvl="1" indent="-365760">
              <a:lnSpc>
                <a:spcPct val="150000"/>
              </a:lnSpc>
              <a:spcBef>
                <a:spcPts val="600"/>
              </a:spcBef>
              <a:buFont typeface="Wingdings" panose="05000000000000000000" pitchFamily="2" charset="2"/>
              <a:buChar char="Ø"/>
            </a:pPr>
            <a:r>
              <a:rPr lang="en-US" sz="2400" dirty="0"/>
              <a:t>Only way to fully remove the infection is to physically re-flash the flash “ROM” chip</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7</a:t>
            </a:fld>
            <a:endParaRPr lang="en-US" dirty="0"/>
          </a:p>
        </p:txBody>
      </p:sp>
    </p:spTree>
    <p:extLst>
      <p:ext uri="{BB962C8B-B14F-4D97-AF65-F5344CB8AC3E}">
        <p14:creationId xmlns:p14="http://schemas.microsoft.com/office/powerpoint/2010/main" val="251676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descr="uefi_logo_red_gr"/>
          <p:cNvPicPr>
            <a:picLocks noChangeAspect="1" noChangeArrowheads="1"/>
          </p:cNvPicPr>
          <p:nvPr/>
        </p:nvPicPr>
        <p:blipFill>
          <a:blip r:embed="rId3" cstate="print">
            <a:clrChange>
              <a:clrFrom>
                <a:srgbClr val="999999"/>
              </a:clrFrom>
              <a:clrTo>
                <a:srgbClr val="999999">
                  <a:alpha val="0"/>
                </a:srgbClr>
              </a:clrTo>
            </a:clrChange>
            <a:extLst>
              <a:ext uri="{28A0092B-C50C-407E-A947-70E740481C1C}">
                <a14:useLocalDpi xmlns:a14="http://schemas.microsoft.com/office/drawing/2010/main" val="0"/>
              </a:ext>
            </a:extLst>
          </a:blip>
          <a:srcRect/>
          <a:stretch>
            <a:fillRect/>
          </a:stretch>
        </p:blipFill>
        <p:spPr bwMode="auto">
          <a:xfrm>
            <a:off x="591430" y="1174400"/>
            <a:ext cx="952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91380" y="3555968"/>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chemeClr val="tx1"/>
                </a:solidFill>
                <a:latin typeface="Calibri" pitchFamily="34" charset="0"/>
                <a:ea typeface="宋体" charset="-122"/>
              </a:rPr>
              <a:t>USWG</a:t>
            </a:r>
          </a:p>
        </p:txBody>
      </p:sp>
      <p:cxnSp>
        <p:nvCxnSpPr>
          <p:cNvPr id="10" name="Elbow Connector 9"/>
          <p:cNvCxnSpPr>
            <a:endCxn id="6" idx="0"/>
          </p:cNvCxnSpPr>
          <p:nvPr/>
        </p:nvCxnSpPr>
        <p:spPr>
          <a:xfrm rot="16200000" flipH="1">
            <a:off x="656517" y="3144806"/>
            <a:ext cx="817563" cy="4762"/>
          </a:xfrm>
          <a:prstGeom prst="bentConnector3">
            <a:avLst>
              <a:gd name="adj1" fmla="val 50000"/>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91380" y="2944780"/>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Calibri" pitchFamily="34" charset="0"/>
                <a:ea typeface="宋体" charset="-122"/>
              </a:rPr>
              <a:t>BOD</a:t>
            </a:r>
          </a:p>
        </p:txBody>
      </p:sp>
      <p:sp>
        <p:nvSpPr>
          <p:cNvPr id="12" name="Rectangle 11"/>
          <p:cNvSpPr/>
          <p:nvPr/>
        </p:nvSpPr>
        <p:spPr>
          <a:xfrm>
            <a:off x="1477962" y="4124929"/>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a:solidFill>
                  <a:schemeClr val="tx1"/>
                </a:solidFill>
                <a:latin typeface="Calibri" pitchFamily="34" charset="0"/>
                <a:ea typeface="宋体" charset="-122"/>
              </a:rPr>
              <a:t>UNST</a:t>
            </a:r>
          </a:p>
        </p:txBody>
      </p:sp>
      <p:sp>
        <p:nvSpPr>
          <p:cNvPr id="13" name="Rectangle 12"/>
          <p:cNvSpPr/>
          <p:nvPr/>
        </p:nvSpPr>
        <p:spPr>
          <a:xfrm>
            <a:off x="1481137" y="4647216"/>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002CB8"/>
                </a:solidFill>
                <a:latin typeface="Calibri" pitchFamily="34" charset="0"/>
                <a:ea typeface="宋体" charset="-122"/>
              </a:rPr>
              <a:t>USST</a:t>
            </a:r>
          </a:p>
        </p:txBody>
      </p:sp>
      <p:cxnSp>
        <p:nvCxnSpPr>
          <p:cNvPr id="14" name="Elbow Connector 13"/>
          <p:cNvCxnSpPr>
            <a:endCxn id="13" idx="1"/>
          </p:cNvCxnSpPr>
          <p:nvPr/>
        </p:nvCxnSpPr>
        <p:spPr>
          <a:xfrm rot="16200000" flipH="1">
            <a:off x="854514" y="4249193"/>
            <a:ext cx="839788" cy="413457"/>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Elbow Connector 11"/>
          <p:cNvCxnSpPr>
            <a:endCxn id="12" idx="1"/>
          </p:cNvCxnSpPr>
          <p:nvPr/>
        </p:nvCxnSpPr>
        <p:spPr>
          <a:xfrm rot="16200000" flipH="1">
            <a:off x="1114071" y="3989637"/>
            <a:ext cx="317501" cy="410282"/>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72720" y="5201255"/>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Calibri" pitchFamily="34" charset="0"/>
                <a:ea typeface="宋体" charset="-122"/>
              </a:rPr>
              <a:t>……</a:t>
            </a:r>
          </a:p>
        </p:txBody>
      </p:sp>
      <p:cxnSp>
        <p:nvCxnSpPr>
          <p:cNvPr id="17" name="Elbow Connector 16"/>
          <p:cNvCxnSpPr>
            <a:stCxn id="6" idx="2"/>
            <a:endCxn id="16" idx="1"/>
          </p:cNvCxnSpPr>
          <p:nvPr/>
        </p:nvCxnSpPr>
        <p:spPr>
          <a:xfrm rot="16200000" flipH="1">
            <a:off x="561857" y="4518991"/>
            <a:ext cx="1416687" cy="405040"/>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142471" y="3374144"/>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002CB8"/>
                </a:solidFill>
                <a:latin typeface="Calibri" pitchFamily="34" charset="0"/>
                <a:ea typeface="宋体" charset="-122"/>
              </a:rPr>
              <a:t>USRT</a:t>
            </a:r>
          </a:p>
        </p:txBody>
      </p:sp>
      <p:cxnSp>
        <p:nvCxnSpPr>
          <p:cNvPr id="19" name="Elbow Connector 11"/>
          <p:cNvCxnSpPr>
            <a:cxnSpLocks noChangeShapeType="1"/>
            <a:stCxn id="11" idx="3"/>
            <a:endCxn id="18" idx="0"/>
          </p:cNvCxnSpPr>
          <p:nvPr/>
        </p:nvCxnSpPr>
        <p:spPr bwMode="auto">
          <a:xfrm>
            <a:off x="1943980" y="3173380"/>
            <a:ext cx="1074791" cy="200764"/>
          </a:xfrm>
          <a:prstGeom prst="bentConnector2">
            <a:avLst/>
          </a:prstGeom>
          <a:noFill/>
          <a:ln w="25400" algn="ctr">
            <a:solidFill>
              <a:srgbClr val="7F7F7F"/>
            </a:solidFill>
            <a:miter lim="800000"/>
            <a:headEnd/>
            <a:tailEnd/>
          </a:ln>
          <a:extLst>
            <a:ext uri="{909E8E84-426E-40DD-AFC4-6F175D3DCCD1}">
              <a14:hiddenFill xmlns:a14="http://schemas.microsoft.com/office/drawing/2010/main">
                <a:noFill/>
              </a14:hiddenFill>
            </a:ext>
          </a:extLst>
        </p:spPr>
      </p:cxnSp>
      <p:sp>
        <p:nvSpPr>
          <p:cNvPr id="20" name="Content Placeholder 6"/>
          <p:cNvSpPr txBox="1">
            <a:spLocks/>
          </p:cNvSpPr>
          <p:nvPr/>
        </p:nvSpPr>
        <p:spPr>
          <a:xfrm>
            <a:off x="3886200" y="762000"/>
            <a:ext cx="5257800" cy="5387975"/>
          </a:xfrm>
          <a:prstGeom prst="rect">
            <a:avLst/>
          </a:prstGeom>
        </p:spPr>
        <p:txBody>
          <a:bodyPr/>
          <a:lstStyle/>
          <a:p>
            <a:pPr marL="342900" indent="-342900" eaLnBrk="0" hangingPunct="0">
              <a:buFontTx/>
              <a:buChar char="•"/>
              <a:defRPr/>
            </a:pPr>
            <a:endParaRPr lang="en-US" altLang="zh-CN" sz="1600" b="1" i="0"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USWG</a:t>
            </a:r>
          </a:p>
          <a:p>
            <a:pPr marL="800100" lvl="1" indent="-342900" eaLnBrk="0" hangingPunct="0">
              <a:buFontTx/>
              <a:buChar char="•"/>
              <a:defRPr/>
            </a:pPr>
            <a:r>
              <a:rPr lang="en-US" altLang="zh-CN" sz="1600" b="1" kern="0" dirty="0">
                <a:solidFill>
                  <a:srgbClr val="0D0D0D"/>
                </a:solidFill>
                <a:latin typeface="Bookman Old Style" pitchFamily="18" charset="0"/>
                <a:cs typeface="Calibri" pitchFamily="34" charset="0"/>
              </a:rPr>
              <a:t>U</a:t>
            </a:r>
            <a:r>
              <a:rPr lang="en-US" altLang="zh-CN" sz="1600" kern="0" dirty="0">
                <a:solidFill>
                  <a:srgbClr val="0D0D0D"/>
                </a:solidFill>
                <a:latin typeface="Bookman Old Style" pitchFamily="18" charset="0"/>
                <a:cs typeface="Calibri" pitchFamily="34" charset="0"/>
              </a:rPr>
              <a:t>EFI </a:t>
            </a:r>
            <a:r>
              <a:rPr lang="en-US" altLang="zh-CN" sz="1600" b="1" kern="0" dirty="0">
                <a:solidFill>
                  <a:srgbClr val="0D0D0D"/>
                </a:solidFill>
                <a:latin typeface="Bookman Old Style" pitchFamily="18" charset="0"/>
                <a:cs typeface="Calibri" pitchFamily="34" charset="0"/>
              </a:rPr>
              <a:t>S</a:t>
            </a:r>
            <a:r>
              <a:rPr lang="en-US" altLang="zh-CN" sz="1600" kern="0" dirty="0">
                <a:solidFill>
                  <a:srgbClr val="0D0D0D"/>
                </a:solidFill>
                <a:latin typeface="Bookman Old Style" pitchFamily="18" charset="0"/>
                <a:cs typeface="Calibri" pitchFamily="34" charset="0"/>
              </a:rPr>
              <a:t>pecification </a:t>
            </a:r>
            <a:r>
              <a:rPr lang="en-US" altLang="zh-CN" sz="1600" b="1" kern="0" dirty="0">
                <a:solidFill>
                  <a:srgbClr val="0D0D0D"/>
                </a:solidFill>
                <a:latin typeface="Bookman Old Style" pitchFamily="18" charset="0"/>
                <a:cs typeface="Calibri" pitchFamily="34" charset="0"/>
              </a:rPr>
              <a:t>W</a:t>
            </a:r>
            <a:r>
              <a:rPr lang="en-US" altLang="zh-CN" sz="1600" kern="0" dirty="0">
                <a:solidFill>
                  <a:srgbClr val="0D0D0D"/>
                </a:solidFill>
                <a:latin typeface="Bookman Old Style" pitchFamily="18" charset="0"/>
                <a:cs typeface="Calibri" pitchFamily="34" charset="0"/>
              </a:rPr>
              <a:t>orking </a:t>
            </a:r>
            <a:r>
              <a:rPr lang="en-US" altLang="zh-CN" sz="1600" b="1" kern="0" dirty="0">
                <a:solidFill>
                  <a:srgbClr val="0D0D0D"/>
                </a:solidFill>
                <a:latin typeface="Bookman Old Style" pitchFamily="18" charset="0"/>
                <a:cs typeface="Calibri" pitchFamily="34" charset="0"/>
              </a:rPr>
              <a:t>G</a:t>
            </a:r>
            <a:r>
              <a:rPr lang="en-US" altLang="zh-CN" sz="1600" kern="0" dirty="0">
                <a:solidFill>
                  <a:srgbClr val="0D0D0D"/>
                </a:solidFill>
                <a:latin typeface="Bookman Old Style" pitchFamily="18" charset="0"/>
                <a:cs typeface="Calibri" pitchFamily="34" charset="0"/>
              </a:rPr>
              <a:t>roup</a:t>
            </a:r>
          </a:p>
          <a:p>
            <a:pPr marL="342900" indent="-342900" eaLnBrk="0" hangingPunct="0">
              <a:buFontTx/>
              <a:buChar char="•"/>
              <a:defRPr/>
            </a:pPr>
            <a:r>
              <a:rPr lang="en-US" altLang="zh-CN" sz="1600" b="1" kern="0" dirty="0">
                <a:solidFill>
                  <a:srgbClr val="0D0D0D"/>
                </a:solidFill>
                <a:latin typeface="Bookman Old Style" pitchFamily="18" charset="0"/>
                <a:cs typeface="Calibri" pitchFamily="34" charset="0"/>
              </a:rPr>
              <a:t>PIWG</a:t>
            </a:r>
          </a:p>
          <a:p>
            <a:pPr marL="800100" lvl="1" indent="-342900" eaLnBrk="0" hangingPunct="0">
              <a:buFontTx/>
              <a:buChar char="•"/>
              <a:defRPr/>
            </a:pPr>
            <a:r>
              <a:rPr lang="en-US" altLang="zh-CN" sz="1600" b="1" i="0"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P</a:t>
            </a:r>
            <a:r>
              <a:rPr lang="en-US" altLang="zh-CN" sz="1600" i="0" kern="0" dirty="0">
                <a:solidFill>
                  <a:srgbClr val="0D0D0D"/>
                </a:solidFill>
                <a:latin typeface="Bookman Old Style" pitchFamily="18" charset="0"/>
                <a:cs typeface="Calibri" pitchFamily="34" charset="0"/>
              </a:rPr>
              <a:t>latform </a:t>
            </a:r>
            <a:r>
              <a:rPr lang="en-US" altLang="zh-CN" sz="1600" b="1" i="0" kern="0" dirty="0">
                <a:solidFill>
                  <a:srgbClr val="0D0D0D"/>
                </a:solidFill>
                <a:latin typeface="Bookman Old Style" pitchFamily="18" charset="0"/>
                <a:cs typeface="Calibri" pitchFamily="34" charset="0"/>
              </a:rPr>
              <a:t>I</a:t>
            </a:r>
            <a:r>
              <a:rPr lang="en-US" altLang="zh-CN" sz="1600" i="0" kern="0" dirty="0">
                <a:solidFill>
                  <a:srgbClr val="0D0D0D"/>
                </a:solidFill>
                <a:latin typeface="Bookman Old Style" pitchFamily="18" charset="0"/>
                <a:cs typeface="Calibri" pitchFamily="34" charset="0"/>
              </a:rPr>
              <a:t>nitialization </a:t>
            </a:r>
            <a:r>
              <a:rPr lang="en-US" altLang="zh-CN" sz="1600" b="1" i="0" kern="0" dirty="0">
                <a:solidFill>
                  <a:srgbClr val="0D0D0D"/>
                </a:solidFill>
                <a:latin typeface="Bookman Old Style" pitchFamily="18" charset="0"/>
                <a:cs typeface="Calibri" pitchFamily="34" charset="0"/>
              </a:rPr>
              <a:t>W</a:t>
            </a:r>
            <a:r>
              <a:rPr lang="en-US" altLang="zh-CN" sz="1600" i="0" kern="0" dirty="0">
                <a:solidFill>
                  <a:srgbClr val="0D0D0D"/>
                </a:solidFill>
                <a:latin typeface="Bookman Old Style" pitchFamily="18" charset="0"/>
                <a:cs typeface="Calibri" pitchFamily="34" charset="0"/>
              </a:rPr>
              <a:t>orking </a:t>
            </a:r>
            <a:r>
              <a:rPr lang="en-US" altLang="zh-CN" sz="1600" b="1" i="0" kern="0" dirty="0">
                <a:solidFill>
                  <a:srgbClr val="0D0D0D"/>
                </a:solidFill>
                <a:latin typeface="Bookman Old Style" pitchFamily="18" charset="0"/>
                <a:cs typeface="Calibri" pitchFamily="34" charset="0"/>
              </a:rPr>
              <a:t>G</a:t>
            </a:r>
            <a:r>
              <a:rPr lang="en-US" altLang="zh-CN" sz="1600" i="0" kern="0" dirty="0">
                <a:solidFill>
                  <a:srgbClr val="0D0D0D"/>
                </a:solidFill>
                <a:latin typeface="Bookman Old Style" pitchFamily="18" charset="0"/>
                <a:cs typeface="Calibri" pitchFamily="34" charset="0"/>
              </a:rPr>
              <a:t>roup</a:t>
            </a:r>
          </a:p>
          <a:p>
            <a:pPr marL="342900" indent="-342900" eaLnBrk="0" hangingPunct="0">
              <a:buFontTx/>
              <a:buChar char="•"/>
              <a:defRPr/>
            </a:pPr>
            <a:r>
              <a:rPr lang="en-US" altLang="zh-CN" sz="1600" b="1" kern="0" dirty="0">
                <a:solidFill>
                  <a:srgbClr val="0D0D0D"/>
                </a:solidFill>
                <a:latin typeface="Bookman Old Style" pitchFamily="18" charset="0"/>
                <a:cs typeface="Calibri" pitchFamily="34" charset="0"/>
              </a:rPr>
              <a:t>ASWG</a:t>
            </a:r>
          </a:p>
          <a:p>
            <a:pPr marL="800100" lvl="1" indent="-342900" eaLnBrk="0" hangingPunct="0">
              <a:buFontTx/>
              <a:buChar char="•"/>
              <a:defRPr/>
            </a:pPr>
            <a:r>
              <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A</a:t>
            </a:r>
            <a:r>
              <a:rPr lang="en-US" altLang="zh-CN" sz="1600" kern="0" dirty="0">
                <a:solidFill>
                  <a:srgbClr val="0D0D0D"/>
                </a:solidFill>
                <a:latin typeface="Bookman Old Style" pitchFamily="18" charset="0"/>
                <a:cs typeface="Calibri" pitchFamily="34" charset="0"/>
              </a:rPr>
              <a:t>CPI </a:t>
            </a:r>
            <a:r>
              <a:rPr lang="en-US" altLang="zh-CN" sz="1600" b="1" kern="0" dirty="0">
                <a:solidFill>
                  <a:srgbClr val="0D0D0D"/>
                </a:solidFill>
                <a:latin typeface="Bookman Old Style" pitchFamily="18" charset="0"/>
                <a:cs typeface="Calibri" pitchFamily="34" charset="0"/>
              </a:rPr>
              <a:t>S</a:t>
            </a:r>
            <a:r>
              <a:rPr lang="en-US" altLang="zh-CN" sz="1600" kern="0" dirty="0">
                <a:solidFill>
                  <a:srgbClr val="0D0D0D"/>
                </a:solidFill>
                <a:latin typeface="Bookman Old Style" pitchFamily="18" charset="0"/>
                <a:cs typeface="Calibri" pitchFamily="34" charset="0"/>
              </a:rPr>
              <a:t>pecification </a:t>
            </a:r>
            <a:r>
              <a:rPr lang="en-US" altLang="zh-CN" sz="1600" b="1" kern="0" dirty="0">
                <a:solidFill>
                  <a:srgbClr val="0D0D0D"/>
                </a:solidFill>
                <a:latin typeface="Bookman Old Style" pitchFamily="18" charset="0"/>
                <a:cs typeface="Calibri" pitchFamily="34" charset="0"/>
              </a:rPr>
              <a:t>W</a:t>
            </a:r>
            <a:r>
              <a:rPr lang="en-US" altLang="zh-CN" sz="1600" kern="0" dirty="0">
                <a:solidFill>
                  <a:srgbClr val="0D0D0D"/>
                </a:solidFill>
                <a:latin typeface="Bookman Old Style" pitchFamily="18" charset="0"/>
                <a:cs typeface="Calibri" pitchFamily="34" charset="0"/>
              </a:rPr>
              <a:t>orking </a:t>
            </a:r>
            <a:r>
              <a:rPr lang="en-US" altLang="zh-CN" sz="1600" b="1" kern="0" dirty="0">
                <a:solidFill>
                  <a:srgbClr val="0D0D0D"/>
                </a:solidFill>
                <a:latin typeface="Bookman Old Style" pitchFamily="18" charset="0"/>
                <a:cs typeface="Calibri" pitchFamily="34" charset="0"/>
              </a:rPr>
              <a:t>G</a:t>
            </a:r>
            <a:r>
              <a:rPr lang="en-US" altLang="zh-CN" sz="1600" kern="0" dirty="0">
                <a:solidFill>
                  <a:srgbClr val="0D0D0D"/>
                </a:solidFill>
                <a:latin typeface="Bookman Old Style" pitchFamily="18" charset="0"/>
                <a:cs typeface="Calibri" pitchFamily="34" charset="0"/>
              </a:rPr>
              <a:t>roup</a:t>
            </a:r>
            <a:endPar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kern="0" dirty="0">
                <a:solidFill>
                  <a:srgbClr val="0D0D0D"/>
                </a:solidFill>
                <a:latin typeface="Bookman Old Style" pitchFamily="18" charset="0"/>
                <a:cs typeface="Calibri" pitchFamily="34" charset="0"/>
              </a:rPr>
              <a:t>BOS</a:t>
            </a:r>
          </a:p>
          <a:p>
            <a:pPr marL="800100" lvl="1" indent="-342900" eaLnBrk="0" hangingPunct="0">
              <a:buFontTx/>
              <a:buChar char="•"/>
              <a:defRPr/>
            </a:pPr>
            <a:r>
              <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B</a:t>
            </a:r>
            <a:r>
              <a:rPr lang="en-US" altLang="zh-CN" sz="1600" kern="0" dirty="0">
                <a:solidFill>
                  <a:srgbClr val="0D0D0D"/>
                </a:solidFill>
                <a:latin typeface="Bookman Old Style" pitchFamily="18" charset="0"/>
                <a:cs typeface="Calibri" pitchFamily="34" charset="0"/>
              </a:rPr>
              <a:t>oard </a:t>
            </a:r>
            <a:r>
              <a:rPr lang="en-US" altLang="zh-CN" sz="1600" b="1" kern="0" dirty="0">
                <a:solidFill>
                  <a:srgbClr val="0D0D0D"/>
                </a:solidFill>
                <a:latin typeface="Bookman Old Style" pitchFamily="18" charset="0"/>
                <a:cs typeface="Calibri" pitchFamily="34" charset="0"/>
              </a:rPr>
              <a:t>O</a:t>
            </a:r>
            <a:r>
              <a:rPr lang="en-US" altLang="zh-CN" sz="1600" kern="0" dirty="0">
                <a:solidFill>
                  <a:srgbClr val="0D0D0D"/>
                </a:solidFill>
                <a:latin typeface="Bookman Old Style" pitchFamily="18" charset="0"/>
                <a:cs typeface="Calibri" pitchFamily="34" charset="0"/>
              </a:rPr>
              <a:t>f </a:t>
            </a:r>
            <a:r>
              <a:rPr lang="en-US" altLang="zh-CN" sz="1600" b="1" kern="0" dirty="0">
                <a:solidFill>
                  <a:srgbClr val="0D0D0D"/>
                </a:solidFill>
                <a:latin typeface="Bookman Old Style" pitchFamily="18" charset="0"/>
                <a:cs typeface="Calibri" pitchFamily="34" charset="0"/>
              </a:rPr>
              <a:t>D</a:t>
            </a:r>
            <a:r>
              <a:rPr lang="en-US" altLang="zh-CN" sz="1600" kern="0" dirty="0">
                <a:solidFill>
                  <a:srgbClr val="0D0D0D"/>
                </a:solidFill>
                <a:latin typeface="Bookman Old Style" pitchFamily="18" charset="0"/>
                <a:cs typeface="Calibri" pitchFamily="34" charset="0"/>
              </a:rPr>
              <a:t>irectors</a:t>
            </a:r>
            <a:endParaRPr lang="en-US" altLang="zh-CN" sz="1600" b="1" i="0"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endParaRPr>
          </a:p>
          <a:p>
            <a:pPr marL="342900" indent="-342900" eaLnBrk="0" hangingPunct="0">
              <a:buFontTx/>
              <a:buChar char="•"/>
              <a:defRPr/>
            </a:pPr>
            <a:r>
              <a:rPr lang="en-US" altLang="zh-CN" sz="1600" b="1" i="0"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USST</a:t>
            </a:r>
          </a:p>
          <a:p>
            <a:pPr marL="800100" lvl="1" indent="-342900" eaLnBrk="0" hangingPunct="0">
              <a:buFontTx/>
              <a:buChar char="•"/>
              <a:defRPr/>
            </a:pPr>
            <a:r>
              <a:rPr lang="en-US" altLang="zh-CN" sz="1600" b="1" kern="0" dirty="0">
                <a:solidFill>
                  <a:srgbClr val="0D0D0D"/>
                </a:solidFill>
                <a:latin typeface="Bookman Old Style" pitchFamily="18" charset="0"/>
                <a:cs typeface="Calibri" pitchFamily="34" charset="0"/>
              </a:rPr>
              <a:t>U</a:t>
            </a:r>
            <a:r>
              <a:rPr lang="en-US" altLang="zh-CN" sz="1600" kern="0" dirty="0">
                <a:solidFill>
                  <a:srgbClr val="0D0D0D"/>
                </a:solidFill>
                <a:latin typeface="Bookman Old Style" pitchFamily="18" charset="0"/>
                <a:cs typeface="Calibri" pitchFamily="34" charset="0"/>
              </a:rPr>
              <a:t>SWG </a:t>
            </a:r>
            <a:r>
              <a:rPr lang="en-US" altLang="zh-CN" sz="1600" b="1" kern="0" dirty="0">
                <a:solidFill>
                  <a:srgbClr val="0D0D0D"/>
                </a:solidFill>
                <a:latin typeface="Bookman Old Style" pitchFamily="18" charset="0"/>
                <a:cs typeface="Calibri" pitchFamily="34" charset="0"/>
              </a:rPr>
              <a:t>S</a:t>
            </a:r>
            <a:r>
              <a:rPr lang="en-US" altLang="zh-CN" sz="1600" kern="0" dirty="0">
                <a:solidFill>
                  <a:srgbClr val="0D0D0D"/>
                </a:solidFill>
                <a:latin typeface="Bookman Old Style" pitchFamily="18" charset="0"/>
                <a:cs typeface="Calibri" pitchFamily="34" charset="0"/>
              </a:rPr>
              <a:t>ecurity </a:t>
            </a:r>
            <a:r>
              <a:rPr lang="en-US" altLang="zh-CN" sz="1600" b="1" kern="0" dirty="0">
                <a:solidFill>
                  <a:srgbClr val="0D0D0D"/>
                </a:solidFill>
                <a:latin typeface="Bookman Old Style" pitchFamily="18" charset="0"/>
                <a:cs typeface="Calibri" pitchFamily="34" charset="0"/>
              </a:rPr>
              <a:t>S</a:t>
            </a:r>
            <a:r>
              <a:rPr lang="en-US" altLang="zh-CN" sz="1600" kern="0" dirty="0">
                <a:solidFill>
                  <a:srgbClr val="0D0D0D"/>
                </a:solidFill>
                <a:latin typeface="Bookman Old Style" pitchFamily="18" charset="0"/>
                <a:cs typeface="Calibri" pitchFamily="34" charset="0"/>
              </a:rPr>
              <a:t>ub-</a:t>
            </a:r>
            <a:r>
              <a:rPr lang="en-US" altLang="zh-CN" sz="1600" b="1" kern="0" dirty="0">
                <a:solidFill>
                  <a:srgbClr val="0D0D0D"/>
                </a:solidFill>
                <a:latin typeface="Bookman Old Style" pitchFamily="18" charset="0"/>
                <a:cs typeface="Calibri" pitchFamily="34" charset="0"/>
              </a:rPr>
              <a:t>t</a:t>
            </a:r>
            <a:r>
              <a:rPr lang="en-US" altLang="zh-CN" sz="1600" kern="0" dirty="0">
                <a:solidFill>
                  <a:srgbClr val="0D0D0D"/>
                </a:solidFill>
                <a:latin typeface="Bookman Old Style" pitchFamily="18" charset="0"/>
                <a:cs typeface="Calibri" pitchFamily="34" charset="0"/>
              </a:rPr>
              <a:t>eam</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Chaired by Vincent Zimmer (Intel)</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Responsible for all security related material and the team that has added security infrastructure in the UEFI spec</a:t>
            </a:r>
          </a:p>
          <a:p>
            <a:pPr marL="342900" indent="-342900" eaLnBrk="0" hangingPunct="0">
              <a:buFontTx/>
              <a:buChar char="•"/>
              <a:defRPr/>
            </a:pPr>
            <a:r>
              <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USRT</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UEFI Security Response Team</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Chaired by Dick Wilkins (Phoenix)</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Provide response to security issues.</a:t>
            </a:r>
          </a:p>
          <a:p>
            <a:pPr marL="342900" indent="-342900" eaLnBrk="0" hangingPunct="0">
              <a:buFontTx/>
              <a:buChar char="•"/>
              <a:defRPr/>
            </a:pPr>
            <a:r>
              <a:rPr lang="en-US" altLang="zh-CN" sz="1600" b="1" kern="0" dirty="0">
                <a:solidFill>
                  <a:srgbClr val="0D0D0D"/>
                </a:solidFill>
                <a:effectLst>
                  <a:outerShdw blurRad="38100" dist="38100" dir="2700000" algn="tl">
                    <a:srgbClr val="000000">
                      <a:alpha val="43137"/>
                    </a:srgbClr>
                  </a:outerShdw>
                </a:effectLst>
                <a:latin typeface="Bookman Old Style" pitchFamily="18" charset="0"/>
                <a:cs typeface="Calibri" pitchFamily="34" charset="0"/>
              </a:rPr>
              <a:t>UNST</a:t>
            </a:r>
          </a:p>
          <a:p>
            <a:pPr marL="800100" lvl="1" indent="-342900" eaLnBrk="0" hangingPunct="0">
              <a:buFontTx/>
              <a:buChar char="•"/>
              <a:defRPr/>
            </a:pPr>
            <a:r>
              <a:rPr lang="en-US" altLang="zh-CN" sz="1600" b="1" kern="0" dirty="0">
                <a:solidFill>
                  <a:srgbClr val="0D0D0D"/>
                </a:solidFill>
                <a:latin typeface="Bookman Old Style" pitchFamily="18" charset="0"/>
                <a:cs typeface="Calibri" pitchFamily="34" charset="0"/>
              </a:rPr>
              <a:t>U</a:t>
            </a:r>
            <a:r>
              <a:rPr lang="en-US" altLang="zh-CN" sz="1600" kern="0" dirty="0">
                <a:solidFill>
                  <a:srgbClr val="0D0D0D"/>
                </a:solidFill>
                <a:latin typeface="Bookman Old Style" pitchFamily="18" charset="0"/>
                <a:cs typeface="Calibri" pitchFamily="34" charset="0"/>
              </a:rPr>
              <a:t>EFI </a:t>
            </a:r>
            <a:r>
              <a:rPr lang="en-US" altLang="zh-CN" sz="1600" b="1" kern="0" dirty="0">
                <a:solidFill>
                  <a:srgbClr val="0D0D0D"/>
                </a:solidFill>
                <a:latin typeface="Bookman Old Style" pitchFamily="18" charset="0"/>
                <a:cs typeface="Calibri" pitchFamily="34" charset="0"/>
              </a:rPr>
              <a:t>N</a:t>
            </a:r>
            <a:r>
              <a:rPr lang="en-US" altLang="zh-CN" sz="1600" kern="0" dirty="0">
                <a:solidFill>
                  <a:srgbClr val="0D0D0D"/>
                </a:solidFill>
                <a:latin typeface="Bookman Old Style" pitchFamily="18" charset="0"/>
                <a:cs typeface="Calibri" pitchFamily="34" charset="0"/>
              </a:rPr>
              <a:t>etwork </a:t>
            </a:r>
            <a:r>
              <a:rPr lang="en-US" altLang="zh-CN" sz="1600" b="1" kern="0" dirty="0">
                <a:solidFill>
                  <a:srgbClr val="0D0D0D"/>
                </a:solidFill>
                <a:latin typeface="Bookman Old Style" pitchFamily="18" charset="0"/>
                <a:cs typeface="Calibri" pitchFamily="34" charset="0"/>
              </a:rPr>
              <a:t>S</a:t>
            </a:r>
            <a:r>
              <a:rPr lang="en-US" altLang="zh-CN" sz="1600" kern="0" dirty="0">
                <a:solidFill>
                  <a:srgbClr val="0D0D0D"/>
                </a:solidFill>
                <a:latin typeface="Bookman Old Style" pitchFamily="18" charset="0"/>
                <a:cs typeface="Calibri" pitchFamily="34" charset="0"/>
              </a:rPr>
              <a:t>ub-</a:t>
            </a:r>
            <a:r>
              <a:rPr lang="en-US" altLang="zh-CN" sz="1600" b="1" kern="0" dirty="0">
                <a:solidFill>
                  <a:srgbClr val="0D0D0D"/>
                </a:solidFill>
                <a:latin typeface="Bookman Old Style" pitchFamily="18" charset="0"/>
                <a:cs typeface="Calibri" pitchFamily="34" charset="0"/>
              </a:rPr>
              <a:t>t</a:t>
            </a:r>
            <a:r>
              <a:rPr lang="en-US" altLang="zh-CN" sz="1600" kern="0" dirty="0">
                <a:solidFill>
                  <a:srgbClr val="0D0D0D"/>
                </a:solidFill>
                <a:latin typeface="Bookman Old Style" pitchFamily="18" charset="0"/>
                <a:cs typeface="Calibri" pitchFamily="34" charset="0"/>
              </a:rPr>
              <a:t>eam (VZ chairs, too)</a:t>
            </a:r>
          </a:p>
          <a:p>
            <a:pPr marL="800100" lvl="1" indent="-342900" eaLnBrk="0" hangingPunct="0">
              <a:buFontTx/>
              <a:buChar char="•"/>
              <a:defRPr/>
            </a:pPr>
            <a:r>
              <a:rPr lang="en-US" altLang="zh-CN" sz="1600" kern="0" dirty="0">
                <a:solidFill>
                  <a:srgbClr val="0D0D0D"/>
                </a:solidFill>
                <a:latin typeface="Bookman Old Style" pitchFamily="18" charset="0"/>
                <a:cs typeface="Calibri" pitchFamily="34" charset="0"/>
              </a:rPr>
              <a:t>Evolve network boot &amp; network security infrastructure for UEFI Specification</a:t>
            </a:r>
          </a:p>
          <a:p>
            <a:pPr lvl="1" eaLnBrk="0" hangingPunct="0">
              <a:defRPr/>
            </a:pPr>
            <a:endParaRPr lang="en-US" altLang="zh-CN" sz="1600" b="0" i="0" kern="0" dirty="0">
              <a:solidFill>
                <a:srgbClr val="333333"/>
              </a:solidFill>
              <a:latin typeface="Bookman Old Style" pitchFamily="18" charset="0"/>
              <a:cs typeface="Calibri" pitchFamily="34" charset="0"/>
            </a:endParaRPr>
          </a:p>
        </p:txBody>
      </p:sp>
      <p:sp>
        <p:nvSpPr>
          <p:cNvPr id="3" name="TextBox 2"/>
          <p:cNvSpPr txBox="1"/>
          <p:nvPr/>
        </p:nvSpPr>
        <p:spPr>
          <a:xfrm>
            <a:off x="-4727" y="5894335"/>
            <a:ext cx="4500527" cy="461665"/>
          </a:xfrm>
          <a:prstGeom prst="rect">
            <a:avLst/>
          </a:prstGeom>
          <a:noFill/>
        </p:spPr>
        <p:txBody>
          <a:bodyPr wrap="none" rtlCol="0">
            <a:spAutoFit/>
          </a:bodyPr>
          <a:lstStyle/>
          <a:p>
            <a:r>
              <a:rPr lang="en-US" sz="1200" dirty="0"/>
              <a:t>Note:  Engaged in firmware/boot</a:t>
            </a:r>
          </a:p>
          <a:p>
            <a:r>
              <a:rPr lang="en-US" sz="1200" dirty="0"/>
              <a:t>Related WG’s of Trusted Computing Group (TCG), IETF, DMTF</a:t>
            </a:r>
          </a:p>
        </p:txBody>
      </p:sp>
      <p:sp>
        <p:nvSpPr>
          <p:cNvPr id="2" name="TextBox 1"/>
          <p:cNvSpPr txBox="1"/>
          <p:nvPr/>
        </p:nvSpPr>
        <p:spPr>
          <a:xfrm>
            <a:off x="1828800" y="1657349"/>
            <a:ext cx="1689309" cy="369332"/>
          </a:xfrm>
          <a:prstGeom prst="rect">
            <a:avLst/>
          </a:prstGeom>
          <a:noFill/>
        </p:spPr>
        <p:txBody>
          <a:bodyPr wrap="none" rtlCol="0">
            <a:spAutoFit/>
          </a:bodyPr>
          <a:lstStyle/>
          <a:p>
            <a:r>
              <a:rPr lang="en-US" b="1">
                <a:hlinkClick r:id="rId4"/>
              </a:rPr>
              <a:t>www.uefi.org</a:t>
            </a:r>
            <a:r>
              <a:rPr lang="en-US" b="1"/>
              <a:t> </a:t>
            </a:r>
            <a:endParaRPr lang="en-US" b="1" dirty="0"/>
          </a:p>
        </p:txBody>
      </p:sp>
      <p:sp>
        <p:nvSpPr>
          <p:cNvPr id="7" name="Title 6"/>
          <p:cNvSpPr>
            <a:spLocks noGrp="1"/>
          </p:cNvSpPr>
          <p:nvPr>
            <p:ph type="title"/>
          </p:nvPr>
        </p:nvSpPr>
        <p:spPr/>
        <p:txBody>
          <a:bodyPr/>
          <a:lstStyle/>
          <a:p>
            <a:r>
              <a:rPr lang="en-US" dirty="0"/>
              <a:t>UEFI Working Groups</a:t>
            </a:r>
          </a:p>
        </p:txBody>
      </p:sp>
      <p:sp>
        <p:nvSpPr>
          <p:cNvPr id="22" name="Rectangle 21"/>
          <p:cNvSpPr/>
          <p:nvPr/>
        </p:nvSpPr>
        <p:spPr>
          <a:xfrm>
            <a:off x="229480" y="2342800"/>
            <a:ext cx="1752600" cy="457200"/>
          </a:xfrm>
          <a:prstGeom prst="rect">
            <a:avLst/>
          </a:prstGeom>
          <a:solidFill>
            <a:srgbClr val="FF99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Calibri" pitchFamily="34" charset="0"/>
                <a:ea typeface="宋体" charset="-122"/>
              </a:rPr>
              <a:t>ASWG, PIWG</a:t>
            </a:r>
          </a:p>
        </p:txBody>
      </p:sp>
    </p:spTree>
    <p:extLst>
      <p:ext uri="{BB962C8B-B14F-4D97-AF65-F5344CB8AC3E}">
        <p14:creationId xmlns:p14="http://schemas.microsoft.com/office/powerpoint/2010/main" val="3719686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road from core to platform</a:t>
            </a:r>
          </a:p>
        </p:txBody>
      </p:sp>
      <p:cxnSp>
        <p:nvCxnSpPr>
          <p:cNvPr id="11" name="Straight Connector 10"/>
          <p:cNvCxnSpPr/>
          <p:nvPr/>
        </p:nvCxnSpPr>
        <p:spPr bwMode="auto">
          <a:xfrm>
            <a:off x="597408" y="1231392"/>
            <a:ext cx="6461760" cy="0"/>
          </a:xfrm>
          <a:prstGeom prst="line">
            <a:avLst/>
          </a:prstGeom>
          <a:solidFill>
            <a:schemeClr val="accent1"/>
          </a:solidFill>
          <a:ln w="38100" cap="flat" cmpd="sng" algn="ctr">
            <a:solidFill>
              <a:schemeClr val="accent1">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12" idx="5"/>
          </p:cNvCxnSpPr>
          <p:nvPr/>
        </p:nvCxnSpPr>
        <p:spPr bwMode="auto">
          <a:xfrm>
            <a:off x="1286383" y="1317602"/>
            <a:ext cx="1145921" cy="627022"/>
          </a:xfrm>
          <a:prstGeom prst="straightConnector1">
            <a:avLst/>
          </a:prstGeom>
          <a:solidFill>
            <a:schemeClr val="accent1"/>
          </a:solidFill>
          <a:ln w="38100" cap="flat" cmpd="sng" algn="ctr">
            <a:solidFill>
              <a:schemeClr val="accent1">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2432304" y="1944624"/>
            <a:ext cx="6461760" cy="0"/>
          </a:xfrm>
          <a:prstGeom prst="line">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3974592" y="1569196"/>
            <a:ext cx="4474464" cy="338554"/>
          </a:xfrm>
          <a:prstGeom prst="rect">
            <a:avLst/>
          </a:prstGeom>
          <a:noFill/>
        </p:spPr>
        <p:txBody>
          <a:bodyPr wrap="square" rtlCol="0">
            <a:spAutoFit/>
          </a:bodyPr>
          <a:lstStyle/>
          <a:p>
            <a:pPr algn="l"/>
            <a:r>
              <a:rPr lang="en-US" sz="1600" dirty="0">
                <a:solidFill>
                  <a:schemeClr val="accent1">
                    <a:lumMod val="75000"/>
                  </a:schemeClr>
                </a:solidFill>
              </a:rPr>
              <a:t>Reference Tree</a:t>
            </a:r>
          </a:p>
        </p:txBody>
      </p:sp>
      <p:sp>
        <p:nvSpPr>
          <p:cNvPr id="21" name="TextBox 20"/>
          <p:cNvSpPr txBox="1"/>
          <p:nvPr/>
        </p:nvSpPr>
        <p:spPr>
          <a:xfrm>
            <a:off x="1377696" y="865632"/>
            <a:ext cx="2999232" cy="338554"/>
          </a:xfrm>
          <a:prstGeom prst="rect">
            <a:avLst/>
          </a:prstGeom>
          <a:noFill/>
        </p:spPr>
        <p:txBody>
          <a:bodyPr wrap="square" rtlCol="0">
            <a:spAutoFit/>
          </a:bodyPr>
          <a:lstStyle/>
          <a:p>
            <a:pPr algn="l"/>
            <a:r>
              <a:rPr lang="en-US" sz="1600" dirty="0">
                <a:solidFill>
                  <a:schemeClr val="accent1">
                    <a:lumMod val="75000"/>
                  </a:schemeClr>
                </a:solidFill>
              </a:rPr>
              <a:t>tianocore.org</a:t>
            </a:r>
          </a:p>
        </p:txBody>
      </p:sp>
      <p:sp>
        <p:nvSpPr>
          <p:cNvPr id="22" name="Oval 21"/>
          <p:cNvSpPr/>
          <p:nvPr/>
        </p:nvSpPr>
        <p:spPr bwMode="auto">
          <a:xfrm>
            <a:off x="2600886" y="1822704"/>
            <a:ext cx="207264" cy="243840"/>
          </a:xfrm>
          <a:prstGeom prst="ellipse">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24" name="Straight Arrow Connector 23"/>
          <p:cNvCxnSpPr>
            <a:stCxn id="22" idx="5"/>
          </p:cNvCxnSpPr>
          <p:nvPr/>
        </p:nvCxnSpPr>
        <p:spPr bwMode="auto">
          <a:xfrm>
            <a:off x="2777797" y="2030834"/>
            <a:ext cx="1032203" cy="566062"/>
          </a:xfrm>
          <a:prstGeom prst="straightConnector1">
            <a:avLst/>
          </a:prstGeom>
          <a:solidFill>
            <a:schemeClr val="accent1"/>
          </a:solidFill>
          <a:ln w="38100" cap="flat" cmpd="sng" algn="ctr">
            <a:solidFill>
              <a:schemeClr val="tx2">
                <a:lumMod val="60000"/>
                <a:lumOff val="4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a:off x="3810000" y="2578608"/>
            <a:ext cx="5084064" cy="0"/>
          </a:xfrm>
          <a:prstGeom prst="line">
            <a:avLst/>
          </a:prstGeom>
          <a:solidFill>
            <a:schemeClr val="accent1"/>
          </a:solidFill>
          <a:ln w="28575" cap="flat" cmpd="sng" algn="ctr">
            <a:solidFill>
              <a:srgbClr val="8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3749040" y="2197084"/>
            <a:ext cx="2999232" cy="338554"/>
          </a:xfrm>
          <a:prstGeom prst="rect">
            <a:avLst/>
          </a:prstGeom>
          <a:noFill/>
        </p:spPr>
        <p:txBody>
          <a:bodyPr wrap="square" rtlCol="0">
            <a:spAutoFit/>
          </a:bodyPr>
          <a:lstStyle/>
          <a:p>
            <a:r>
              <a:rPr lang="en-US" sz="1600" dirty="0">
                <a:solidFill>
                  <a:schemeClr val="accent1">
                    <a:lumMod val="75000"/>
                  </a:schemeClr>
                </a:solidFill>
              </a:rPr>
              <a:t>OEM BIOS </a:t>
            </a:r>
          </a:p>
        </p:txBody>
      </p:sp>
      <p:sp>
        <p:nvSpPr>
          <p:cNvPr id="29" name="Oval 28"/>
          <p:cNvSpPr/>
          <p:nvPr/>
        </p:nvSpPr>
        <p:spPr bwMode="auto">
          <a:xfrm>
            <a:off x="6577584" y="2456688"/>
            <a:ext cx="207264" cy="243840"/>
          </a:xfrm>
          <a:prstGeom prst="ellips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31" name="Straight Arrow Connector 30"/>
          <p:cNvCxnSpPr>
            <a:stCxn id="29" idx="5"/>
          </p:cNvCxnSpPr>
          <p:nvPr/>
        </p:nvCxnSpPr>
        <p:spPr bwMode="auto">
          <a:xfrm>
            <a:off x="6754495" y="2664818"/>
            <a:ext cx="1036193" cy="334414"/>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7351776" y="2596896"/>
            <a:ext cx="1822704" cy="338554"/>
          </a:xfrm>
          <a:prstGeom prst="rect">
            <a:avLst/>
          </a:prstGeom>
          <a:noFill/>
        </p:spPr>
        <p:txBody>
          <a:bodyPr wrap="square" rtlCol="0">
            <a:spAutoFit/>
          </a:bodyPr>
          <a:lstStyle/>
          <a:p>
            <a:r>
              <a:rPr lang="en-US" sz="1600" dirty="0">
                <a:solidFill>
                  <a:schemeClr val="accent1">
                    <a:lumMod val="75000"/>
                  </a:schemeClr>
                </a:solidFill>
              </a:rPr>
              <a:t>New product</a:t>
            </a:r>
          </a:p>
        </p:txBody>
      </p:sp>
      <p:cxnSp>
        <p:nvCxnSpPr>
          <p:cNvPr id="38" name="Straight Connector 37"/>
          <p:cNvCxnSpPr/>
          <p:nvPr/>
        </p:nvCxnSpPr>
        <p:spPr bwMode="auto">
          <a:xfrm>
            <a:off x="3198404" y="4584192"/>
            <a:ext cx="5311612" cy="0"/>
          </a:xfrm>
          <a:prstGeom prst="line">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stCxn id="12" idx="4"/>
          </p:cNvCxnSpPr>
          <p:nvPr/>
        </p:nvCxnSpPr>
        <p:spPr bwMode="auto">
          <a:xfrm>
            <a:off x="1213104" y="1353312"/>
            <a:ext cx="1985300" cy="3230880"/>
          </a:xfrm>
          <a:prstGeom prst="straightConnector1">
            <a:avLst/>
          </a:prstGeom>
          <a:solidFill>
            <a:schemeClr val="accent1"/>
          </a:solidFill>
          <a:ln w="38100" cap="flat" cmpd="sng" algn="ctr">
            <a:solidFill>
              <a:schemeClr val="tx2">
                <a:lumMod val="60000"/>
                <a:lumOff val="40000"/>
              </a:schemeClr>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4389168" y="4538246"/>
            <a:ext cx="1981200" cy="338554"/>
          </a:xfrm>
          <a:prstGeom prst="rect">
            <a:avLst/>
          </a:prstGeom>
          <a:noFill/>
        </p:spPr>
        <p:txBody>
          <a:bodyPr wrap="square" rtlCol="0">
            <a:spAutoFit/>
          </a:bodyPr>
          <a:lstStyle/>
          <a:p>
            <a:pPr algn="l"/>
            <a:r>
              <a:rPr lang="en-US" sz="1600" dirty="0">
                <a:solidFill>
                  <a:schemeClr val="accent1">
                    <a:lumMod val="75000"/>
                  </a:schemeClr>
                </a:solidFill>
              </a:rPr>
              <a:t>IBV </a:t>
            </a:r>
          </a:p>
        </p:txBody>
      </p:sp>
      <p:sp>
        <p:nvSpPr>
          <p:cNvPr id="44" name="Oval 43"/>
          <p:cNvSpPr/>
          <p:nvPr/>
        </p:nvSpPr>
        <p:spPr bwMode="auto">
          <a:xfrm>
            <a:off x="4901184" y="2499360"/>
            <a:ext cx="207264" cy="243840"/>
          </a:xfrm>
          <a:prstGeom prst="ellips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45" name="Straight Connector 44"/>
          <p:cNvCxnSpPr/>
          <p:nvPr/>
        </p:nvCxnSpPr>
        <p:spPr bwMode="auto">
          <a:xfrm>
            <a:off x="5108448" y="3511296"/>
            <a:ext cx="3938016" cy="0"/>
          </a:xfrm>
          <a:prstGeom prst="line">
            <a:avLst/>
          </a:prstGeom>
          <a:solidFill>
            <a:schemeClr val="accent1"/>
          </a:solidFill>
          <a:ln w="28575" cap="flat" cmpd="sng" algn="ctr">
            <a:solidFill>
              <a:srgbClr val="80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44" idx="4"/>
          </p:cNvCxnSpPr>
          <p:nvPr/>
        </p:nvCxnSpPr>
        <p:spPr bwMode="auto">
          <a:xfrm>
            <a:off x="5004816" y="2743200"/>
            <a:ext cx="103632" cy="743712"/>
          </a:xfrm>
          <a:prstGeom prst="lin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5065776" y="3127248"/>
            <a:ext cx="2151888" cy="338554"/>
          </a:xfrm>
          <a:prstGeom prst="rect">
            <a:avLst/>
          </a:prstGeom>
          <a:noFill/>
        </p:spPr>
        <p:txBody>
          <a:bodyPr wrap="square" rtlCol="0">
            <a:spAutoFit/>
          </a:bodyPr>
          <a:lstStyle/>
          <a:p>
            <a:r>
              <a:rPr lang="en-US" sz="1600" dirty="0">
                <a:solidFill>
                  <a:schemeClr val="accent1">
                    <a:lumMod val="75000"/>
                  </a:schemeClr>
                </a:solidFill>
              </a:rPr>
              <a:t>Existing product</a:t>
            </a:r>
          </a:p>
        </p:txBody>
      </p:sp>
      <p:sp>
        <p:nvSpPr>
          <p:cNvPr id="50" name="Oval 49"/>
          <p:cNvSpPr/>
          <p:nvPr/>
        </p:nvSpPr>
        <p:spPr bwMode="auto">
          <a:xfrm>
            <a:off x="3535680" y="4462272"/>
            <a:ext cx="207264" cy="243840"/>
          </a:xfrm>
          <a:prstGeom prst="ellipse">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51" name="Straight Arrow Connector 50"/>
          <p:cNvCxnSpPr>
            <a:stCxn id="50" idx="5"/>
          </p:cNvCxnSpPr>
          <p:nvPr/>
        </p:nvCxnSpPr>
        <p:spPr bwMode="auto">
          <a:xfrm>
            <a:off x="3712591" y="4670402"/>
            <a:ext cx="612521" cy="438046"/>
          </a:xfrm>
          <a:prstGeom prst="straightConnector1">
            <a:avLst/>
          </a:prstGeom>
          <a:solidFill>
            <a:schemeClr val="accent1"/>
          </a:solidFill>
          <a:ln w="38100" cap="flat" cmpd="sng" algn="ctr">
            <a:solidFill>
              <a:schemeClr val="accent6">
                <a:lumMod val="50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a:off x="4325112" y="5108448"/>
            <a:ext cx="3938016" cy="0"/>
          </a:xfrm>
          <a:prstGeom prst="line">
            <a:avLst/>
          </a:prstGeom>
          <a:solidFill>
            <a:schemeClr val="accent1"/>
          </a:solidFill>
          <a:ln w="38100" cap="flat" cmpd="sng" algn="ctr">
            <a:solidFill>
              <a:schemeClr val="accent4">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4512146" y="5059763"/>
            <a:ext cx="2279904" cy="338554"/>
          </a:xfrm>
          <a:prstGeom prst="rect">
            <a:avLst/>
          </a:prstGeom>
          <a:noFill/>
        </p:spPr>
        <p:txBody>
          <a:bodyPr wrap="square" rtlCol="0">
            <a:spAutoFit/>
          </a:bodyPr>
          <a:lstStyle/>
          <a:p>
            <a:r>
              <a:rPr lang="en-US" sz="1600" dirty="0">
                <a:solidFill>
                  <a:schemeClr val="accent1">
                    <a:lumMod val="75000"/>
                  </a:schemeClr>
                </a:solidFill>
              </a:rPr>
              <a:t>ODM BIOS</a:t>
            </a:r>
          </a:p>
        </p:txBody>
      </p:sp>
      <p:sp>
        <p:nvSpPr>
          <p:cNvPr id="56" name="Oval 55"/>
          <p:cNvSpPr/>
          <p:nvPr/>
        </p:nvSpPr>
        <p:spPr bwMode="auto">
          <a:xfrm>
            <a:off x="6608064" y="4995972"/>
            <a:ext cx="207264" cy="243840"/>
          </a:xfrm>
          <a:prstGeom prst="ellipse">
            <a:avLst/>
          </a:prstGeom>
          <a:solidFill>
            <a:schemeClr val="accent1"/>
          </a:solidFill>
          <a:ln w="38100" cap="flat" cmpd="sng" algn="ctr">
            <a:solidFill>
              <a:schemeClr val="accent4">
                <a:lumMod val="75000"/>
              </a:schemeClr>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57" name="Straight Arrow Connector 56"/>
          <p:cNvCxnSpPr>
            <a:stCxn id="56" idx="5"/>
          </p:cNvCxnSpPr>
          <p:nvPr/>
        </p:nvCxnSpPr>
        <p:spPr bwMode="auto">
          <a:xfrm>
            <a:off x="6784975" y="5204102"/>
            <a:ext cx="1036193" cy="334414"/>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p:cNvSpPr txBox="1"/>
          <p:nvPr/>
        </p:nvSpPr>
        <p:spPr>
          <a:xfrm>
            <a:off x="7652714" y="5187696"/>
            <a:ext cx="1336741" cy="338554"/>
          </a:xfrm>
          <a:prstGeom prst="rect">
            <a:avLst/>
          </a:prstGeom>
          <a:noFill/>
        </p:spPr>
        <p:txBody>
          <a:bodyPr wrap="square" rtlCol="0">
            <a:spAutoFit/>
          </a:bodyPr>
          <a:lstStyle/>
          <a:p>
            <a:r>
              <a:rPr lang="en-US" sz="1600" dirty="0">
                <a:solidFill>
                  <a:schemeClr val="accent1">
                    <a:lumMod val="75000"/>
                  </a:schemeClr>
                </a:solidFill>
              </a:rPr>
              <a:t>New product</a:t>
            </a:r>
          </a:p>
        </p:txBody>
      </p:sp>
      <p:cxnSp>
        <p:nvCxnSpPr>
          <p:cNvPr id="60" name="Straight Arrow Connector 59"/>
          <p:cNvCxnSpPr/>
          <p:nvPr/>
        </p:nvCxnSpPr>
        <p:spPr bwMode="auto">
          <a:xfrm>
            <a:off x="4376928" y="5949696"/>
            <a:ext cx="2895663" cy="0"/>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4679775" y="5577754"/>
            <a:ext cx="2200656" cy="338554"/>
          </a:xfrm>
          <a:prstGeom prst="rect">
            <a:avLst/>
          </a:prstGeom>
          <a:noFill/>
        </p:spPr>
        <p:txBody>
          <a:bodyPr wrap="square" rtlCol="0">
            <a:spAutoFit/>
          </a:bodyPr>
          <a:lstStyle>
            <a:defPPr>
              <a:defRPr lang="en-US"/>
            </a:defPPr>
            <a:lvl1pPr>
              <a:defRPr sz="1600">
                <a:solidFill>
                  <a:schemeClr val="accent1">
                    <a:lumMod val="75000"/>
                  </a:schemeClr>
                </a:solidFill>
              </a:defRPr>
            </a:lvl1pPr>
          </a:lstStyle>
          <a:p>
            <a:r>
              <a:rPr lang="en-US" dirty="0"/>
              <a:t>Existing ODM product</a:t>
            </a:r>
          </a:p>
        </p:txBody>
      </p:sp>
      <p:cxnSp>
        <p:nvCxnSpPr>
          <p:cNvPr id="63" name="Straight Connector 62"/>
          <p:cNvCxnSpPr/>
          <p:nvPr/>
        </p:nvCxnSpPr>
        <p:spPr bwMode="auto">
          <a:xfrm flipH="1">
            <a:off x="2993136" y="5943600"/>
            <a:ext cx="1331976" cy="0"/>
          </a:xfrm>
          <a:prstGeom prst="line">
            <a:avLst/>
          </a:prstGeom>
          <a:solidFill>
            <a:schemeClr val="accent1"/>
          </a:solidFill>
          <a:ln w="38100" cap="flat" cmpd="sng" algn="ctr">
            <a:solidFill>
              <a:schemeClr val="accent4">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p:nvPr/>
        </p:nvCxnSpPr>
        <p:spPr bwMode="auto">
          <a:xfrm>
            <a:off x="5108448" y="3938016"/>
            <a:ext cx="3938016" cy="0"/>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p:nvPr/>
        </p:nvCxnSpPr>
        <p:spPr bwMode="auto">
          <a:xfrm flipV="1">
            <a:off x="5126736" y="4319242"/>
            <a:ext cx="3919728" cy="2822"/>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flipH="1">
            <a:off x="3730752" y="3938016"/>
            <a:ext cx="1331976" cy="0"/>
          </a:xfrm>
          <a:prstGeom prst="line">
            <a:avLst/>
          </a:prstGeom>
          <a:solidFill>
            <a:schemeClr val="accent1"/>
          </a:solidFill>
          <a:ln w="28575" cap="flat" cmpd="sng" algn="ctr">
            <a:solidFill>
              <a:srgbClr val="8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flipH="1">
            <a:off x="3749040" y="4322064"/>
            <a:ext cx="1331976" cy="0"/>
          </a:xfrm>
          <a:prstGeom prst="line">
            <a:avLst/>
          </a:prstGeom>
          <a:solidFill>
            <a:schemeClr val="accent1"/>
          </a:solidFill>
          <a:ln w="28575" cap="flat" cmpd="sng" algn="ctr">
            <a:solidFill>
              <a:srgbClr val="8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a:xfrm>
            <a:off x="5379768" y="3621024"/>
            <a:ext cx="4352544" cy="338554"/>
          </a:xfrm>
          <a:prstGeom prst="rect">
            <a:avLst/>
          </a:prstGeom>
          <a:noFill/>
        </p:spPr>
        <p:txBody>
          <a:bodyPr wrap="square" rtlCol="0">
            <a:spAutoFit/>
          </a:bodyPr>
          <a:lstStyle/>
          <a:p>
            <a:r>
              <a:rPr lang="en-US" sz="1600" dirty="0">
                <a:solidFill>
                  <a:schemeClr val="tx1">
                    <a:lumMod val="85000"/>
                  </a:schemeClr>
                </a:solidFill>
              </a:rPr>
              <a:t>Commercial product in the field</a:t>
            </a:r>
          </a:p>
        </p:txBody>
      </p:sp>
      <p:sp>
        <p:nvSpPr>
          <p:cNvPr id="73" name="TextBox 72"/>
          <p:cNvSpPr txBox="1"/>
          <p:nvPr/>
        </p:nvSpPr>
        <p:spPr>
          <a:xfrm>
            <a:off x="5288328" y="3980688"/>
            <a:ext cx="4352544" cy="338554"/>
          </a:xfrm>
          <a:prstGeom prst="rect">
            <a:avLst/>
          </a:prstGeom>
          <a:noFill/>
        </p:spPr>
        <p:txBody>
          <a:bodyPr wrap="square" rtlCol="0">
            <a:spAutoFit/>
          </a:bodyPr>
          <a:lstStyle/>
          <a:p>
            <a:r>
              <a:rPr lang="en-US" sz="1600" dirty="0">
                <a:solidFill>
                  <a:schemeClr val="tx1">
                    <a:lumMod val="85000"/>
                  </a:schemeClr>
                </a:solidFill>
              </a:rPr>
              <a:t>Consumer product in the field</a:t>
            </a:r>
          </a:p>
        </p:txBody>
      </p:sp>
      <p:cxnSp>
        <p:nvCxnSpPr>
          <p:cNvPr id="77" name="Straight Arrow Connector 76"/>
          <p:cNvCxnSpPr/>
          <p:nvPr/>
        </p:nvCxnSpPr>
        <p:spPr bwMode="auto">
          <a:xfrm>
            <a:off x="5108448" y="3486912"/>
            <a:ext cx="0" cy="832330"/>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Arrow Connector 79"/>
          <p:cNvCxnSpPr/>
          <p:nvPr/>
        </p:nvCxnSpPr>
        <p:spPr bwMode="auto">
          <a:xfrm>
            <a:off x="5126736" y="3511296"/>
            <a:ext cx="121920" cy="391781"/>
          </a:xfrm>
          <a:prstGeom prst="straightConnector1">
            <a:avLst/>
          </a:prstGeom>
          <a:solidFill>
            <a:schemeClr val="accent1"/>
          </a:solidFill>
          <a:ln w="28575" cap="flat" cmpd="sng" algn="ctr">
            <a:solidFill>
              <a:srgbClr val="8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Arrow Connector 81"/>
          <p:cNvCxnSpPr/>
          <p:nvPr/>
        </p:nvCxnSpPr>
        <p:spPr bwMode="auto">
          <a:xfrm>
            <a:off x="4325112" y="5187696"/>
            <a:ext cx="76200" cy="743712"/>
          </a:xfrm>
          <a:prstGeom prst="straightConnector1">
            <a:avLst/>
          </a:prstGeom>
          <a:solidFill>
            <a:schemeClr val="accent1"/>
          </a:solidFill>
          <a:ln w="38100" cap="flat" cmpd="sng" algn="ctr">
            <a:solidFill>
              <a:schemeClr val="accent4">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Multiply 83"/>
          <p:cNvSpPr/>
          <p:nvPr/>
        </p:nvSpPr>
        <p:spPr bwMode="auto">
          <a:xfrm>
            <a:off x="4720386" y="3756671"/>
            <a:ext cx="743712" cy="609225"/>
          </a:xfrm>
          <a:prstGeom prst="mathMultiply">
            <a:avLst/>
          </a:prstGeom>
          <a:solidFill>
            <a:srgbClr val="FF0000"/>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sp>
        <p:nvSpPr>
          <p:cNvPr id="85" name="Multiply 84"/>
          <p:cNvSpPr/>
          <p:nvPr/>
        </p:nvSpPr>
        <p:spPr bwMode="auto">
          <a:xfrm>
            <a:off x="3991356" y="5169408"/>
            <a:ext cx="743712" cy="609225"/>
          </a:xfrm>
          <a:prstGeom prst="mathMultiply">
            <a:avLst/>
          </a:prstGeom>
          <a:solidFill>
            <a:srgbClr val="FF0000"/>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sp>
        <p:nvSpPr>
          <p:cNvPr id="86" name="TextBox 85"/>
          <p:cNvSpPr txBox="1"/>
          <p:nvPr/>
        </p:nvSpPr>
        <p:spPr>
          <a:xfrm>
            <a:off x="3198404" y="3287725"/>
            <a:ext cx="1840992" cy="646331"/>
          </a:xfrm>
          <a:prstGeom prst="rect">
            <a:avLst/>
          </a:prstGeom>
          <a:noFill/>
        </p:spPr>
        <p:txBody>
          <a:bodyPr wrap="square" rtlCol="0">
            <a:spAutoFit/>
          </a:bodyPr>
          <a:lstStyle/>
          <a:p>
            <a:r>
              <a:rPr lang="en-US" sz="1800" i="1" dirty="0">
                <a:solidFill>
                  <a:schemeClr val="tx1">
                    <a:lumMod val="65000"/>
                    <a:lumOff val="35000"/>
                  </a:schemeClr>
                </a:solidFill>
              </a:rPr>
              <a:t>End users </a:t>
            </a:r>
            <a:r>
              <a:rPr lang="en-US" i="1" dirty="0">
                <a:solidFill>
                  <a:schemeClr val="tx1">
                    <a:lumMod val="65000"/>
                    <a:lumOff val="35000"/>
                  </a:schemeClr>
                </a:solidFill>
              </a:rPr>
              <a:t>updating?</a:t>
            </a:r>
            <a:endParaRPr lang="en-US" sz="1800" i="1" dirty="0">
              <a:solidFill>
                <a:schemeClr val="tx1">
                  <a:lumMod val="65000"/>
                  <a:lumOff val="35000"/>
                </a:schemeClr>
              </a:solidFill>
            </a:endParaRPr>
          </a:p>
        </p:txBody>
      </p:sp>
      <p:sp>
        <p:nvSpPr>
          <p:cNvPr id="87" name="TextBox 86"/>
          <p:cNvSpPr txBox="1"/>
          <p:nvPr/>
        </p:nvSpPr>
        <p:spPr>
          <a:xfrm>
            <a:off x="2117460" y="5189491"/>
            <a:ext cx="2060448" cy="369332"/>
          </a:xfrm>
          <a:prstGeom prst="rect">
            <a:avLst/>
          </a:prstGeom>
          <a:noFill/>
        </p:spPr>
        <p:txBody>
          <a:bodyPr wrap="square" rtlCol="0">
            <a:spAutoFit/>
          </a:bodyPr>
          <a:lstStyle/>
          <a:p>
            <a:r>
              <a:rPr lang="en-US" sz="1800" i="1" dirty="0">
                <a:solidFill>
                  <a:schemeClr val="tx1">
                    <a:lumMod val="65000"/>
                    <a:lumOff val="35000"/>
                  </a:schemeClr>
                </a:solidFill>
              </a:rPr>
              <a:t>ODMs </a:t>
            </a:r>
            <a:r>
              <a:rPr lang="en-US" i="1" dirty="0">
                <a:solidFill>
                  <a:schemeClr val="tx1">
                    <a:lumMod val="65000"/>
                    <a:lumOff val="35000"/>
                  </a:schemeClr>
                </a:solidFill>
              </a:rPr>
              <a:t>updating?</a:t>
            </a:r>
            <a:endParaRPr lang="en-US" sz="1800" i="1" dirty="0">
              <a:solidFill>
                <a:schemeClr val="tx1">
                  <a:lumMod val="65000"/>
                  <a:lumOff val="35000"/>
                </a:schemeClr>
              </a:solidFill>
            </a:endParaRPr>
          </a:p>
        </p:txBody>
      </p:sp>
      <p:sp>
        <p:nvSpPr>
          <p:cNvPr id="88" name="TextBox 87"/>
          <p:cNvSpPr txBox="1"/>
          <p:nvPr/>
        </p:nvSpPr>
        <p:spPr>
          <a:xfrm>
            <a:off x="2852928" y="6047232"/>
            <a:ext cx="2151888" cy="338554"/>
          </a:xfrm>
          <a:prstGeom prst="rect">
            <a:avLst/>
          </a:prstGeom>
          <a:noFill/>
        </p:spPr>
        <p:txBody>
          <a:bodyPr wrap="square" rtlCol="0">
            <a:spAutoFit/>
          </a:bodyPr>
          <a:lstStyle/>
          <a:p>
            <a:r>
              <a:rPr lang="en-US" sz="1600" dirty="0">
                <a:solidFill>
                  <a:schemeClr val="accent1">
                    <a:lumMod val="75000"/>
                  </a:schemeClr>
                </a:solidFill>
              </a:rPr>
              <a:t>Time</a:t>
            </a:r>
          </a:p>
        </p:txBody>
      </p:sp>
      <p:cxnSp>
        <p:nvCxnSpPr>
          <p:cNvPr id="90" name="Straight Arrow Connector 89"/>
          <p:cNvCxnSpPr/>
          <p:nvPr/>
        </p:nvCxnSpPr>
        <p:spPr bwMode="auto">
          <a:xfrm>
            <a:off x="3535680" y="6245578"/>
            <a:ext cx="1520952"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p:cNvSpPr/>
          <p:nvPr/>
        </p:nvSpPr>
        <p:spPr bwMode="auto">
          <a:xfrm>
            <a:off x="1109472" y="1109472"/>
            <a:ext cx="207264" cy="243840"/>
          </a:xfrm>
          <a:prstGeom prst="ellipse">
            <a:avLst/>
          </a:prstGeom>
          <a:solidFill>
            <a:schemeClr val="accent1"/>
          </a:solidFill>
          <a:ln w="381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2203A"/>
              </a:solidFill>
              <a:effectLst/>
              <a:latin typeface="Verdana" pitchFamily="34" charset="0"/>
            </a:endParaRPr>
          </a:p>
        </p:txBody>
      </p:sp>
      <p:cxnSp>
        <p:nvCxnSpPr>
          <p:cNvPr id="54" name="Straight Arrow Connector 53"/>
          <p:cNvCxnSpPr>
            <a:stCxn id="22" idx="4"/>
          </p:cNvCxnSpPr>
          <p:nvPr/>
        </p:nvCxnSpPr>
        <p:spPr bwMode="auto">
          <a:xfrm>
            <a:off x="2704518" y="2066544"/>
            <a:ext cx="450806" cy="2505456"/>
          </a:xfrm>
          <a:prstGeom prst="straightConnector1">
            <a:avLst/>
          </a:prstGeom>
          <a:solidFill>
            <a:schemeClr val="accent1"/>
          </a:solidFill>
          <a:ln w="38100" cap="flat" cmpd="sng" algn="ctr">
            <a:solidFill>
              <a:schemeClr val="tx2">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rot="3699814">
            <a:off x="700003" y="3118448"/>
            <a:ext cx="1797644" cy="338554"/>
          </a:xfrm>
          <a:prstGeom prst="rect">
            <a:avLst/>
          </a:prstGeom>
          <a:noFill/>
        </p:spPr>
        <p:txBody>
          <a:bodyPr wrap="square" rtlCol="0">
            <a:spAutoFit/>
          </a:bodyPr>
          <a:lstStyle/>
          <a:p>
            <a:r>
              <a:rPr lang="en-US" sz="1600" dirty="0">
                <a:solidFill>
                  <a:schemeClr val="accent1">
                    <a:lumMod val="75000"/>
                  </a:schemeClr>
                </a:solidFill>
              </a:rPr>
              <a:t>Open Source</a:t>
            </a:r>
          </a:p>
        </p:txBody>
      </p:sp>
      <p:sp>
        <p:nvSpPr>
          <p:cNvPr id="40" name="Freeform 39"/>
          <p:cNvSpPr/>
          <p:nvPr/>
        </p:nvSpPr>
        <p:spPr>
          <a:xfrm>
            <a:off x="1236372" y="1378039"/>
            <a:ext cx="2343955" cy="1420717"/>
          </a:xfrm>
          <a:custGeom>
            <a:avLst/>
            <a:gdLst>
              <a:gd name="connsiteX0" fmla="*/ 0 w 2343955"/>
              <a:gd name="connsiteY0" fmla="*/ 0 h 1420717"/>
              <a:gd name="connsiteX1" fmla="*/ 1068946 w 2343955"/>
              <a:gd name="connsiteY1" fmla="*/ 1313646 h 1420717"/>
              <a:gd name="connsiteX2" fmla="*/ 2343955 w 2343955"/>
              <a:gd name="connsiteY2" fmla="*/ 1249251 h 1420717"/>
            </a:gdLst>
            <a:ahLst/>
            <a:cxnLst>
              <a:cxn ang="0">
                <a:pos x="connsiteX0" y="connsiteY0"/>
              </a:cxn>
              <a:cxn ang="0">
                <a:pos x="connsiteX1" y="connsiteY1"/>
              </a:cxn>
              <a:cxn ang="0">
                <a:pos x="connsiteX2" y="connsiteY2"/>
              </a:cxn>
            </a:cxnLst>
            <a:rect l="l" t="t" r="r" b="b"/>
            <a:pathLst>
              <a:path w="2343955" h="1420717">
                <a:moveTo>
                  <a:pt x="0" y="0"/>
                </a:moveTo>
                <a:cubicBezTo>
                  <a:pt x="339143" y="552719"/>
                  <a:pt x="678287" y="1105438"/>
                  <a:pt x="1068946" y="1313646"/>
                </a:cubicBezTo>
                <a:cubicBezTo>
                  <a:pt x="1459605" y="1521854"/>
                  <a:pt x="1901780" y="1385552"/>
                  <a:pt x="2343955" y="1249251"/>
                </a:cubicBezTo>
              </a:path>
            </a:pathLst>
          </a:custGeom>
          <a:noFill/>
          <a:ln w="38100" cap="flat" cmpd="sng" algn="ctr">
            <a:solidFill>
              <a:schemeClr val="tx2">
                <a:lumMod val="60000"/>
                <a:lumOff val="40000"/>
              </a:schemeClr>
            </a:solidFill>
            <a:prstDash val="dash"/>
            <a:round/>
            <a:headEnd type="none" w="med" len="med"/>
            <a:tailEnd type="arrow"/>
          </a:ln>
          <a:effectLst/>
        </p:spPr>
        <p:txBody>
          <a:bodyPr rtlCol="0" anchor="ctr"/>
          <a:lstStyle/>
          <a:p>
            <a:pPr algn="ctr"/>
            <a:endParaRPr lang="en-US"/>
          </a:p>
        </p:txBody>
      </p:sp>
      <p:sp>
        <p:nvSpPr>
          <p:cNvPr id="43" name="Freeform 42"/>
          <p:cNvSpPr/>
          <p:nvPr/>
        </p:nvSpPr>
        <p:spPr>
          <a:xfrm>
            <a:off x="721217" y="1236372"/>
            <a:ext cx="2446986" cy="3322749"/>
          </a:xfrm>
          <a:custGeom>
            <a:avLst/>
            <a:gdLst>
              <a:gd name="connsiteX0" fmla="*/ 0 w 2446986"/>
              <a:gd name="connsiteY0" fmla="*/ 0 h 3322749"/>
              <a:gd name="connsiteX1" fmla="*/ 218941 w 2446986"/>
              <a:gd name="connsiteY1" fmla="*/ 991673 h 3322749"/>
              <a:gd name="connsiteX2" fmla="*/ 1030310 w 2446986"/>
              <a:gd name="connsiteY2" fmla="*/ 2472743 h 3322749"/>
              <a:gd name="connsiteX3" fmla="*/ 2446986 w 2446986"/>
              <a:gd name="connsiteY3" fmla="*/ 3322749 h 3322749"/>
            </a:gdLst>
            <a:ahLst/>
            <a:cxnLst>
              <a:cxn ang="0">
                <a:pos x="connsiteX0" y="connsiteY0"/>
              </a:cxn>
              <a:cxn ang="0">
                <a:pos x="connsiteX1" y="connsiteY1"/>
              </a:cxn>
              <a:cxn ang="0">
                <a:pos x="connsiteX2" y="connsiteY2"/>
              </a:cxn>
              <a:cxn ang="0">
                <a:pos x="connsiteX3" y="connsiteY3"/>
              </a:cxn>
            </a:cxnLst>
            <a:rect l="l" t="t" r="r" b="b"/>
            <a:pathLst>
              <a:path w="2446986" h="3322749">
                <a:moveTo>
                  <a:pt x="0" y="0"/>
                </a:moveTo>
                <a:cubicBezTo>
                  <a:pt x="23611" y="289774"/>
                  <a:pt x="47223" y="579549"/>
                  <a:pt x="218941" y="991673"/>
                </a:cubicBezTo>
                <a:cubicBezTo>
                  <a:pt x="390659" y="1403797"/>
                  <a:pt x="658969" y="2084230"/>
                  <a:pt x="1030310" y="2472743"/>
                </a:cubicBezTo>
                <a:cubicBezTo>
                  <a:pt x="1401651" y="2861256"/>
                  <a:pt x="2206580" y="3181081"/>
                  <a:pt x="2446986" y="3322749"/>
                </a:cubicBezTo>
              </a:path>
            </a:pathLst>
          </a:custGeom>
          <a:noFill/>
          <a:ln w="38100" cap="flat" cmpd="sng" algn="ctr">
            <a:solidFill>
              <a:schemeClr val="tx2">
                <a:lumMod val="60000"/>
                <a:lumOff val="40000"/>
              </a:schemeClr>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2400">
              <a:solidFill>
                <a:srgbClr val="02203A"/>
              </a:solidFill>
              <a:latin typeface="Verdana" pitchFamily="34" charset="0"/>
            </a:endParaRPr>
          </a:p>
        </p:txBody>
      </p:sp>
      <p:sp>
        <p:nvSpPr>
          <p:cNvPr id="46" name="Freeform 45"/>
          <p:cNvSpPr/>
          <p:nvPr/>
        </p:nvSpPr>
        <p:spPr>
          <a:xfrm>
            <a:off x="1931263" y="1236372"/>
            <a:ext cx="1700579" cy="1378039"/>
          </a:xfrm>
          <a:custGeom>
            <a:avLst/>
            <a:gdLst>
              <a:gd name="connsiteX0" fmla="*/ 568 w 1700579"/>
              <a:gd name="connsiteY0" fmla="*/ 0 h 1378039"/>
              <a:gd name="connsiteX1" fmla="*/ 116478 w 1700579"/>
              <a:gd name="connsiteY1" fmla="*/ 772732 h 1378039"/>
              <a:gd name="connsiteX2" fmla="*/ 721785 w 1700579"/>
              <a:gd name="connsiteY2" fmla="*/ 1275008 h 1378039"/>
              <a:gd name="connsiteX3" fmla="*/ 1700579 w 1700579"/>
              <a:gd name="connsiteY3" fmla="*/ 1378039 h 1378039"/>
            </a:gdLst>
            <a:ahLst/>
            <a:cxnLst>
              <a:cxn ang="0">
                <a:pos x="connsiteX0" y="connsiteY0"/>
              </a:cxn>
              <a:cxn ang="0">
                <a:pos x="connsiteX1" y="connsiteY1"/>
              </a:cxn>
              <a:cxn ang="0">
                <a:pos x="connsiteX2" y="connsiteY2"/>
              </a:cxn>
              <a:cxn ang="0">
                <a:pos x="connsiteX3" y="connsiteY3"/>
              </a:cxn>
            </a:cxnLst>
            <a:rect l="l" t="t" r="r" b="b"/>
            <a:pathLst>
              <a:path w="1700579" h="1378039">
                <a:moveTo>
                  <a:pt x="568" y="0"/>
                </a:moveTo>
                <a:cubicBezTo>
                  <a:pt x="-1579" y="280115"/>
                  <a:pt x="-3725" y="560231"/>
                  <a:pt x="116478" y="772732"/>
                </a:cubicBezTo>
                <a:cubicBezTo>
                  <a:pt x="236681" y="985233"/>
                  <a:pt x="457768" y="1174124"/>
                  <a:pt x="721785" y="1275008"/>
                </a:cubicBezTo>
                <a:cubicBezTo>
                  <a:pt x="985802" y="1375892"/>
                  <a:pt x="1343190" y="1376965"/>
                  <a:pt x="1700579" y="1378039"/>
                </a:cubicBezTo>
              </a:path>
            </a:pathLst>
          </a:custGeom>
          <a:noFill/>
          <a:ln w="38100" cap="flat" cmpd="sng" algn="ctr">
            <a:solidFill>
              <a:schemeClr val="tx2">
                <a:lumMod val="60000"/>
                <a:lumOff val="40000"/>
              </a:schemeClr>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2400">
              <a:solidFill>
                <a:srgbClr val="02203A"/>
              </a:solidFill>
              <a:latin typeface="Verdana" pitchFamily="34" charset="0"/>
            </a:endParaRPr>
          </a:p>
        </p:txBody>
      </p:sp>
      <p:sp>
        <p:nvSpPr>
          <p:cNvPr id="83" name="TextBox 82"/>
          <p:cNvSpPr txBox="1"/>
          <p:nvPr/>
        </p:nvSpPr>
        <p:spPr>
          <a:xfrm>
            <a:off x="1859581" y="1304337"/>
            <a:ext cx="1797644" cy="338554"/>
          </a:xfrm>
          <a:prstGeom prst="rect">
            <a:avLst/>
          </a:prstGeom>
          <a:noFill/>
        </p:spPr>
        <p:txBody>
          <a:bodyPr wrap="square" rtlCol="0">
            <a:spAutoFit/>
          </a:bodyPr>
          <a:lstStyle/>
          <a:p>
            <a:r>
              <a:rPr lang="en-US" sz="1600" dirty="0">
                <a:solidFill>
                  <a:schemeClr val="accent1">
                    <a:lumMod val="75000"/>
                  </a:schemeClr>
                </a:solidFill>
              </a:rPr>
              <a:t>Open Source</a:t>
            </a:r>
          </a:p>
        </p:txBody>
      </p:sp>
      <p:sp>
        <p:nvSpPr>
          <p:cNvPr id="74" name="TextBox 73"/>
          <p:cNvSpPr txBox="1"/>
          <p:nvPr/>
        </p:nvSpPr>
        <p:spPr>
          <a:xfrm>
            <a:off x="241298" y="5317248"/>
            <a:ext cx="1136398" cy="861774"/>
          </a:xfrm>
          <a:prstGeom prst="rect">
            <a:avLst/>
          </a:prstGeom>
          <a:noFill/>
          <a:ln>
            <a:solidFill>
              <a:schemeClr val="bg2">
                <a:lumMod val="75000"/>
              </a:schemeClr>
            </a:solidFill>
          </a:ln>
        </p:spPr>
        <p:txBody>
          <a:bodyPr wrap="square" rtlCol="0">
            <a:spAutoFit/>
          </a:bodyPr>
          <a:lstStyle/>
          <a:p>
            <a:r>
              <a:rPr lang="en-US" sz="1000" dirty="0">
                <a:solidFill>
                  <a:schemeClr val="tx2"/>
                </a:solidFill>
                <a:latin typeface="Neo Sans Intel"/>
                <a:cs typeface="Neo Sans Intel"/>
              </a:rPr>
              <a:t>All</a:t>
            </a:r>
          </a:p>
          <a:p>
            <a:r>
              <a:rPr lang="en-US" sz="1000" dirty="0">
                <a:solidFill>
                  <a:schemeClr val="tx2"/>
                </a:solidFill>
                <a:latin typeface="Neo Sans Intel"/>
                <a:cs typeface="Neo Sans Intel"/>
              </a:rPr>
              <a:t>Intel</a:t>
            </a:r>
          </a:p>
          <a:p>
            <a:r>
              <a:rPr lang="en-US" sz="1000" dirty="0">
                <a:solidFill>
                  <a:schemeClr val="tx2"/>
                </a:solidFill>
                <a:latin typeface="Neo Sans Intel"/>
                <a:cs typeface="Neo Sans Intel"/>
              </a:rPr>
              <a:t>OEM</a:t>
            </a:r>
          </a:p>
          <a:p>
            <a:r>
              <a:rPr lang="en-US" sz="1000" dirty="0">
                <a:solidFill>
                  <a:schemeClr val="tx2"/>
                </a:solidFill>
                <a:latin typeface="Neo Sans Intel"/>
                <a:cs typeface="Neo Sans Intel"/>
              </a:rPr>
              <a:t>IBV</a:t>
            </a:r>
          </a:p>
          <a:p>
            <a:r>
              <a:rPr lang="en-US" sz="1000" dirty="0">
                <a:solidFill>
                  <a:schemeClr val="tx2"/>
                </a:solidFill>
                <a:latin typeface="Neo Sans Intel"/>
                <a:cs typeface="Neo Sans Intel"/>
              </a:rPr>
              <a:t>ODM</a:t>
            </a:r>
          </a:p>
        </p:txBody>
      </p:sp>
      <p:cxnSp>
        <p:nvCxnSpPr>
          <p:cNvPr id="75" name="Straight Connector 74"/>
          <p:cNvCxnSpPr/>
          <p:nvPr/>
        </p:nvCxnSpPr>
        <p:spPr>
          <a:xfrm>
            <a:off x="688792" y="5466897"/>
            <a:ext cx="296214" cy="0"/>
          </a:xfrm>
          <a:prstGeom prst="line">
            <a:avLst/>
          </a:prstGeom>
          <a:solidFill>
            <a:schemeClr val="accent1"/>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a:xfrm>
            <a:off x="690940" y="5712099"/>
            <a:ext cx="296214" cy="0"/>
          </a:xfrm>
          <a:prstGeom prst="line">
            <a:avLst/>
          </a:prstGeom>
          <a:solidFill>
            <a:schemeClr val="accent1"/>
          </a:solidFill>
          <a:ln w="28575" cap="flat"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a:xfrm>
            <a:off x="688792" y="5851620"/>
            <a:ext cx="296214" cy="0"/>
          </a:xfrm>
          <a:prstGeom prst="line">
            <a:avLst/>
          </a:prstGeom>
          <a:solidFill>
            <a:schemeClr val="accent1"/>
          </a:solidFill>
          <a:ln w="38100" cap="flat" cmpd="sng" algn="ctr">
            <a:solidFill>
              <a:schemeClr val="accent6">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a:xfrm>
            <a:off x="699523" y="6004020"/>
            <a:ext cx="296214" cy="0"/>
          </a:xfrm>
          <a:prstGeom prst="line">
            <a:avLst/>
          </a:prstGeom>
          <a:solidFill>
            <a:schemeClr val="accent1"/>
          </a:solidFill>
          <a:ln w="38100"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TextBox 88"/>
          <p:cNvSpPr txBox="1"/>
          <p:nvPr/>
        </p:nvSpPr>
        <p:spPr>
          <a:xfrm>
            <a:off x="1020807" y="4947916"/>
            <a:ext cx="502276" cy="369332"/>
          </a:xfrm>
          <a:prstGeom prst="rect">
            <a:avLst/>
          </a:prstGeom>
          <a:noFill/>
        </p:spPr>
        <p:txBody>
          <a:bodyPr wrap="square" rtlCol="0">
            <a:spAutoFit/>
          </a:bodyPr>
          <a:lstStyle/>
          <a:p>
            <a:pPr algn="r"/>
            <a:r>
              <a:rPr lang="en-US" dirty="0">
                <a:solidFill>
                  <a:schemeClr val="tx1">
                    <a:lumMod val="65000"/>
                    <a:lumOff val="35000"/>
                  </a:schemeClr>
                </a:solidFill>
                <a:latin typeface="Neo Sans Intel"/>
                <a:cs typeface="Neo Sans Intel"/>
                <a:sym typeface="Wingdings"/>
              </a:rPr>
              <a:t></a:t>
            </a:r>
            <a:endParaRPr lang="en-US" sz="1000" dirty="0">
              <a:solidFill>
                <a:schemeClr val="tx1">
                  <a:lumMod val="65000"/>
                  <a:lumOff val="35000"/>
                </a:schemeClr>
              </a:solidFill>
              <a:latin typeface="Neo Sans Intel"/>
              <a:cs typeface="Neo Sans Intel"/>
            </a:endParaRPr>
          </a:p>
        </p:txBody>
      </p:sp>
      <p:cxnSp>
        <p:nvCxnSpPr>
          <p:cNvPr id="91" name="Straight Connector 90"/>
          <p:cNvCxnSpPr/>
          <p:nvPr/>
        </p:nvCxnSpPr>
        <p:spPr>
          <a:xfrm>
            <a:off x="688792" y="5575971"/>
            <a:ext cx="296214" cy="0"/>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a:xfrm>
            <a:off x="908328" y="6526627"/>
            <a:ext cx="7013400" cy="369332"/>
          </a:xfrm>
          <a:prstGeom prst="rect">
            <a:avLst/>
          </a:prstGeom>
        </p:spPr>
        <p:txBody>
          <a:bodyPr wrap="square">
            <a:spAutoFit/>
          </a:bodyPr>
          <a:lstStyle/>
          <a:p>
            <a:r>
              <a:rPr lang="en-US" dirty="0"/>
              <a:t>Source: </a:t>
            </a:r>
            <a:r>
              <a:rPr lang="en-US" dirty="0">
                <a:hlinkClick r:id="rId3"/>
              </a:rPr>
              <a:t>http://vzimmer.blogspot.com/2015_05_01_archive.html</a:t>
            </a:r>
            <a:endParaRPr lang="en-US" dirty="0"/>
          </a:p>
        </p:txBody>
      </p:sp>
    </p:spTree>
    <p:extLst>
      <p:ext uri="{BB962C8B-B14F-4D97-AF65-F5344CB8AC3E}">
        <p14:creationId xmlns:p14="http://schemas.microsoft.com/office/powerpoint/2010/main" val="266626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p:bldP spid="8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1.4 Platform Firmware: SMI Handlers</a:t>
            </a:r>
          </a:p>
        </p:txBody>
      </p:sp>
    </p:spTree>
    <p:extLst>
      <p:ext uri="{BB962C8B-B14F-4D97-AF65-F5344CB8AC3E}">
        <p14:creationId xmlns:p14="http://schemas.microsoft.com/office/powerpoint/2010/main" val="30371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3200" dirty="0"/>
              <a:t>x86 System Management Mode (SMM)</a:t>
            </a:r>
          </a:p>
        </p:txBody>
      </p:sp>
      <p:sp>
        <p:nvSpPr>
          <p:cNvPr id="2" name="Rectangle 1"/>
          <p:cNvSpPr/>
          <p:nvPr/>
        </p:nvSpPr>
        <p:spPr>
          <a:xfrm>
            <a:off x="876300" y="6172200"/>
            <a:ext cx="7810500" cy="369332"/>
          </a:xfrm>
          <a:prstGeom prst="rect">
            <a:avLst/>
          </a:prstGeom>
        </p:spPr>
        <p:txBody>
          <a:bodyPr wrap="square">
            <a:spAutoFit/>
          </a:bodyPr>
          <a:lstStyle/>
          <a:p>
            <a:r>
              <a:rPr lang="en-US" dirty="0"/>
              <a:t>Source: </a:t>
            </a:r>
            <a:r>
              <a:rPr lang="en-US" dirty="0">
                <a:hlinkClick r:id="rId3"/>
              </a:rPr>
              <a:t>Intel® 64 and IA-32 Architectures Software Developer’s Manual</a:t>
            </a:r>
            <a:endParaRPr lang="en-US" dirty="0"/>
          </a:p>
        </p:txBody>
      </p:sp>
      <p:grpSp>
        <p:nvGrpSpPr>
          <p:cNvPr id="58" name="Group 57"/>
          <p:cNvGrpSpPr/>
          <p:nvPr/>
        </p:nvGrpSpPr>
        <p:grpSpPr>
          <a:xfrm>
            <a:off x="381000" y="838200"/>
            <a:ext cx="7710961" cy="5218513"/>
            <a:chOff x="381000" y="838200"/>
            <a:chExt cx="7710961" cy="5218513"/>
          </a:xfrm>
        </p:grpSpPr>
        <p:sp>
          <p:nvSpPr>
            <p:cNvPr id="5" name="Rectangle: Rounded Corners 4"/>
            <p:cNvSpPr/>
            <p:nvPr/>
          </p:nvSpPr>
          <p:spPr>
            <a:xfrm>
              <a:off x="1454651" y="838200"/>
              <a:ext cx="1961024" cy="962492"/>
            </a:xfrm>
            <a:prstGeom prst="round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Real-Address Mode</a:t>
              </a:r>
            </a:p>
          </p:txBody>
        </p:sp>
        <p:sp>
          <p:nvSpPr>
            <p:cNvPr id="6" name="Rectangle: Rounded Corners 5"/>
            <p:cNvSpPr/>
            <p:nvPr/>
          </p:nvSpPr>
          <p:spPr>
            <a:xfrm>
              <a:off x="1454651" y="2589267"/>
              <a:ext cx="1961024" cy="962492"/>
            </a:xfrm>
            <a:prstGeom prst="round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Protected Mode</a:t>
              </a:r>
            </a:p>
          </p:txBody>
        </p:sp>
        <p:sp>
          <p:nvSpPr>
            <p:cNvPr id="8" name="Rectangle: Rounded Corners 7"/>
            <p:cNvSpPr/>
            <p:nvPr/>
          </p:nvSpPr>
          <p:spPr>
            <a:xfrm>
              <a:off x="1486471" y="5094221"/>
              <a:ext cx="1961024" cy="962492"/>
            </a:xfrm>
            <a:prstGeom prst="round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Virtual-8086</a:t>
              </a:r>
            </a:p>
            <a:p>
              <a:pPr algn="ctr"/>
              <a:r>
                <a:rPr lang="en-US" sz="1600" dirty="0">
                  <a:solidFill>
                    <a:schemeClr val="tx1"/>
                  </a:solidFill>
                </a:rPr>
                <a:t>Mode</a:t>
              </a:r>
            </a:p>
          </p:txBody>
        </p:sp>
        <p:sp>
          <p:nvSpPr>
            <p:cNvPr id="9" name="Oval 8"/>
            <p:cNvSpPr/>
            <p:nvPr/>
          </p:nvSpPr>
          <p:spPr>
            <a:xfrm>
              <a:off x="6357209" y="2589267"/>
              <a:ext cx="1734752" cy="1522810"/>
            </a:xfrm>
            <a:prstGeom prst="ellips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System Management Mode </a:t>
              </a:r>
            </a:p>
          </p:txBody>
        </p:sp>
        <p:sp>
          <p:nvSpPr>
            <p:cNvPr id="10" name="Rectangle: Rounded Corners 9"/>
            <p:cNvSpPr/>
            <p:nvPr/>
          </p:nvSpPr>
          <p:spPr>
            <a:xfrm>
              <a:off x="3641945" y="3947788"/>
              <a:ext cx="1508481" cy="962492"/>
            </a:xfrm>
            <a:prstGeom prst="round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IA-32e </a:t>
              </a:r>
            </a:p>
            <a:p>
              <a:pPr algn="ctr"/>
              <a:r>
                <a:rPr lang="en-US" sz="1600" dirty="0">
                  <a:solidFill>
                    <a:schemeClr val="tx1"/>
                  </a:solidFill>
                </a:rPr>
                <a:t>Mode</a:t>
              </a:r>
            </a:p>
          </p:txBody>
        </p:sp>
        <p:cxnSp>
          <p:nvCxnSpPr>
            <p:cNvPr id="11" name="Straight Arrow Connector 10"/>
            <p:cNvCxnSpPr/>
            <p:nvPr/>
          </p:nvCxnSpPr>
          <p:spPr>
            <a:xfrm>
              <a:off x="3415674" y="1208389"/>
              <a:ext cx="3394079" cy="148075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405271" y="2879401"/>
              <a:ext cx="2951938" cy="22129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16679" y="4004545"/>
              <a:ext cx="3219592" cy="160986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3415674" y="1412123"/>
              <a:ext cx="3157872" cy="140015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415674" y="3074774"/>
              <a:ext cx="2776077" cy="24246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463322" y="4152001"/>
              <a:ext cx="3346431" cy="172077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202999" y="3639787"/>
              <a:ext cx="5891" cy="142169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435162" y="1800692"/>
              <a:ext cx="7907" cy="7899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661434" y="1800692"/>
              <a:ext cx="0" cy="78857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359737" y="3639787"/>
              <a:ext cx="1" cy="140048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264826" y="3521643"/>
              <a:ext cx="377119" cy="59043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3058590" y="3546512"/>
              <a:ext cx="571571" cy="85263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5144534" y="3784379"/>
              <a:ext cx="1427162" cy="26869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120025" y="3941969"/>
              <a:ext cx="1491232" cy="30197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169914" y="1208389"/>
              <a:ext cx="2090148" cy="358852"/>
            </a:xfrm>
            <a:prstGeom prst="rect">
              <a:avLst/>
            </a:prstGeom>
          </p:spPr>
          <p:txBody>
            <a:bodyPr wrap="square">
              <a:spAutoFit/>
            </a:bodyPr>
            <a:lstStyle/>
            <a:p>
              <a:r>
                <a:rPr lang="en-US" dirty="0"/>
                <a:t>SMI#</a:t>
              </a:r>
            </a:p>
          </p:txBody>
        </p:sp>
        <p:sp>
          <p:nvSpPr>
            <p:cNvPr id="27" name="Rectangle 26"/>
            <p:cNvSpPr/>
            <p:nvPr/>
          </p:nvSpPr>
          <p:spPr>
            <a:xfrm>
              <a:off x="3471062" y="5058356"/>
              <a:ext cx="978822" cy="358852"/>
            </a:xfrm>
            <a:prstGeom prst="rect">
              <a:avLst/>
            </a:prstGeom>
          </p:spPr>
          <p:txBody>
            <a:bodyPr wrap="square">
              <a:spAutoFit/>
            </a:bodyPr>
            <a:lstStyle/>
            <a:p>
              <a:r>
                <a:rPr lang="en-US" dirty="0"/>
                <a:t>SMI#</a:t>
              </a:r>
            </a:p>
          </p:txBody>
        </p:sp>
        <p:sp>
          <p:nvSpPr>
            <p:cNvPr id="28" name="Rectangle 27"/>
            <p:cNvSpPr/>
            <p:nvPr/>
          </p:nvSpPr>
          <p:spPr>
            <a:xfrm>
              <a:off x="5121963" y="3651637"/>
              <a:ext cx="933551" cy="358852"/>
            </a:xfrm>
            <a:prstGeom prst="rect">
              <a:avLst/>
            </a:prstGeom>
          </p:spPr>
          <p:txBody>
            <a:bodyPr wrap="square">
              <a:spAutoFit/>
            </a:bodyPr>
            <a:lstStyle/>
            <a:p>
              <a:r>
                <a:rPr lang="en-US" dirty="0"/>
                <a:t>SMI#</a:t>
              </a:r>
            </a:p>
          </p:txBody>
        </p:sp>
        <p:sp>
          <p:nvSpPr>
            <p:cNvPr id="29" name="Rectangle 28"/>
            <p:cNvSpPr/>
            <p:nvPr/>
          </p:nvSpPr>
          <p:spPr>
            <a:xfrm>
              <a:off x="3459278" y="2550312"/>
              <a:ext cx="929002" cy="367063"/>
            </a:xfrm>
            <a:prstGeom prst="rect">
              <a:avLst/>
            </a:prstGeom>
          </p:spPr>
          <p:txBody>
            <a:bodyPr wrap="square">
              <a:spAutoFit/>
            </a:bodyPr>
            <a:lstStyle/>
            <a:p>
              <a:r>
                <a:rPr lang="en-US" dirty="0"/>
                <a:t>SMI#</a:t>
              </a:r>
            </a:p>
          </p:txBody>
        </p:sp>
        <p:sp>
          <p:nvSpPr>
            <p:cNvPr id="30" name="Rectangle 29"/>
            <p:cNvSpPr/>
            <p:nvPr/>
          </p:nvSpPr>
          <p:spPr>
            <a:xfrm>
              <a:off x="6546821" y="4265822"/>
              <a:ext cx="780164" cy="358852"/>
            </a:xfrm>
            <a:prstGeom prst="rect">
              <a:avLst/>
            </a:prstGeom>
          </p:spPr>
          <p:txBody>
            <a:bodyPr wrap="square">
              <a:spAutoFit/>
            </a:bodyPr>
            <a:lstStyle/>
            <a:p>
              <a:r>
                <a:rPr lang="en-US" dirty="0"/>
                <a:t>RSM</a:t>
              </a:r>
            </a:p>
          </p:txBody>
        </p:sp>
        <p:sp>
          <p:nvSpPr>
            <p:cNvPr id="32" name="Rectangle 31"/>
            <p:cNvSpPr/>
            <p:nvPr/>
          </p:nvSpPr>
          <p:spPr>
            <a:xfrm>
              <a:off x="5735684" y="2663361"/>
              <a:ext cx="739629" cy="358852"/>
            </a:xfrm>
            <a:prstGeom prst="rect">
              <a:avLst/>
            </a:prstGeom>
          </p:spPr>
          <p:txBody>
            <a:bodyPr wrap="square">
              <a:spAutoFit/>
            </a:bodyPr>
            <a:lstStyle/>
            <a:p>
              <a:r>
                <a:rPr lang="en-US" dirty="0"/>
                <a:t>RSM</a:t>
              </a:r>
            </a:p>
          </p:txBody>
        </p:sp>
        <p:sp>
          <p:nvSpPr>
            <p:cNvPr id="33" name="Rectangle 32"/>
            <p:cNvSpPr/>
            <p:nvPr/>
          </p:nvSpPr>
          <p:spPr>
            <a:xfrm>
              <a:off x="381000" y="3364468"/>
              <a:ext cx="902943" cy="369332"/>
            </a:xfrm>
            <a:prstGeom prst="rect">
              <a:avLst/>
            </a:prstGeom>
          </p:spPr>
          <p:txBody>
            <a:bodyPr wrap="square">
              <a:spAutoFit/>
            </a:bodyPr>
            <a:lstStyle/>
            <a:p>
              <a:r>
                <a:rPr lang="en-US" dirty="0"/>
                <a:t>Reset</a:t>
              </a:r>
            </a:p>
          </p:txBody>
        </p:sp>
        <p:sp>
          <p:nvSpPr>
            <p:cNvPr id="34" name="Rectangle 33"/>
            <p:cNvSpPr/>
            <p:nvPr/>
          </p:nvSpPr>
          <p:spPr>
            <a:xfrm>
              <a:off x="1496799" y="4214093"/>
              <a:ext cx="2090148" cy="328948"/>
            </a:xfrm>
            <a:prstGeom prst="rect">
              <a:avLst/>
            </a:prstGeom>
          </p:spPr>
          <p:txBody>
            <a:bodyPr wrap="square">
              <a:spAutoFit/>
            </a:bodyPr>
            <a:lstStyle/>
            <a:p>
              <a:r>
                <a:rPr lang="en-US" sz="1600" dirty="0"/>
                <a:t>VM=0</a:t>
              </a:r>
            </a:p>
          </p:txBody>
        </p:sp>
        <p:sp>
          <p:nvSpPr>
            <p:cNvPr id="35" name="Rectangle 34"/>
            <p:cNvSpPr/>
            <p:nvPr/>
          </p:nvSpPr>
          <p:spPr>
            <a:xfrm>
              <a:off x="2359737" y="4233899"/>
              <a:ext cx="2090148" cy="328948"/>
            </a:xfrm>
            <a:prstGeom prst="rect">
              <a:avLst/>
            </a:prstGeom>
          </p:spPr>
          <p:txBody>
            <a:bodyPr wrap="square">
              <a:spAutoFit/>
            </a:bodyPr>
            <a:lstStyle/>
            <a:p>
              <a:r>
                <a:rPr lang="en-US" sz="1600" dirty="0"/>
                <a:t>VM=1</a:t>
              </a:r>
            </a:p>
          </p:txBody>
        </p:sp>
        <p:sp>
          <p:nvSpPr>
            <p:cNvPr id="36" name="Rectangle 35"/>
            <p:cNvSpPr/>
            <p:nvPr/>
          </p:nvSpPr>
          <p:spPr>
            <a:xfrm>
              <a:off x="1561895" y="1901160"/>
              <a:ext cx="2090148" cy="568182"/>
            </a:xfrm>
            <a:prstGeom prst="rect">
              <a:avLst/>
            </a:prstGeom>
          </p:spPr>
          <p:txBody>
            <a:bodyPr wrap="square">
              <a:spAutoFit/>
            </a:bodyPr>
            <a:lstStyle/>
            <a:p>
              <a:r>
                <a:rPr lang="en-US" sz="1600" dirty="0"/>
                <a:t>Reset or</a:t>
              </a:r>
            </a:p>
            <a:p>
              <a:r>
                <a:rPr lang="en-US" sz="1600" dirty="0"/>
                <a:t>PE=0</a:t>
              </a:r>
            </a:p>
          </p:txBody>
        </p:sp>
        <p:sp>
          <p:nvSpPr>
            <p:cNvPr id="37" name="Rectangle 36"/>
            <p:cNvSpPr/>
            <p:nvPr/>
          </p:nvSpPr>
          <p:spPr>
            <a:xfrm>
              <a:off x="2607882" y="2079853"/>
              <a:ext cx="2090148" cy="328948"/>
            </a:xfrm>
            <a:prstGeom prst="rect">
              <a:avLst/>
            </a:prstGeom>
          </p:spPr>
          <p:txBody>
            <a:bodyPr wrap="square">
              <a:spAutoFit/>
            </a:bodyPr>
            <a:lstStyle/>
            <a:p>
              <a:r>
                <a:rPr lang="en-US" sz="1600" dirty="0"/>
                <a:t>PE=1</a:t>
              </a:r>
            </a:p>
          </p:txBody>
        </p:sp>
        <p:sp>
          <p:nvSpPr>
            <p:cNvPr id="38" name="Rectangle 37"/>
            <p:cNvSpPr/>
            <p:nvPr/>
          </p:nvSpPr>
          <p:spPr>
            <a:xfrm>
              <a:off x="3351110" y="3481052"/>
              <a:ext cx="2090148" cy="328948"/>
            </a:xfrm>
            <a:prstGeom prst="rect">
              <a:avLst/>
            </a:prstGeom>
          </p:spPr>
          <p:txBody>
            <a:bodyPr wrap="square">
              <a:spAutoFit/>
            </a:bodyPr>
            <a:lstStyle/>
            <a:p>
              <a:r>
                <a:rPr lang="en-US" sz="1600" dirty="0"/>
                <a:t>LME=1,CR0.PG=1</a:t>
              </a:r>
            </a:p>
          </p:txBody>
        </p:sp>
        <p:sp>
          <p:nvSpPr>
            <p:cNvPr id="46" name="Rectangle 45"/>
            <p:cNvSpPr/>
            <p:nvPr/>
          </p:nvSpPr>
          <p:spPr>
            <a:xfrm>
              <a:off x="5647987" y="3311295"/>
              <a:ext cx="739629" cy="358852"/>
            </a:xfrm>
            <a:prstGeom prst="rect">
              <a:avLst/>
            </a:prstGeom>
          </p:spPr>
          <p:txBody>
            <a:bodyPr wrap="square">
              <a:spAutoFit/>
            </a:bodyPr>
            <a:lstStyle/>
            <a:p>
              <a:r>
                <a:rPr lang="en-US" dirty="0"/>
                <a:t>RSM</a:t>
              </a:r>
            </a:p>
          </p:txBody>
        </p:sp>
        <p:cxnSp>
          <p:nvCxnSpPr>
            <p:cNvPr id="56" name="Connector: Curved 55"/>
            <p:cNvCxnSpPr>
              <a:stCxn id="8" idx="1"/>
              <a:endCxn id="5" idx="1"/>
            </p:cNvCxnSpPr>
            <p:nvPr/>
          </p:nvCxnSpPr>
          <p:spPr>
            <a:xfrm rot="10800000">
              <a:off x="1454651" y="1319447"/>
              <a:ext cx="31820" cy="4256021"/>
            </a:xfrm>
            <a:prstGeom prst="curvedConnector3">
              <a:avLst>
                <a:gd name="adj1" fmla="val 818416"/>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610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System Management Mode (SMM)</a:t>
            </a:r>
          </a:p>
        </p:txBody>
      </p:sp>
      <p:sp>
        <p:nvSpPr>
          <p:cNvPr id="8" name="Content Placeholder 7"/>
          <p:cNvSpPr>
            <a:spLocks noGrp="1"/>
          </p:cNvSpPr>
          <p:nvPr>
            <p:ph idx="1"/>
          </p:nvPr>
        </p:nvSpPr>
        <p:spPr>
          <a:xfrm>
            <a:off x="457200" y="1371600"/>
            <a:ext cx="8229600" cy="4659583"/>
          </a:xfrm>
        </p:spPr>
        <p:txBody>
          <a:bodyPr>
            <a:normAutofit/>
          </a:bodyPr>
          <a:lstStyle/>
          <a:p>
            <a:pPr marL="342900" indent="-342900">
              <a:buFont typeface="Arial" panose="020B0604020202020204" pitchFamily="34" charset="0"/>
              <a:buChar char="•"/>
            </a:pPr>
            <a:r>
              <a:rPr lang="en-US" sz="2400" dirty="0"/>
              <a:t>SMRAM is a range of DRAM reserved by BIOS for runtime part - SMI handlers</a:t>
            </a:r>
          </a:p>
          <a:p>
            <a:pPr marL="342900" indent="-342900">
              <a:buFont typeface="Arial" panose="020B0604020202020204" pitchFamily="34" charset="0"/>
              <a:buChar char="•"/>
            </a:pPr>
            <a:r>
              <a:rPr lang="en-US" sz="2400" dirty="0"/>
              <a:t>CPU enters System Management Mode (SMM) upon receiving System Management Interrupt (SMI#) from the chipset or other logical CPU</a:t>
            </a:r>
          </a:p>
          <a:p>
            <a:pPr marL="342900" indent="-342900">
              <a:buFont typeface="Arial" panose="020B0604020202020204" pitchFamily="34" charset="0"/>
              <a:buChar char="•"/>
            </a:pPr>
            <a:r>
              <a:rPr lang="en-US" sz="2400" dirty="0"/>
              <a:t>SMI handler firmware is executing in SMM</a:t>
            </a:r>
          </a:p>
          <a:p>
            <a:pPr marL="342900" indent="-342900">
              <a:buFont typeface="Arial" panose="020B0604020202020204" pitchFamily="34" charset="0"/>
              <a:buChar char="•"/>
            </a:pPr>
            <a:r>
              <a:rPr lang="en-US" sz="2400" dirty="0"/>
              <a:t>CPU (OS) state is saved in SMRAM upon entry to SMM and restored upon exit from SMM</a:t>
            </a:r>
          </a:p>
          <a:p>
            <a:pPr marL="342900" indent="-342900">
              <a:buFont typeface="Arial" panose="020B0604020202020204" pitchFamily="34" charset="0"/>
              <a:buChar char="•"/>
            </a:pPr>
            <a:r>
              <a:rPr lang="en-US" sz="2400" dirty="0"/>
              <a:t>CPU exits SMM to the interrupted OS when SMI handler executes </a:t>
            </a:r>
            <a:r>
              <a:rPr lang="en-US" sz="2400" dirty="0">
                <a:latin typeface="Courier New" panose="02070309020205020404" pitchFamily="49" charset="0"/>
                <a:cs typeface="Courier New" panose="02070309020205020404" pitchFamily="49" charset="0"/>
              </a:rPr>
              <a:t>RSM</a:t>
            </a:r>
            <a:r>
              <a:rPr lang="en-US" sz="2400" dirty="0"/>
              <a:t> instruction (“Resume from SMM”)</a:t>
            </a:r>
          </a:p>
        </p:txBody>
      </p:sp>
    </p:spTree>
    <p:extLst>
      <p:ext uri="{BB962C8B-B14F-4D97-AF65-F5344CB8AC3E}">
        <p14:creationId xmlns:p14="http://schemas.microsoft.com/office/powerpoint/2010/main" val="250113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Initial SMM Execution Environment</a:t>
            </a:r>
          </a:p>
        </p:txBody>
      </p:sp>
      <p:sp>
        <p:nvSpPr>
          <p:cNvPr id="3" name="Content Placeholder 2"/>
          <p:cNvSpPr>
            <a:spLocks noGrp="1"/>
          </p:cNvSpPr>
          <p:nvPr>
            <p:ph idx="1"/>
          </p:nvPr>
        </p:nvSpPr>
        <p:spPr>
          <a:xfrm>
            <a:off x="457200" y="1447800"/>
            <a:ext cx="8458200" cy="2508475"/>
          </a:xfrm>
        </p:spPr>
        <p:txBody>
          <a:bodyPr>
            <a:noAutofit/>
          </a:bodyPr>
          <a:lstStyle/>
          <a:p>
            <a:pPr marL="342900" indent="-342900">
              <a:buFont typeface="Arial" panose="020B0604020202020204" pitchFamily="34" charset="0"/>
              <a:buChar char="•"/>
            </a:pPr>
            <a:r>
              <a:rPr lang="en-US" sz="2400" dirty="0"/>
              <a:t>Separate address space (SMRAM)</a:t>
            </a:r>
          </a:p>
          <a:p>
            <a:pPr marL="342900" indent="-342900">
              <a:buFont typeface="Arial" panose="020B0604020202020204" pitchFamily="34" charset="0"/>
              <a:buChar char="•"/>
            </a:pPr>
            <a:r>
              <a:rPr lang="en-US" sz="2400" dirty="0"/>
              <a:t>SMM starts as Read-Address Mode with flat 32-bit addressable space without paging (CR0 PE/PG = 0)</a:t>
            </a:r>
          </a:p>
          <a:p>
            <a:pPr marL="914400" lvl="2" indent="-342900">
              <a:buFont typeface="Arial" panose="020B0604020202020204" pitchFamily="34" charset="0"/>
              <a:buChar char="•"/>
            </a:pPr>
            <a:r>
              <a:rPr lang="en-US" sz="2400" dirty="0"/>
              <a:t>SMI handler firmware can enable paging later</a:t>
            </a:r>
          </a:p>
          <a:p>
            <a:pPr marL="914400" lvl="2" indent="-342900">
              <a:buFont typeface="Arial" panose="020B0604020202020204" pitchFamily="34" charset="0"/>
              <a:buChar char="•"/>
            </a:pPr>
            <a:r>
              <a:rPr lang="en-US" sz="2400" dirty="0"/>
              <a:t>Segments: base = </a:t>
            </a:r>
            <a:r>
              <a:rPr lang="en-US" sz="2400" dirty="0">
                <a:latin typeface="Courier New" panose="02070309020205020404" pitchFamily="49" charset="0"/>
                <a:cs typeface="Courier New" panose="02070309020205020404" pitchFamily="49" charset="0"/>
              </a:rPr>
              <a:t>0</a:t>
            </a:r>
            <a:r>
              <a:rPr lang="en-US" sz="2400" dirty="0"/>
              <a:t>, limit = </a:t>
            </a:r>
            <a:r>
              <a:rPr lang="en-US" sz="2400" dirty="0" err="1">
                <a:latin typeface="Courier New" panose="02070309020205020404" pitchFamily="49" charset="0"/>
                <a:cs typeface="Courier New" panose="02070309020205020404" pitchFamily="49" charset="0"/>
              </a:rPr>
              <a:t>FFFFFFFFh</a:t>
            </a:r>
            <a:endParaRPr lang="en-US" sz="2400" dirty="0">
              <a:latin typeface="Courier New" panose="02070309020205020404" pitchFamily="49" charset="0"/>
              <a:cs typeface="Courier New" panose="02070309020205020404" pitchFamily="49" charset="0"/>
            </a:endParaRPr>
          </a:p>
          <a:p>
            <a:pPr marL="914400" lvl="2" indent="-342900">
              <a:buFont typeface="Arial" panose="020B0604020202020204" pitchFamily="34" charset="0"/>
              <a:buChar char="•"/>
            </a:pPr>
            <a:r>
              <a:rPr lang="en-US" sz="2400" dirty="0"/>
              <a:t>Addressable physical memory: </a:t>
            </a:r>
            <a:r>
              <a:rPr lang="en-US" sz="2400" dirty="0">
                <a:latin typeface="Courier New" panose="02070309020205020404" pitchFamily="49" charset="0"/>
                <a:cs typeface="Courier New" panose="02070309020205020404" pitchFamily="49" charset="0"/>
              </a:rPr>
              <a:t>0</a:t>
            </a:r>
            <a:r>
              <a:rPr lang="en-US" sz="2400" dirty="0"/>
              <a:t> to </a:t>
            </a:r>
            <a:r>
              <a:rPr lang="en-US" sz="2400" dirty="0" err="1">
                <a:latin typeface="Courier New" panose="02070309020205020404" pitchFamily="49" charset="0"/>
                <a:cs typeface="Courier New" panose="02070309020205020404" pitchFamily="49" charset="0"/>
              </a:rPr>
              <a:t>FFFFFFFFh</a:t>
            </a:r>
            <a:r>
              <a:rPr lang="en-US" sz="2400" dirty="0"/>
              <a:t> (4G) </a:t>
            </a:r>
          </a:p>
          <a:p>
            <a:pPr marL="342900" indent="-342900">
              <a:buFont typeface="Arial" panose="020B0604020202020204" pitchFamily="34" charset="0"/>
              <a:buChar char="•"/>
            </a:pPr>
            <a:r>
              <a:rPr lang="en-US" sz="2400" dirty="0" err="1"/>
              <a:t>CS.base</a:t>
            </a:r>
            <a:r>
              <a:rPr lang="en-US" sz="2400" dirty="0"/>
              <a:t> = SMBASE (</a:t>
            </a:r>
            <a:r>
              <a:rPr lang="en-US" sz="2400" dirty="0">
                <a:latin typeface="Courier New" panose="02070309020205020404" pitchFamily="49" charset="0"/>
                <a:cs typeface="Courier New" panose="02070309020205020404" pitchFamily="49" charset="0"/>
              </a:rPr>
              <a:t>30000h</a:t>
            </a:r>
            <a:r>
              <a:rPr lang="en-US" sz="2400" dirty="0"/>
              <a:t> at reset), EIP=</a:t>
            </a:r>
            <a:r>
              <a:rPr lang="en-US" sz="2400" dirty="0">
                <a:latin typeface="Courier New" panose="02070309020205020404" pitchFamily="49" charset="0"/>
                <a:cs typeface="Courier New" panose="02070309020205020404" pitchFamily="49" charset="0"/>
              </a:rPr>
              <a:t>8000h</a:t>
            </a:r>
          </a:p>
          <a:p>
            <a:pPr lvl="1" indent="0">
              <a:buNone/>
            </a:pPr>
            <a:r>
              <a:rPr lang="en-US" sz="2400" dirty="0">
                <a:sym typeface="Wingdings" panose="05000000000000000000" pitchFamily="2" charset="2"/>
              </a:rPr>
              <a:t>	 </a:t>
            </a:r>
            <a:r>
              <a:rPr lang="en-US" sz="2400" dirty="0"/>
              <a:t>SMM entry point = SMBASE + </a:t>
            </a:r>
            <a:r>
              <a:rPr lang="en-US" sz="2400" dirty="0">
                <a:latin typeface="Courier New" panose="02070309020205020404" pitchFamily="49" charset="0"/>
                <a:cs typeface="Courier New" panose="02070309020205020404" pitchFamily="49" charset="0"/>
              </a:rPr>
              <a:t>8000h</a:t>
            </a:r>
          </a:p>
          <a:p>
            <a:pPr marL="342900" indent="-342900">
              <a:buFont typeface="Arial" panose="020B0604020202020204" pitchFamily="34" charset="0"/>
              <a:buChar char="•"/>
            </a:pPr>
            <a:r>
              <a:rPr lang="en-US" sz="2400" dirty="0"/>
              <a:t>All hardware interrupts are disabled upon entry</a:t>
            </a:r>
          </a:p>
          <a:p>
            <a:endParaRPr lang="en-US" sz="2400" dirty="0"/>
          </a:p>
        </p:txBody>
      </p:sp>
    </p:spTree>
    <p:extLst>
      <p:ext uri="{BB962C8B-B14F-4D97-AF65-F5344CB8AC3E}">
        <p14:creationId xmlns:p14="http://schemas.microsoft.com/office/powerpoint/2010/main" val="4134897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System Management RAM (SMRAM)</a:t>
            </a:r>
          </a:p>
        </p:txBody>
      </p:sp>
      <p:sp>
        <p:nvSpPr>
          <p:cNvPr id="4" name="Rounded Rectangle 3"/>
          <p:cNvSpPr/>
          <p:nvPr/>
        </p:nvSpPr>
        <p:spPr>
          <a:xfrm>
            <a:off x="1864273" y="1724366"/>
            <a:ext cx="2216206" cy="4105813"/>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endParaRPr>
          </a:p>
        </p:txBody>
      </p:sp>
      <p:sp>
        <p:nvSpPr>
          <p:cNvPr id="9" name="TextBox 8"/>
          <p:cNvSpPr txBox="1"/>
          <p:nvPr/>
        </p:nvSpPr>
        <p:spPr>
          <a:xfrm>
            <a:off x="92057" y="3766372"/>
            <a:ext cx="1792025" cy="307777"/>
          </a:xfrm>
          <a:prstGeom prst="rect">
            <a:avLst/>
          </a:prstGeom>
          <a:noFill/>
        </p:spPr>
        <p:txBody>
          <a:bodyPr wrap="square" rtlCol="0">
            <a:spAutoFit/>
          </a:bodyPr>
          <a:lstStyle/>
          <a:p>
            <a:r>
              <a:rPr lang="en-US" sz="1400" dirty="0">
                <a:solidFill>
                  <a:srgbClr val="FF0000"/>
                </a:solidFill>
                <a:cs typeface="Neo Sans Intel"/>
              </a:rPr>
              <a:t>SMRR_PHYSBASE</a:t>
            </a:r>
          </a:p>
        </p:txBody>
      </p:sp>
      <p:sp>
        <p:nvSpPr>
          <p:cNvPr id="11" name="Rounded Rectangle 10"/>
          <p:cNvSpPr/>
          <p:nvPr/>
        </p:nvSpPr>
        <p:spPr>
          <a:xfrm>
            <a:off x="1921404" y="2759084"/>
            <a:ext cx="2092289" cy="1100599"/>
          </a:xfrm>
          <a:prstGeom prst="roundRect">
            <a:avLst/>
          </a:prstGeom>
          <a:solidFill>
            <a:schemeClr val="accent4"/>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SMRAM</a:t>
            </a:r>
          </a:p>
        </p:txBody>
      </p:sp>
      <p:cxnSp>
        <p:nvCxnSpPr>
          <p:cNvPr id="15" name="Straight Connector 14"/>
          <p:cNvCxnSpPr/>
          <p:nvPr/>
        </p:nvCxnSpPr>
        <p:spPr>
          <a:xfrm>
            <a:off x="1909188" y="3962170"/>
            <a:ext cx="2104505"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909188" y="2671178"/>
            <a:ext cx="2104505" cy="0"/>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377537" y="5569016"/>
            <a:ext cx="1418978" cy="338554"/>
          </a:xfrm>
          <a:prstGeom prst="rect">
            <a:avLst/>
          </a:prstGeom>
        </p:spPr>
        <p:txBody>
          <a:bodyPr wrap="none">
            <a:spAutoFit/>
          </a:bodyPr>
          <a:lstStyle/>
          <a:p>
            <a:r>
              <a:rPr lang="en-US" sz="1600" dirty="0">
                <a:solidFill>
                  <a:prstClr val="black"/>
                </a:solidFill>
                <a:latin typeface="Courier New" panose="02070309020205020404" pitchFamily="49" charset="0"/>
                <a:cs typeface="Courier New" panose="02070309020205020404" pitchFamily="49" charset="0"/>
              </a:rPr>
              <a:t>0x00000000</a:t>
            </a:r>
          </a:p>
        </p:txBody>
      </p:sp>
      <p:sp>
        <p:nvSpPr>
          <p:cNvPr id="24" name="Rectangle 23"/>
          <p:cNvSpPr/>
          <p:nvPr/>
        </p:nvSpPr>
        <p:spPr>
          <a:xfrm>
            <a:off x="365321" y="1715231"/>
            <a:ext cx="1418978" cy="338554"/>
          </a:xfrm>
          <a:prstGeom prst="rect">
            <a:avLst/>
          </a:prstGeom>
        </p:spPr>
        <p:txBody>
          <a:bodyPr wrap="none">
            <a:spAutoFit/>
          </a:bodyPr>
          <a:lstStyle/>
          <a:p>
            <a:r>
              <a:rPr lang="en-US" sz="1600" dirty="0">
                <a:solidFill>
                  <a:prstClr val="black"/>
                </a:solidFill>
                <a:latin typeface="Courier New" panose="02070309020205020404" pitchFamily="49" charset="0"/>
                <a:cs typeface="Courier New" panose="02070309020205020404" pitchFamily="49" charset="0"/>
              </a:rPr>
              <a:t>0xFFFFFFFF</a:t>
            </a:r>
          </a:p>
        </p:txBody>
      </p:sp>
      <p:cxnSp>
        <p:nvCxnSpPr>
          <p:cNvPr id="25" name="Straight Arrow Connector 24"/>
          <p:cNvCxnSpPr/>
          <p:nvPr/>
        </p:nvCxnSpPr>
        <p:spPr>
          <a:xfrm>
            <a:off x="4051015" y="2671178"/>
            <a:ext cx="1295139" cy="840996"/>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013693" y="3962170"/>
            <a:ext cx="1343923" cy="1945400"/>
          </a:xfrm>
          <a:prstGeom prst="straightConnector1">
            <a:avLst/>
          </a:prstGeom>
          <a:ln>
            <a:solidFill>
              <a:schemeClr val="tx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410515" y="3406936"/>
            <a:ext cx="1723740" cy="2531411"/>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prstClr val="white"/>
              </a:solidFill>
            </a:endParaRPr>
          </a:p>
        </p:txBody>
      </p:sp>
      <p:sp>
        <p:nvSpPr>
          <p:cNvPr id="33" name="Rounded Rectangle 32"/>
          <p:cNvSpPr/>
          <p:nvPr/>
        </p:nvSpPr>
        <p:spPr>
          <a:xfrm>
            <a:off x="5517723" y="4390965"/>
            <a:ext cx="1509323" cy="858435"/>
          </a:xfrm>
          <a:prstGeom prst="roundRect">
            <a:avLst/>
          </a:prstGeom>
          <a:solidFill>
            <a:schemeClr val="accent4"/>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SMI handlers</a:t>
            </a:r>
          </a:p>
        </p:txBody>
      </p:sp>
      <p:sp>
        <p:nvSpPr>
          <p:cNvPr id="34" name="Rounded Rectangle 33"/>
          <p:cNvSpPr/>
          <p:nvPr/>
        </p:nvSpPr>
        <p:spPr>
          <a:xfrm>
            <a:off x="5517723" y="3550921"/>
            <a:ext cx="1509323" cy="683359"/>
          </a:xfrm>
          <a:prstGeom prst="roundRect">
            <a:avLst/>
          </a:prstGeom>
          <a:solidFill>
            <a:schemeClr val="accent4"/>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SMM state save area</a:t>
            </a:r>
          </a:p>
        </p:txBody>
      </p:sp>
      <p:sp>
        <p:nvSpPr>
          <p:cNvPr id="35" name="Rectangle 34"/>
          <p:cNvSpPr/>
          <p:nvPr/>
        </p:nvSpPr>
        <p:spPr>
          <a:xfrm>
            <a:off x="7134255" y="5016917"/>
            <a:ext cx="1890261" cy="338554"/>
          </a:xfrm>
          <a:prstGeom prst="rect">
            <a:avLst/>
          </a:prstGeom>
        </p:spPr>
        <p:txBody>
          <a:bodyPr wrap="none">
            <a:spAutoFit/>
          </a:bodyPr>
          <a:lstStyle/>
          <a:p>
            <a:r>
              <a:rPr lang="en-US" sz="1600" dirty="0">
                <a:solidFill>
                  <a:prstClr val="black"/>
                </a:solidFill>
              </a:rPr>
              <a:t>SMBASE + </a:t>
            </a:r>
            <a:r>
              <a:rPr lang="en-US" sz="1600" dirty="0">
                <a:solidFill>
                  <a:prstClr val="black"/>
                </a:solidFill>
                <a:latin typeface="Courier New" panose="02070309020205020404" pitchFamily="49" charset="0"/>
                <a:cs typeface="Courier New" panose="02070309020205020404" pitchFamily="49" charset="0"/>
              </a:rPr>
              <a:t>8000h</a:t>
            </a:r>
          </a:p>
        </p:txBody>
      </p:sp>
      <p:sp>
        <p:nvSpPr>
          <p:cNvPr id="39" name="Rectangle 38"/>
          <p:cNvSpPr/>
          <p:nvPr/>
        </p:nvSpPr>
        <p:spPr>
          <a:xfrm>
            <a:off x="7187154" y="5645513"/>
            <a:ext cx="1037463" cy="338554"/>
          </a:xfrm>
          <a:prstGeom prst="rect">
            <a:avLst/>
          </a:prstGeom>
        </p:spPr>
        <p:txBody>
          <a:bodyPr wrap="none">
            <a:spAutoFit/>
          </a:bodyPr>
          <a:lstStyle/>
          <a:p>
            <a:r>
              <a:rPr lang="en-US" sz="1600" dirty="0">
                <a:solidFill>
                  <a:prstClr val="black"/>
                </a:solidFill>
              </a:rPr>
              <a:t>SMBASE</a:t>
            </a:r>
          </a:p>
        </p:txBody>
      </p:sp>
      <p:sp>
        <p:nvSpPr>
          <p:cNvPr id="40" name="Rectangle 39"/>
          <p:cNvSpPr/>
          <p:nvPr/>
        </p:nvSpPr>
        <p:spPr>
          <a:xfrm>
            <a:off x="7149054" y="3352800"/>
            <a:ext cx="1887055" cy="338554"/>
          </a:xfrm>
          <a:prstGeom prst="rect">
            <a:avLst/>
          </a:prstGeom>
        </p:spPr>
        <p:txBody>
          <a:bodyPr wrap="none">
            <a:spAutoFit/>
          </a:bodyPr>
          <a:lstStyle/>
          <a:p>
            <a:r>
              <a:rPr lang="en-US" sz="1600" dirty="0">
                <a:solidFill>
                  <a:prstClr val="black"/>
                </a:solidFill>
              </a:rPr>
              <a:t>SMBASE + </a:t>
            </a:r>
            <a:r>
              <a:rPr lang="en-US" sz="1600" dirty="0" err="1">
                <a:solidFill>
                  <a:prstClr val="black"/>
                </a:solidFill>
                <a:latin typeface="Courier New" panose="02070309020205020404" pitchFamily="49" charset="0"/>
                <a:cs typeface="Courier New" panose="02070309020205020404" pitchFamily="49" charset="0"/>
              </a:rPr>
              <a:t>FFFFh</a:t>
            </a:r>
            <a:endParaRPr lang="en-US" sz="1600" dirty="0">
              <a:solidFill>
                <a:prstClr val="black"/>
              </a:solidFill>
              <a:latin typeface="Courier New" panose="02070309020205020404" pitchFamily="49" charset="0"/>
              <a:cs typeface="Courier New" panose="02070309020205020404" pitchFamily="49" charset="0"/>
            </a:endParaRPr>
          </a:p>
        </p:txBody>
      </p:sp>
      <p:sp>
        <p:nvSpPr>
          <p:cNvPr id="41" name="Rectangle 40"/>
          <p:cNvSpPr/>
          <p:nvPr/>
        </p:nvSpPr>
        <p:spPr>
          <a:xfrm>
            <a:off x="5776255" y="3037605"/>
            <a:ext cx="947695" cy="338554"/>
          </a:xfrm>
          <a:prstGeom prst="rect">
            <a:avLst/>
          </a:prstGeom>
        </p:spPr>
        <p:txBody>
          <a:bodyPr wrap="none">
            <a:spAutoFit/>
          </a:bodyPr>
          <a:lstStyle/>
          <a:p>
            <a:r>
              <a:rPr lang="en-US" sz="1600" dirty="0">
                <a:solidFill>
                  <a:prstClr val="black"/>
                </a:solidFill>
              </a:rPr>
              <a:t>SMRAM</a:t>
            </a:r>
          </a:p>
        </p:txBody>
      </p:sp>
      <p:sp>
        <p:nvSpPr>
          <p:cNvPr id="19" name="Rectangle 18"/>
          <p:cNvSpPr/>
          <p:nvPr/>
        </p:nvSpPr>
        <p:spPr>
          <a:xfrm>
            <a:off x="7162800" y="4004846"/>
            <a:ext cx="1875835" cy="338554"/>
          </a:xfrm>
          <a:prstGeom prst="rect">
            <a:avLst/>
          </a:prstGeom>
        </p:spPr>
        <p:txBody>
          <a:bodyPr wrap="none">
            <a:spAutoFit/>
          </a:bodyPr>
          <a:lstStyle/>
          <a:p>
            <a:r>
              <a:rPr lang="en-US" sz="1600" dirty="0">
                <a:solidFill>
                  <a:prstClr val="black"/>
                </a:solidFill>
              </a:rPr>
              <a:t>SMBASE + </a:t>
            </a:r>
            <a:r>
              <a:rPr lang="en-US" sz="1600" dirty="0">
                <a:solidFill>
                  <a:prstClr val="black"/>
                </a:solidFill>
                <a:latin typeface="Courier New" panose="02070309020205020404" pitchFamily="49" charset="0"/>
                <a:cs typeface="Courier New" panose="02070309020205020404" pitchFamily="49" charset="0"/>
              </a:rPr>
              <a:t>FE00h</a:t>
            </a:r>
          </a:p>
        </p:txBody>
      </p:sp>
    </p:spTree>
    <p:extLst>
      <p:ext uri="{BB962C8B-B14F-4D97-AF65-F5344CB8AC3E}">
        <p14:creationId xmlns:p14="http://schemas.microsoft.com/office/powerpoint/2010/main" val="20744016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x64 SMM Save State</a:t>
            </a:r>
          </a:p>
        </p:txBody>
      </p:sp>
      <p:sp>
        <p:nvSpPr>
          <p:cNvPr id="4" name="Rectangle 3"/>
          <p:cNvSpPr/>
          <p:nvPr/>
        </p:nvSpPr>
        <p:spPr>
          <a:xfrm>
            <a:off x="952500" y="6519446"/>
            <a:ext cx="7810500" cy="338554"/>
          </a:xfrm>
          <a:prstGeom prst="rect">
            <a:avLst/>
          </a:prstGeom>
        </p:spPr>
        <p:txBody>
          <a:bodyPr wrap="square">
            <a:spAutoFit/>
          </a:bodyPr>
          <a:lstStyle/>
          <a:p>
            <a:r>
              <a:rPr lang="en-US" sz="1600" dirty="0"/>
              <a:t>Reference: </a:t>
            </a:r>
            <a:r>
              <a:rPr lang="en-US" sz="1600" dirty="0">
                <a:hlinkClick r:id="rId3"/>
              </a:rPr>
              <a:t>Intel® 64 and IA-32 Architectures Software Developer’s Manual</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3166618253"/>
              </p:ext>
            </p:extLst>
          </p:nvPr>
        </p:nvGraphicFramePr>
        <p:xfrm>
          <a:off x="495300" y="990600"/>
          <a:ext cx="8191500" cy="5369219"/>
        </p:xfrm>
        <a:graphic>
          <a:graphicData uri="http://schemas.openxmlformats.org/drawingml/2006/table">
            <a:tbl>
              <a:tblPr>
                <a:tableStyleId>{5C22544A-7EE6-4342-B048-85BDC9FD1C3A}</a:tableStyleId>
              </a:tblPr>
              <a:tblGrid>
                <a:gridCol w="3047080">
                  <a:extLst>
                    <a:ext uri="{9D8B030D-6E8A-4147-A177-3AD203B41FA5}">
                      <a16:colId xmlns:a16="http://schemas.microsoft.com/office/drawing/2014/main" xmlns="" val="4291589473"/>
                    </a:ext>
                  </a:extLst>
                </a:gridCol>
                <a:gridCol w="4142020">
                  <a:extLst>
                    <a:ext uri="{9D8B030D-6E8A-4147-A177-3AD203B41FA5}">
                      <a16:colId xmlns:a16="http://schemas.microsoft.com/office/drawing/2014/main" xmlns="" val="3295620977"/>
                    </a:ext>
                  </a:extLst>
                </a:gridCol>
                <a:gridCol w="1002400">
                  <a:extLst>
                    <a:ext uri="{9D8B030D-6E8A-4147-A177-3AD203B41FA5}">
                      <a16:colId xmlns:a16="http://schemas.microsoft.com/office/drawing/2014/main" xmlns="" val="2758344679"/>
                    </a:ext>
                  </a:extLst>
                </a:gridCol>
              </a:tblGrid>
              <a:tr h="698075">
                <a:tc>
                  <a:txBody>
                    <a:bodyPr/>
                    <a:lstStyle/>
                    <a:p>
                      <a:pPr algn="ctr" fontAlgn="b"/>
                      <a:r>
                        <a:rPr lang="en-US" sz="1400" u="none" strike="noStrike">
                          <a:effectLst/>
                        </a:rPr>
                        <a:t>Offset</a:t>
                      </a:r>
                      <a:br>
                        <a:rPr lang="en-US" sz="1400" u="none" strike="noStrike">
                          <a:effectLst/>
                        </a:rPr>
                      </a:br>
                      <a:r>
                        <a:rPr lang="en-US" sz="1400" u="none" strike="noStrike">
                          <a:effectLst/>
                        </a:rPr>
                        <a:t>(Added to SMBASE + 8000H)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dirty="0">
                          <a:effectLst/>
                        </a:rPr>
                        <a:t>Register</a:t>
                      </a:r>
                      <a:endParaRPr lang="en-US" sz="1400" b="0" i="0" u="none" strike="noStrike" dirty="0">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Writable?</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4084358034"/>
                  </a:ext>
                </a:extLst>
              </a:tr>
              <a:tr h="259508">
                <a:tc>
                  <a:txBody>
                    <a:bodyPr/>
                    <a:lstStyle/>
                    <a:p>
                      <a:pPr algn="ctr" fontAlgn="b"/>
                      <a:r>
                        <a:rPr lang="en-US" sz="1400" u="none" strike="noStrike">
                          <a:effectLst/>
                        </a:rPr>
                        <a:t>7FF8H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CR0</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582539994"/>
                  </a:ext>
                </a:extLst>
              </a:tr>
              <a:tr h="259508">
                <a:tc>
                  <a:txBody>
                    <a:bodyPr/>
                    <a:lstStyle/>
                    <a:p>
                      <a:pPr algn="ctr" fontAlgn="b"/>
                      <a:r>
                        <a:rPr lang="en-US" sz="1400" u="none" strike="noStrike">
                          <a:effectLst/>
                        </a:rPr>
                        <a:t>7FF0H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CR3</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2367141852"/>
                  </a:ext>
                </a:extLst>
              </a:tr>
              <a:tr h="259508">
                <a:tc>
                  <a:txBody>
                    <a:bodyPr/>
                    <a:lstStyle/>
                    <a:p>
                      <a:pPr algn="ctr" fontAlgn="b"/>
                      <a:r>
                        <a:rPr lang="en-US" sz="1400" u="none" strike="noStrike">
                          <a:effectLst/>
                        </a:rPr>
                        <a:t>7FE8H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RFLAGS</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063306497"/>
                  </a:ext>
                </a:extLst>
              </a:tr>
              <a:tr h="259508">
                <a:tc>
                  <a:txBody>
                    <a:bodyPr/>
                    <a:lstStyle/>
                    <a:p>
                      <a:pPr algn="ctr" fontAlgn="b"/>
                      <a:r>
                        <a:rPr lang="en-US" sz="1400" u="none" strike="noStrike">
                          <a:effectLst/>
                        </a:rPr>
                        <a:t>7FE0H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IA32_EFER</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77682633"/>
                  </a:ext>
                </a:extLst>
              </a:tr>
              <a:tr h="259508">
                <a:tc>
                  <a:txBody>
                    <a:bodyPr/>
                    <a:lstStyle/>
                    <a:p>
                      <a:pPr algn="ctr" fontAlgn="b"/>
                      <a:r>
                        <a:rPr lang="en-US" sz="1400" u="none" strike="noStrike">
                          <a:effectLst/>
                        </a:rPr>
                        <a:t>7FD8H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RIP</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988334309"/>
                  </a:ext>
                </a:extLst>
              </a:tr>
              <a:tr h="259508">
                <a:tc>
                  <a:txBody>
                    <a:bodyPr/>
                    <a:lstStyle/>
                    <a:p>
                      <a:pPr algn="ctr" fontAlgn="b"/>
                      <a:r>
                        <a:rPr lang="en-US" sz="1400" u="none" strike="noStrike">
                          <a:effectLst/>
                        </a:rPr>
                        <a:t>7FD0H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DR6</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2888418506"/>
                  </a:ext>
                </a:extLst>
              </a:tr>
              <a:tr h="259508">
                <a:tc>
                  <a:txBody>
                    <a:bodyPr/>
                    <a:lstStyle/>
                    <a:p>
                      <a:pPr algn="ctr" fontAlgn="b"/>
                      <a:r>
                        <a:rPr lang="en-US" sz="1400" u="none" strike="noStrike">
                          <a:effectLst/>
                        </a:rPr>
                        <a:t>7FC8H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DR7</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33687137"/>
                  </a:ext>
                </a:extLst>
              </a:tr>
              <a:tr h="259508">
                <a:tc>
                  <a:txBody>
                    <a:bodyPr/>
                    <a:lstStyle/>
                    <a:p>
                      <a:pPr algn="ctr" fontAlgn="b"/>
                      <a:r>
                        <a:rPr lang="en-US" sz="1400" u="none" strike="noStrike">
                          <a:effectLst/>
                        </a:rPr>
                        <a:t>7FC4H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dirty="0">
                          <a:effectLst/>
                        </a:rPr>
                        <a:t>TR SEL1</a:t>
                      </a:r>
                      <a:endParaRPr lang="en-US" sz="1400" b="0" i="0" u="none" strike="noStrike" dirty="0">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3833694884"/>
                  </a:ext>
                </a:extLst>
              </a:tr>
              <a:tr h="259508">
                <a:tc>
                  <a:txBody>
                    <a:bodyPr/>
                    <a:lstStyle/>
                    <a:p>
                      <a:pPr algn="ctr" fontAlgn="b"/>
                      <a:r>
                        <a:rPr lang="en-US" sz="1400" u="none" strike="noStrike" dirty="0">
                          <a:effectLst/>
                        </a:rPr>
                        <a:t>7FC0H</a:t>
                      </a:r>
                      <a:endParaRPr lang="en-US" sz="1400" b="0" i="0" u="none" strike="noStrike" dirty="0">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LDTR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875093771"/>
                  </a:ext>
                </a:extLst>
              </a:tr>
              <a:tr h="259508">
                <a:tc>
                  <a:txBody>
                    <a:bodyPr/>
                    <a:lstStyle/>
                    <a:p>
                      <a:pPr algn="ctr" fontAlgn="b"/>
                      <a:r>
                        <a:rPr lang="en-US" sz="1400" u="none" strike="noStrike">
                          <a:effectLst/>
                        </a:rPr>
                        <a:t>7FBCH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GS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2022977850"/>
                  </a:ext>
                </a:extLst>
              </a:tr>
              <a:tr h="259508">
                <a:tc>
                  <a:txBody>
                    <a:bodyPr/>
                    <a:lstStyle/>
                    <a:p>
                      <a:pPr algn="ctr" fontAlgn="b"/>
                      <a:r>
                        <a:rPr lang="en-US" sz="1400" u="none" strike="noStrike">
                          <a:effectLst/>
                        </a:rPr>
                        <a:t>7FB8H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FS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2371706250"/>
                  </a:ext>
                </a:extLst>
              </a:tr>
              <a:tr h="259508">
                <a:tc>
                  <a:txBody>
                    <a:bodyPr/>
                    <a:lstStyle/>
                    <a:p>
                      <a:pPr algn="ctr" fontAlgn="b"/>
                      <a:r>
                        <a:rPr lang="en-US" sz="1400" u="none" strike="noStrike">
                          <a:effectLst/>
                        </a:rPr>
                        <a:t>7FB4H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DS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3329939655"/>
                  </a:ext>
                </a:extLst>
              </a:tr>
              <a:tr h="259508">
                <a:tc>
                  <a:txBody>
                    <a:bodyPr/>
                    <a:lstStyle/>
                    <a:p>
                      <a:pPr algn="ctr" fontAlgn="b"/>
                      <a:r>
                        <a:rPr lang="en-US" sz="1400" u="none" strike="noStrike">
                          <a:effectLst/>
                        </a:rPr>
                        <a:t>7FB0H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SS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3741334538"/>
                  </a:ext>
                </a:extLst>
              </a:tr>
              <a:tr h="259508">
                <a:tc>
                  <a:txBody>
                    <a:bodyPr/>
                    <a:lstStyle/>
                    <a:p>
                      <a:pPr algn="ctr" fontAlgn="b"/>
                      <a:r>
                        <a:rPr lang="en-US" sz="1400" u="none" strike="noStrike">
                          <a:effectLst/>
                        </a:rPr>
                        <a:t>7FACH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CS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500221850"/>
                  </a:ext>
                </a:extLst>
              </a:tr>
              <a:tr h="259508">
                <a:tc>
                  <a:txBody>
                    <a:bodyPr/>
                    <a:lstStyle/>
                    <a:p>
                      <a:pPr algn="ctr" fontAlgn="b"/>
                      <a:r>
                        <a:rPr lang="en-US" sz="1400" u="none" strike="noStrike">
                          <a:effectLst/>
                        </a:rPr>
                        <a:t>7FA8H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ES SEL1</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533761627"/>
                  </a:ext>
                </a:extLst>
              </a:tr>
              <a:tr h="259508">
                <a:tc>
                  <a:txBody>
                    <a:bodyPr/>
                    <a:lstStyle/>
                    <a:p>
                      <a:pPr algn="ctr" fontAlgn="b"/>
                      <a:r>
                        <a:rPr lang="en-US" sz="1400" u="none" strike="noStrike">
                          <a:effectLst/>
                        </a:rPr>
                        <a:t>7FA4H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IO_MISC</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114556761"/>
                  </a:ext>
                </a:extLst>
              </a:tr>
              <a:tr h="259508">
                <a:tc>
                  <a:txBody>
                    <a:bodyPr/>
                    <a:lstStyle/>
                    <a:p>
                      <a:pPr algn="ctr" fontAlgn="b"/>
                      <a:r>
                        <a:rPr lang="en-US" sz="1400" u="none" strike="noStrike">
                          <a:effectLst/>
                        </a:rPr>
                        <a:t>7F9CH</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IO_MEM_ADDR</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233791828"/>
                  </a:ext>
                </a:extLst>
              </a:tr>
              <a:tr h="259508">
                <a:tc>
                  <a:txBody>
                    <a:bodyPr/>
                    <a:lstStyle/>
                    <a:p>
                      <a:pPr algn="ctr" fontAlgn="b"/>
                      <a:r>
                        <a:rPr lang="en-US" sz="1400" u="none" strike="noStrike" dirty="0">
                          <a:effectLst/>
                        </a:rPr>
                        <a:t>7F94H</a:t>
                      </a:r>
                      <a:endParaRPr lang="en-US" sz="1400" b="0" i="0" u="none" strike="noStrike" dirty="0">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a:effectLst/>
                        </a:rPr>
                        <a:t>RDI</a:t>
                      </a:r>
                      <a:endParaRPr lang="en-US" sz="1400" b="0" i="0" u="none" strike="noStrike">
                        <a:solidFill>
                          <a:srgbClr val="000000"/>
                        </a:solidFill>
                        <a:effectLst/>
                        <a:latin typeface="Calibri" panose="020F0502020204030204" pitchFamily="34" charset="0"/>
                      </a:endParaRPr>
                    </a:p>
                  </a:txBody>
                  <a:tcPr marL="12976" marR="12976" marT="12976"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12976" marR="12976" marT="12976" marB="0" anchor="b"/>
                </a:tc>
                <a:extLst>
                  <a:ext uri="{0D108BD9-81ED-4DB2-BD59-A6C34878D82A}">
                    <a16:rowId xmlns:a16="http://schemas.microsoft.com/office/drawing/2014/main" xmlns="" val="1655948136"/>
                  </a:ext>
                </a:extLst>
              </a:tr>
            </a:tbl>
          </a:graphicData>
        </a:graphic>
      </p:graphicFrame>
    </p:spTree>
    <p:extLst>
      <p:ext uri="{BB962C8B-B14F-4D97-AF65-F5344CB8AC3E}">
        <p14:creationId xmlns:p14="http://schemas.microsoft.com/office/powerpoint/2010/main" val="3403334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x64 SMM Save State (cont’d)</a:t>
            </a:r>
          </a:p>
        </p:txBody>
      </p:sp>
      <p:graphicFrame>
        <p:nvGraphicFramePr>
          <p:cNvPr id="5" name="Table 4"/>
          <p:cNvGraphicFramePr>
            <a:graphicFrameLocks noGrp="1"/>
          </p:cNvGraphicFramePr>
          <p:nvPr>
            <p:extLst>
              <p:ext uri="{D42A27DB-BD31-4B8C-83A1-F6EECF244321}">
                <p14:modId xmlns:p14="http://schemas.microsoft.com/office/powerpoint/2010/main" val="3393926630"/>
              </p:ext>
            </p:extLst>
          </p:nvPr>
        </p:nvGraphicFramePr>
        <p:xfrm>
          <a:off x="495302" y="997795"/>
          <a:ext cx="8191498" cy="5403005"/>
        </p:xfrm>
        <a:graphic>
          <a:graphicData uri="http://schemas.openxmlformats.org/drawingml/2006/table">
            <a:tbl>
              <a:tblPr>
                <a:tableStyleId>{5C22544A-7EE6-4342-B048-85BDC9FD1C3A}</a:tableStyleId>
              </a:tblPr>
              <a:tblGrid>
                <a:gridCol w="2756605">
                  <a:extLst>
                    <a:ext uri="{9D8B030D-6E8A-4147-A177-3AD203B41FA5}">
                      <a16:colId xmlns:a16="http://schemas.microsoft.com/office/drawing/2014/main" xmlns="" val="1897340152"/>
                    </a:ext>
                  </a:extLst>
                </a:gridCol>
                <a:gridCol w="4432493">
                  <a:extLst>
                    <a:ext uri="{9D8B030D-6E8A-4147-A177-3AD203B41FA5}">
                      <a16:colId xmlns:a16="http://schemas.microsoft.com/office/drawing/2014/main" xmlns="" val="952860100"/>
                    </a:ext>
                  </a:extLst>
                </a:gridCol>
                <a:gridCol w="1002400">
                  <a:extLst>
                    <a:ext uri="{9D8B030D-6E8A-4147-A177-3AD203B41FA5}">
                      <a16:colId xmlns:a16="http://schemas.microsoft.com/office/drawing/2014/main" xmlns="" val="1750075681"/>
                    </a:ext>
                  </a:extLst>
                </a:gridCol>
              </a:tblGrid>
              <a:tr h="614769">
                <a:tc>
                  <a:txBody>
                    <a:bodyPr/>
                    <a:lstStyle/>
                    <a:p>
                      <a:pPr algn="ctr" fontAlgn="b"/>
                      <a:r>
                        <a:rPr lang="en-US" sz="1400" u="none" strike="noStrike">
                          <a:effectLst/>
                        </a:rPr>
                        <a:t>Offset</a:t>
                      </a:r>
                      <a:br>
                        <a:rPr lang="en-US" sz="1400" u="none" strike="noStrike">
                          <a:effectLst/>
                        </a:rPr>
                      </a:br>
                      <a:r>
                        <a:rPr lang="en-US" sz="1400" u="none" strike="noStrike">
                          <a:effectLst/>
                        </a:rPr>
                        <a:t>(Added to SMBASE + 8000H)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Register</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Writable?</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930454413"/>
                  </a:ext>
                </a:extLst>
              </a:tr>
              <a:tr h="230439">
                <a:tc>
                  <a:txBody>
                    <a:bodyPr/>
                    <a:lstStyle/>
                    <a:p>
                      <a:pPr algn="ctr" fontAlgn="b"/>
                      <a:r>
                        <a:rPr lang="en-US" sz="1400" u="none" strike="noStrike">
                          <a:effectLst/>
                        </a:rPr>
                        <a:t>7F8CH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RSI</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482682180"/>
                  </a:ext>
                </a:extLst>
              </a:tr>
              <a:tr h="230439">
                <a:tc>
                  <a:txBody>
                    <a:bodyPr/>
                    <a:lstStyle/>
                    <a:p>
                      <a:pPr algn="ctr" fontAlgn="b"/>
                      <a:r>
                        <a:rPr lang="en-US" sz="1400" u="none" strike="noStrike">
                          <a:effectLst/>
                        </a:rPr>
                        <a:t>7F84H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RBP</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659669682"/>
                  </a:ext>
                </a:extLst>
              </a:tr>
              <a:tr h="230439">
                <a:tc>
                  <a:txBody>
                    <a:bodyPr/>
                    <a:lstStyle/>
                    <a:p>
                      <a:pPr algn="ctr" fontAlgn="b"/>
                      <a:r>
                        <a:rPr lang="en-US" sz="1400" u="none" strike="noStrike">
                          <a:effectLst/>
                        </a:rPr>
                        <a:t>7F7CH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RSP</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141970995"/>
                  </a:ext>
                </a:extLst>
              </a:tr>
              <a:tr h="230439">
                <a:tc>
                  <a:txBody>
                    <a:bodyPr/>
                    <a:lstStyle/>
                    <a:p>
                      <a:pPr algn="ctr" fontAlgn="b"/>
                      <a:r>
                        <a:rPr lang="en-US" sz="1400" u="none" strike="noStrike">
                          <a:effectLst/>
                        </a:rPr>
                        <a:t>7F74H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RBX</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1121910443"/>
                  </a:ext>
                </a:extLst>
              </a:tr>
              <a:tr h="230439">
                <a:tc>
                  <a:txBody>
                    <a:bodyPr/>
                    <a:lstStyle/>
                    <a:p>
                      <a:pPr algn="ctr" fontAlgn="b"/>
                      <a:r>
                        <a:rPr lang="en-US" sz="1400" u="none" strike="noStrike">
                          <a:effectLst/>
                        </a:rPr>
                        <a:t>7F6CH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RDX</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158490521"/>
                  </a:ext>
                </a:extLst>
              </a:tr>
              <a:tr h="230439">
                <a:tc>
                  <a:txBody>
                    <a:bodyPr/>
                    <a:lstStyle/>
                    <a:p>
                      <a:pPr algn="ctr" fontAlgn="b"/>
                      <a:r>
                        <a:rPr lang="en-US" sz="1400" u="none" strike="noStrike">
                          <a:effectLst/>
                        </a:rPr>
                        <a:t>7F64H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RCX</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828920026"/>
                  </a:ext>
                </a:extLst>
              </a:tr>
              <a:tr h="230439">
                <a:tc>
                  <a:txBody>
                    <a:bodyPr/>
                    <a:lstStyle/>
                    <a:p>
                      <a:pPr algn="ctr" fontAlgn="b"/>
                      <a:r>
                        <a:rPr lang="en-US" sz="1400" u="none" strike="noStrike">
                          <a:effectLst/>
                        </a:rPr>
                        <a:t>7F5CH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RAX</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4236840941"/>
                  </a:ext>
                </a:extLst>
              </a:tr>
              <a:tr h="230439">
                <a:tc>
                  <a:txBody>
                    <a:bodyPr/>
                    <a:lstStyle/>
                    <a:p>
                      <a:pPr algn="ctr" fontAlgn="b"/>
                      <a:r>
                        <a:rPr lang="en-US" sz="1400" u="none" strike="noStrike" dirty="0">
                          <a:effectLst/>
                        </a:rPr>
                        <a:t>7F54H</a:t>
                      </a:r>
                      <a:endParaRPr lang="en-US" sz="1400" b="0" i="0" u="none" strike="noStrike" dirty="0">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R8</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609487096"/>
                  </a:ext>
                </a:extLst>
              </a:tr>
              <a:tr h="230439">
                <a:tc>
                  <a:txBody>
                    <a:bodyPr/>
                    <a:lstStyle/>
                    <a:p>
                      <a:pPr algn="ctr" fontAlgn="b"/>
                      <a:r>
                        <a:rPr lang="en-US" sz="1400" u="none" strike="noStrike">
                          <a:effectLst/>
                        </a:rPr>
                        <a:t>7F4CH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R9</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194853491"/>
                  </a:ext>
                </a:extLst>
              </a:tr>
              <a:tr h="230439">
                <a:tc>
                  <a:txBody>
                    <a:bodyPr/>
                    <a:lstStyle/>
                    <a:p>
                      <a:pPr algn="ctr" fontAlgn="b"/>
                      <a:r>
                        <a:rPr lang="en-US" sz="1400" u="none" strike="noStrike" dirty="0">
                          <a:effectLst/>
                        </a:rPr>
                        <a:t>7F44H</a:t>
                      </a:r>
                      <a:endParaRPr lang="en-US" sz="1400" b="0" i="0" u="none" strike="noStrike" dirty="0">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R10</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752843116"/>
                  </a:ext>
                </a:extLst>
              </a:tr>
              <a:tr h="230439">
                <a:tc>
                  <a:txBody>
                    <a:bodyPr/>
                    <a:lstStyle/>
                    <a:p>
                      <a:pPr algn="ctr" fontAlgn="b"/>
                      <a:r>
                        <a:rPr lang="en-US" sz="1400" u="none" strike="noStrike" dirty="0">
                          <a:effectLst/>
                        </a:rPr>
                        <a:t>7F3CH</a:t>
                      </a:r>
                      <a:endParaRPr lang="en-US" sz="1400" b="0" i="0" u="none" strike="noStrike" dirty="0">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R11</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395707986"/>
                  </a:ext>
                </a:extLst>
              </a:tr>
              <a:tr h="230439">
                <a:tc>
                  <a:txBody>
                    <a:bodyPr/>
                    <a:lstStyle/>
                    <a:p>
                      <a:pPr algn="ctr" fontAlgn="b"/>
                      <a:r>
                        <a:rPr lang="en-US" sz="1400" u="none" strike="noStrike" dirty="0">
                          <a:effectLst/>
                        </a:rPr>
                        <a:t>7F34H</a:t>
                      </a:r>
                      <a:endParaRPr lang="en-US" sz="1400" b="0" i="0" u="none" strike="noStrike" dirty="0">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R12</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1898894490"/>
                  </a:ext>
                </a:extLst>
              </a:tr>
              <a:tr h="230439">
                <a:tc>
                  <a:txBody>
                    <a:bodyPr/>
                    <a:lstStyle/>
                    <a:p>
                      <a:pPr algn="ctr" fontAlgn="b"/>
                      <a:r>
                        <a:rPr lang="en-US" sz="1400" u="none" strike="noStrike">
                          <a:effectLst/>
                        </a:rPr>
                        <a:t>7F2CH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R13</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1436256511"/>
                  </a:ext>
                </a:extLst>
              </a:tr>
              <a:tr h="230439">
                <a:tc>
                  <a:txBody>
                    <a:bodyPr/>
                    <a:lstStyle/>
                    <a:p>
                      <a:pPr algn="ctr" fontAlgn="b"/>
                      <a:r>
                        <a:rPr lang="en-US" sz="1400" u="none" strike="noStrike" dirty="0">
                          <a:effectLst/>
                        </a:rPr>
                        <a:t>7F24H</a:t>
                      </a:r>
                      <a:endParaRPr lang="en-US" sz="1400" b="0" i="0" u="none" strike="noStrike" dirty="0">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R14</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3819470074"/>
                  </a:ext>
                </a:extLst>
              </a:tr>
              <a:tr h="230439">
                <a:tc>
                  <a:txBody>
                    <a:bodyPr/>
                    <a:lstStyle/>
                    <a:p>
                      <a:pPr algn="ctr" fontAlgn="b"/>
                      <a:r>
                        <a:rPr lang="en-US" sz="1400" u="none" strike="noStrike">
                          <a:effectLst/>
                        </a:rPr>
                        <a:t>7F1CH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R15</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609845308"/>
                  </a:ext>
                </a:extLst>
              </a:tr>
              <a:tr h="119646">
                <a:tc>
                  <a:txBody>
                    <a:bodyPr/>
                    <a:lstStyle/>
                    <a:p>
                      <a:pPr algn="ctr" fontAlgn="b"/>
                      <a:r>
                        <a:rPr lang="en-US" sz="1400" u="none" strike="noStrike">
                          <a:effectLst/>
                        </a:rPr>
                        <a:t>7F1BH-7F04H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Reserved</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189378154"/>
                  </a:ext>
                </a:extLst>
              </a:tr>
              <a:tr h="230439">
                <a:tc>
                  <a:txBody>
                    <a:bodyPr/>
                    <a:lstStyle/>
                    <a:p>
                      <a:pPr algn="ctr" fontAlgn="b"/>
                      <a:r>
                        <a:rPr lang="en-US" sz="1400" u="none" strike="noStrike">
                          <a:effectLst/>
                        </a:rPr>
                        <a:t>7F02H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Auto HALT Restart Field (Word)</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25151582"/>
                  </a:ext>
                </a:extLst>
              </a:tr>
              <a:tr h="230439">
                <a:tc>
                  <a:txBody>
                    <a:bodyPr/>
                    <a:lstStyle/>
                    <a:p>
                      <a:pPr algn="ctr" fontAlgn="b"/>
                      <a:r>
                        <a:rPr lang="en-US" sz="1400" u="none" strike="noStrike">
                          <a:effectLst/>
                        </a:rPr>
                        <a:t>7F00H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I/O Instruction Restart Field (Word)</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45049818"/>
                  </a:ext>
                </a:extLst>
              </a:tr>
              <a:tr h="417093">
                <a:tc>
                  <a:txBody>
                    <a:bodyPr/>
                    <a:lstStyle/>
                    <a:p>
                      <a:pPr algn="ctr" fontAlgn="b"/>
                      <a:r>
                        <a:rPr lang="en-US" sz="1400" u="none" strike="noStrike">
                          <a:effectLst/>
                        </a:rPr>
                        <a:t>7EFCH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SMM Revision Identifier Field (Doubleword)</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15351707"/>
                  </a:ext>
                </a:extLst>
              </a:tr>
              <a:tr h="230439">
                <a:tc>
                  <a:txBody>
                    <a:bodyPr/>
                    <a:lstStyle/>
                    <a:p>
                      <a:pPr algn="ctr" fontAlgn="b"/>
                      <a:r>
                        <a:rPr lang="en-US" sz="1400" u="none" strike="noStrike">
                          <a:effectLst/>
                        </a:rPr>
                        <a:t>7EF8H</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a:effectLst/>
                        </a:rPr>
                        <a:t>SMBASE Field (Doubleword)</a:t>
                      </a:r>
                      <a:endParaRPr lang="en-US" sz="1400" b="0" i="0" u="none" strike="noStrike">
                        <a:solidFill>
                          <a:srgbClr val="000000"/>
                        </a:solidFill>
                        <a:effectLst/>
                        <a:latin typeface="Calibri" panose="020F0502020204030204" pitchFamily="34" charset="0"/>
                      </a:endParaRPr>
                    </a:p>
                  </a:txBody>
                  <a:tcPr marL="9881" marR="9881" marT="9881"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881" marR="9881" marT="9881" marB="0" anchor="b"/>
                </a:tc>
                <a:extLst>
                  <a:ext uri="{0D108BD9-81ED-4DB2-BD59-A6C34878D82A}">
                    <a16:rowId xmlns:a16="http://schemas.microsoft.com/office/drawing/2014/main" xmlns="" val="2676273277"/>
                  </a:ext>
                </a:extLst>
              </a:tr>
            </a:tbl>
          </a:graphicData>
        </a:graphic>
      </p:graphicFrame>
      <p:sp>
        <p:nvSpPr>
          <p:cNvPr id="6" name="Rectangle 5"/>
          <p:cNvSpPr/>
          <p:nvPr/>
        </p:nvSpPr>
        <p:spPr>
          <a:xfrm>
            <a:off x="952500" y="6519446"/>
            <a:ext cx="7810500" cy="338554"/>
          </a:xfrm>
          <a:prstGeom prst="rect">
            <a:avLst/>
          </a:prstGeom>
        </p:spPr>
        <p:txBody>
          <a:bodyPr wrap="square">
            <a:spAutoFit/>
          </a:bodyPr>
          <a:lstStyle/>
          <a:p>
            <a:r>
              <a:rPr lang="en-US" sz="1600" dirty="0"/>
              <a:t>Reference: </a:t>
            </a:r>
            <a:r>
              <a:rPr lang="en-US" sz="1600" dirty="0">
                <a:hlinkClick r:id="rId3"/>
              </a:rPr>
              <a:t>Intel® 64 and IA-32 Architectures Software Developer’s Manual</a:t>
            </a:r>
            <a:endParaRPr lang="en-US" sz="1600" dirty="0"/>
          </a:p>
        </p:txBody>
      </p:sp>
    </p:spTree>
    <p:extLst>
      <p:ext uri="{BB962C8B-B14F-4D97-AF65-F5344CB8AC3E}">
        <p14:creationId xmlns:p14="http://schemas.microsoft.com/office/powerpoint/2010/main" val="4161593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48"/>
            <a:ext cx="8229600" cy="700180"/>
          </a:xfrm>
        </p:spPr>
        <p:txBody>
          <a:bodyPr/>
          <a:lstStyle/>
          <a:p>
            <a:r>
              <a:rPr lang="en-US" dirty="0"/>
              <a:t>Locating SMRAM using CHIPSEC</a:t>
            </a:r>
          </a:p>
        </p:txBody>
      </p:sp>
      <p:sp>
        <p:nvSpPr>
          <p:cNvPr id="3" name="Content Placeholder 2"/>
          <p:cNvSpPr>
            <a:spLocks noGrp="1"/>
          </p:cNvSpPr>
          <p:nvPr>
            <p:ph idx="1"/>
          </p:nvPr>
        </p:nvSpPr>
        <p:spPr>
          <a:xfrm>
            <a:off x="525212" y="1485900"/>
            <a:ext cx="8618787" cy="4927600"/>
          </a:xfrm>
        </p:spPr>
        <p:txBody>
          <a:bodyPr>
            <a:noAutofit/>
          </a:bodyPr>
          <a:lstStyle/>
          <a:p>
            <a:pPr>
              <a:spcBef>
                <a:spcPts val="0"/>
              </a:spcBef>
            </a:pPr>
            <a:r>
              <a:rPr lang="en-US" sz="1400" b="1" dirty="0">
                <a:latin typeface="Courier New" panose="02070309020205020404" pitchFamily="49" charset="0"/>
                <a:cs typeface="Courier New" panose="02070309020205020404" pitchFamily="49" charset="0"/>
              </a:rPr>
              <a:t>python chipsec_util.py </a:t>
            </a:r>
            <a:r>
              <a:rPr lang="en-US" sz="1400" b="1" dirty="0" err="1">
                <a:latin typeface="Courier New" panose="02070309020205020404" pitchFamily="49" charset="0"/>
                <a:cs typeface="Courier New" panose="02070309020205020404" pitchFamily="49" charset="0"/>
              </a:rPr>
              <a:t>msr</a:t>
            </a:r>
            <a:r>
              <a:rPr lang="en-US" sz="1400" b="1" dirty="0">
                <a:latin typeface="Courier New" panose="02070309020205020404" pitchFamily="49" charset="0"/>
                <a:cs typeface="Courier New" panose="02070309020205020404" pitchFamily="49" charset="0"/>
              </a:rPr>
              <a:t> 0x1f2</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latin typeface="Courier New" panose="02070309020205020404" pitchFamily="49" charset="0"/>
                <a:cs typeface="Courier New" panose="02070309020205020404" pitchFamily="49" charset="0"/>
              </a:rPr>
              <a:t>[*] loading common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‘..chipsec\tool\chipsec/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\common.xml'..</a:t>
            </a:r>
          </a:p>
          <a:p>
            <a:pPr>
              <a:spcBef>
                <a:spcPts val="0"/>
              </a:spcBef>
            </a:pPr>
            <a:r>
              <a:rPr lang="en-US" sz="1400" dirty="0">
                <a:latin typeface="Courier New" panose="02070309020205020404" pitchFamily="49" charset="0"/>
                <a:cs typeface="Courier New" panose="02070309020205020404" pitchFamily="49" charset="0"/>
              </a:rPr>
              <a:t>[*] loading '</a:t>
            </a:r>
            <a:r>
              <a:rPr lang="en-US" sz="1400" dirty="0" err="1">
                <a:latin typeface="Courier New" panose="02070309020205020404" pitchFamily="49" charset="0"/>
                <a:cs typeface="Courier New" panose="02070309020205020404" pitchFamily="49" charset="0"/>
              </a:rPr>
              <a:t>hsw</a:t>
            </a:r>
            <a:r>
              <a:rPr lang="en-US" sz="1400" dirty="0">
                <a:latin typeface="Courier New" panose="02070309020205020404" pitchFamily="49" charset="0"/>
                <a:cs typeface="Courier New" panose="02070309020205020404" pitchFamily="49" charset="0"/>
              </a:rPr>
              <a:t>'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‘..chipsec\tool\chipsec/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\hsw.xml'..</a:t>
            </a:r>
          </a:p>
          <a:p>
            <a:pPr>
              <a:spcBef>
                <a:spcPts val="0"/>
              </a:spcBef>
            </a:pPr>
            <a:r>
              <a:rPr lang="en-US" sz="1400" dirty="0">
                <a:latin typeface="Courier New" panose="02070309020205020404" pitchFamily="49" charset="0"/>
                <a:cs typeface="Courier New" panose="02070309020205020404" pitchFamily="49" charset="0"/>
              </a:rPr>
              <a:t>[CHIPSEC] Executing command '</a:t>
            </a:r>
            <a:r>
              <a:rPr lang="en-US" sz="1400" dirty="0" err="1">
                <a:latin typeface="Courier New" panose="02070309020205020404" pitchFamily="49" charset="0"/>
                <a:cs typeface="Courier New" panose="02070309020205020404" pitchFamily="49" charset="0"/>
              </a:rPr>
              <a:t>msr</a:t>
            </a:r>
            <a:r>
              <a:rPr lang="en-US" sz="1400" dirty="0">
                <a:latin typeface="Courier New" panose="02070309020205020404" pitchFamily="49" charset="0"/>
                <a:cs typeface="Courier New" panose="02070309020205020404" pitchFamily="49" charset="0"/>
              </a:rPr>
              <a:t>' with </a:t>
            </a:r>
            <a:r>
              <a:rPr lang="en-US" sz="1400" dirty="0" err="1">
                <a:latin typeface="Courier New" panose="02070309020205020404" pitchFamily="49" charset="0"/>
                <a:cs typeface="Courier New" panose="02070309020205020404" pitchFamily="49" charset="0"/>
              </a:rPr>
              <a:t>args</a:t>
            </a:r>
            <a:r>
              <a:rPr lang="en-US" sz="1400" dirty="0">
                <a:latin typeface="Courier New" panose="02070309020205020404" pitchFamily="49" charset="0"/>
                <a:cs typeface="Courier New" panose="02070309020205020404" pitchFamily="49" charset="0"/>
              </a:rPr>
              <a:t> ['0x1f2']</a:t>
            </a:r>
          </a:p>
          <a:p>
            <a:pPr>
              <a:spcBef>
                <a:spcPts val="0"/>
              </a:spcBef>
            </a:pPr>
            <a:r>
              <a:rPr lang="en-US" sz="1400" dirty="0">
                <a:latin typeface="Courier New" panose="02070309020205020404" pitchFamily="49" charset="0"/>
                <a:cs typeface="Courier New" panose="02070309020205020404" pitchFamily="49" charset="0"/>
              </a:rPr>
              <a:t>[CHIPSEC] CPU0: RDMSR( 0x1f2 ) = 00000000DA000006 (EAX=DA000006, EDX=00000000)</a:t>
            </a:r>
          </a:p>
          <a:p>
            <a:pPr>
              <a:spcBef>
                <a:spcPts val="0"/>
              </a:spcBef>
            </a:pPr>
            <a:r>
              <a:rPr lang="en-US" sz="1400" dirty="0">
                <a:latin typeface="Courier New" panose="02070309020205020404" pitchFamily="49" charset="0"/>
                <a:cs typeface="Courier New" panose="02070309020205020404" pitchFamily="49" charset="0"/>
              </a:rPr>
              <a:t>[CHIPSEC] CPU1: RDMSR( 0x1f2 ) = 00000000DA000006 (EAX=DA000006, EDX=00000000)</a:t>
            </a:r>
          </a:p>
          <a:p>
            <a:pPr>
              <a:spcBef>
                <a:spcPts val="0"/>
              </a:spcBef>
            </a:pPr>
            <a:r>
              <a:rPr lang="en-US" sz="1400" dirty="0">
                <a:latin typeface="Courier New" panose="02070309020205020404" pitchFamily="49" charset="0"/>
                <a:cs typeface="Courier New" panose="02070309020205020404" pitchFamily="49" charset="0"/>
              </a:rPr>
              <a:t>[CHIPSEC] CPU2: RDMSR( 0x1f2 ) = 00000000DA000006 (EAX=DA000006, EDX=00000000)</a:t>
            </a:r>
          </a:p>
          <a:p>
            <a:pPr>
              <a:spcBef>
                <a:spcPts val="0"/>
              </a:spcBef>
            </a:pPr>
            <a:r>
              <a:rPr lang="en-US" sz="1400" dirty="0">
                <a:latin typeface="Courier New" panose="02070309020205020404" pitchFamily="49" charset="0"/>
                <a:cs typeface="Courier New" panose="02070309020205020404" pitchFamily="49" charset="0"/>
              </a:rPr>
              <a:t>[CHIPSEC] CPU3: RDMSR( 0x1f2 ) = 00000000DA000006 (EAX=DA000006, EDX=00000000)</a:t>
            </a: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endParaRPr lang="en-US" sz="1400" dirty="0">
              <a:latin typeface="Courier New" panose="02070309020205020404" pitchFamily="49" charset="0"/>
              <a:cs typeface="Courier New" panose="02070309020205020404" pitchFamily="49" charset="0"/>
            </a:endParaRPr>
          </a:p>
          <a:p>
            <a:pPr>
              <a:spcBef>
                <a:spcPts val="0"/>
              </a:spcBef>
            </a:pPr>
            <a:r>
              <a:rPr lang="en-US" sz="1400" b="1" dirty="0">
                <a:latin typeface="Courier New" panose="02070309020205020404" pitchFamily="49" charset="0"/>
                <a:cs typeface="Courier New" panose="02070309020205020404" pitchFamily="49" charset="0"/>
              </a:rPr>
              <a:t>python chipsec_util.py </a:t>
            </a:r>
            <a:r>
              <a:rPr lang="en-US" sz="1400" b="1" dirty="0" err="1">
                <a:latin typeface="Courier New" panose="02070309020205020404" pitchFamily="49" charset="0"/>
                <a:cs typeface="Courier New" panose="02070309020205020404" pitchFamily="49" charset="0"/>
              </a:rPr>
              <a:t>msr</a:t>
            </a:r>
            <a:r>
              <a:rPr lang="en-US" sz="1400" b="1" dirty="0">
                <a:latin typeface="Courier New" panose="02070309020205020404" pitchFamily="49" charset="0"/>
                <a:cs typeface="Courier New" panose="02070309020205020404" pitchFamily="49" charset="0"/>
              </a:rPr>
              <a:t> 0x1f3</a:t>
            </a:r>
          </a:p>
          <a:p>
            <a:pPr>
              <a:spcBef>
                <a:spcPts val="0"/>
              </a:spcBef>
            </a:pPr>
            <a:r>
              <a:rPr lang="en-US" sz="1400" dirty="0">
                <a:latin typeface="Courier New" panose="02070309020205020404" pitchFamily="49" charset="0"/>
                <a:cs typeface="Courier New" panose="02070309020205020404" pitchFamily="49" charset="0"/>
              </a:rPr>
              <a:t>..</a:t>
            </a:r>
          </a:p>
          <a:p>
            <a:pPr>
              <a:spcBef>
                <a:spcPts val="0"/>
              </a:spcBef>
            </a:pPr>
            <a:r>
              <a:rPr lang="en-US" sz="1400" dirty="0">
                <a:latin typeface="Courier New" panose="02070309020205020404" pitchFamily="49" charset="0"/>
                <a:cs typeface="Courier New" panose="02070309020205020404" pitchFamily="49" charset="0"/>
              </a:rPr>
              <a:t>[*] loading common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‘..chipsec\tool\chipsec/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\common.xml'..</a:t>
            </a:r>
          </a:p>
          <a:p>
            <a:pPr>
              <a:spcBef>
                <a:spcPts val="0"/>
              </a:spcBef>
            </a:pPr>
            <a:r>
              <a:rPr lang="en-US" sz="1400" dirty="0">
                <a:latin typeface="Courier New" panose="02070309020205020404" pitchFamily="49" charset="0"/>
                <a:cs typeface="Courier New" panose="02070309020205020404" pitchFamily="49" charset="0"/>
              </a:rPr>
              <a:t>[*] loading '</a:t>
            </a:r>
            <a:r>
              <a:rPr lang="en-US" sz="1400" dirty="0" err="1">
                <a:latin typeface="Courier New" panose="02070309020205020404" pitchFamily="49" charset="0"/>
                <a:cs typeface="Courier New" panose="02070309020205020404" pitchFamily="49" charset="0"/>
              </a:rPr>
              <a:t>hsw</a:t>
            </a:r>
            <a:r>
              <a:rPr lang="en-US" sz="1400" dirty="0">
                <a:latin typeface="Courier New" panose="02070309020205020404" pitchFamily="49" charset="0"/>
                <a:cs typeface="Courier New" panose="02070309020205020404" pitchFamily="49" charset="0"/>
              </a:rPr>
              <a:t>' platform </a:t>
            </a:r>
            <a:r>
              <a:rPr lang="en-US" sz="1400" dirty="0" err="1">
                <a:latin typeface="Courier New" panose="02070309020205020404" pitchFamily="49" charset="0"/>
                <a:cs typeface="Courier New" panose="02070309020205020404" pitchFamily="49" charset="0"/>
              </a:rPr>
              <a:t>config</a:t>
            </a:r>
            <a:r>
              <a:rPr lang="en-US" sz="1400" dirty="0">
                <a:latin typeface="Courier New" panose="02070309020205020404" pitchFamily="49" charset="0"/>
                <a:cs typeface="Courier New" panose="02070309020205020404" pitchFamily="49" charset="0"/>
              </a:rPr>
              <a:t> from ‘..chipsec\tool\chipsec/</a:t>
            </a:r>
            <a:r>
              <a:rPr lang="en-US" sz="1400" dirty="0" err="1">
                <a:latin typeface="Courier New" panose="02070309020205020404" pitchFamily="49" charset="0"/>
                <a:cs typeface="Courier New" panose="02070309020205020404" pitchFamily="49" charset="0"/>
              </a:rPr>
              <a:t>cfg</a:t>
            </a:r>
            <a:r>
              <a:rPr lang="en-US" sz="1400" dirty="0">
                <a:latin typeface="Courier New" panose="02070309020205020404" pitchFamily="49" charset="0"/>
                <a:cs typeface="Courier New" panose="02070309020205020404" pitchFamily="49" charset="0"/>
              </a:rPr>
              <a:t>\hsw.xml'..</a:t>
            </a:r>
          </a:p>
          <a:p>
            <a:pPr>
              <a:spcBef>
                <a:spcPts val="0"/>
              </a:spcBef>
            </a:pPr>
            <a:r>
              <a:rPr lang="en-US" sz="1400" dirty="0">
                <a:latin typeface="Courier New" panose="02070309020205020404" pitchFamily="49" charset="0"/>
                <a:cs typeface="Courier New" panose="02070309020205020404" pitchFamily="49" charset="0"/>
              </a:rPr>
              <a:t>[CHIPSEC] Executing command '</a:t>
            </a:r>
            <a:r>
              <a:rPr lang="en-US" sz="1400" dirty="0" err="1">
                <a:latin typeface="Courier New" panose="02070309020205020404" pitchFamily="49" charset="0"/>
                <a:cs typeface="Courier New" panose="02070309020205020404" pitchFamily="49" charset="0"/>
              </a:rPr>
              <a:t>msr</a:t>
            </a:r>
            <a:r>
              <a:rPr lang="en-US" sz="1400" dirty="0">
                <a:latin typeface="Courier New" panose="02070309020205020404" pitchFamily="49" charset="0"/>
                <a:cs typeface="Courier New" panose="02070309020205020404" pitchFamily="49" charset="0"/>
              </a:rPr>
              <a:t>' with </a:t>
            </a:r>
            <a:r>
              <a:rPr lang="en-US" sz="1400" dirty="0" err="1">
                <a:latin typeface="Courier New" panose="02070309020205020404" pitchFamily="49" charset="0"/>
                <a:cs typeface="Courier New" panose="02070309020205020404" pitchFamily="49" charset="0"/>
              </a:rPr>
              <a:t>args</a:t>
            </a:r>
            <a:r>
              <a:rPr lang="en-US" sz="1400" dirty="0">
                <a:latin typeface="Courier New" panose="02070309020205020404" pitchFamily="49" charset="0"/>
                <a:cs typeface="Courier New" panose="02070309020205020404" pitchFamily="49" charset="0"/>
              </a:rPr>
              <a:t> ['0x1f3']</a:t>
            </a:r>
          </a:p>
          <a:p>
            <a:pPr>
              <a:spcBef>
                <a:spcPts val="0"/>
              </a:spcBef>
            </a:pPr>
            <a:r>
              <a:rPr lang="en-US" sz="1400" dirty="0">
                <a:latin typeface="Courier New" panose="02070309020205020404" pitchFamily="49" charset="0"/>
                <a:cs typeface="Courier New" panose="02070309020205020404" pitchFamily="49" charset="0"/>
              </a:rPr>
              <a:t>[CHIPSEC] CPU0: RDMSR( 0x1f3 ) = 00000000FF000800 (EAX=FF000800, EDX=00000000)</a:t>
            </a:r>
          </a:p>
          <a:p>
            <a:pPr>
              <a:spcBef>
                <a:spcPts val="0"/>
              </a:spcBef>
            </a:pPr>
            <a:r>
              <a:rPr lang="en-US" sz="1400" dirty="0">
                <a:latin typeface="Courier New" panose="02070309020205020404" pitchFamily="49" charset="0"/>
                <a:cs typeface="Courier New" panose="02070309020205020404" pitchFamily="49" charset="0"/>
              </a:rPr>
              <a:t>[CHIPSEC] CPU1: RDMSR( 0x1f3 ) = 00000000FF000800 (EAX=FF000800, EDX=00000000)</a:t>
            </a:r>
          </a:p>
          <a:p>
            <a:pPr>
              <a:spcBef>
                <a:spcPts val="0"/>
              </a:spcBef>
            </a:pPr>
            <a:r>
              <a:rPr lang="en-US" sz="1400" dirty="0">
                <a:latin typeface="Courier New" panose="02070309020205020404" pitchFamily="49" charset="0"/>
                <a:cs typeface="Courier New" panose="02070309020205020404" pitchFamily="49" charset="0"/>
              </a:rPr>
              <a:t>[CHIPSEC] CPU2: RDMSR( 0x1f3 ) = 00000000FF000800 (EAX=FF000800, EDX=00000000)</a:t>
            </a:r>
          </a:p>
          <a:p>
            <a:pPr>
              <a:spcBef>
                <a:spcPts val="0"/>
              </a:spcBef>
            </a:pPr>
            <a:r>
              <a:rPr lang="en-US" sz="1400" dirty="0">
                <a:latin typeface="Courier New" panose="02070309020205020404" pitchFamily="49" charset="0"/>
                <a:cs typeface="Courier New" panose="02070309020205020404" pitchFamily="49" charset="0"/>
              </a:rPr>
              <a:t>[CHIPSEC] CPU3: RDMSR( 0x1f3 ) = 00000000FF000800 (EAX=FF000800, EDX=00000000)</a:t>
            </a:r>
          </a:p>
        </p:txBody>
      </p:sp>
    </p:spTree>
    <p:extLst>
      <p:ext uri="{BB962C8B-B14F-4D97-AF65-F5344CB8AC3E}">
        <p14:creationId xmlns:p14="http://schemas.microsoft.com/office/powerpoint/2010/main" val="133103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0232" y="533400"/>
            <a:ext cx="8572500" cy="5677890"/>
          </a:xfrm>
          <a:prstGeom prst="rect">
            <a:avLst/>
          </a:prstGeom>
        </p:spPr>
      </p:pic>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8</a:t>
            </a:fld>
            <a:endParaRPr lang="en-US" dirty="0"/>
          </a:p>
        </p:txBody>
      </p:sp>
    </p:spTree>
    <p:extLst>
      <p:ext uri="{BB962C8B-B14F-4D97-AF65-F5344CB8AC3E}">
        <p14:creationId xmlns:p14="http://schemas.microsoft.com/office/powerpoint/2010/main" val="2065046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System Management Interrupt (SMI) Handler</a:t>
            </a:r>
          </a:p>
        </p:txBody>
      </p:sp>
      <p:grpSp>
        <p:nvGrpSpPr>
          <p:cNvPr id="4" name="Group 3"/>
          <p:cNvGrpSpPr/>
          <p:nvPr/>
        </p:nvGrpSpPr>
        <p:grpSpPr>
          <a:xfrm>
            <a:off x="1643023" y="2133600"/>
            <a:ext cx="5857953" cy="2963257"/>
            <a:chOff x="1399726" y="3505556"/>
            <a:chExt cx="5857953" cy="2963257"/>
          </a:xfrm>
        </p:grpSpPr>
        <p:sp>
          <p:nvSpPr>
            <p:cNvPr id="5" name="Rounded Rectangle 4"/>
            <p:cNvSpPr/>
            <p:nvPr/>
          </p:nvSpPr>
          <p:spPr>
            <a:xfrm>
              <a:off x="2397251" y="4007285"/>
              <a:ext cx="3856081" cy="2461528"/>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 name="Rounded Rectangle 5"/>
            <p:cNvSpPr/>
            <p:nvPr/>
          </p:nvSpPr>
          <p:spPr>
            <a:xfrm>
              <a:off x="2444845" y="4260537"/>
              <a:ext cx="1607144" cy="896590"/>
            </a:xfrm>
            <a:prstGeom prst="roundRect">
              <a:avLst/>
            </a:prstGeom>
            <a:solidFill>
              <a:schemeClr val="accent4"/>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SMM Core dispatcher</a:t>
              </a:r>
            </a:p>
          </p:txBody>
        </p:sp>
        <p:cxnSp>
          <p:nvCxnSpPr>
            <p:cNvPr id="8" name="Straight Connector 7"/>
            <p:cNvCxnSpPr/>
            <p:nvPr/>
          </p:nvCxnSpPr>
          <p:spPr>
            <a:xfrm>
              <a:off x="2321683" y="3891868"/>
              <a:ext cx="0" cy="257694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590488" y="4524166"/>
              <a:ext cx="529312" cy="369332"/>
            </a:xfrm>
            <a:prstGeom prst="rect">
              <a:avLst/>
            </a:prstGeom>
          </p:spPr>
          <p:txBody>
            <a:bodyPr wrap="none">
              <a:spAutoFit/>
            </a:bodyPr>
            <a:lstStyle/>
            <a:p>
              <a:r>
                <a:rPr lang="en-US" dirty="0">
                  <a:solidFill>
                    <a:prstClr val="black"/>
                  </a:solidFill>
                </a:rPr>
                <a:t>SMI</a:t>
              </a:r>
            </a:p>
          </p:txBody>
        </p:sp>
        <p:cxnSp>
          <p:nvCxnSpPr>
            <p:cNvPr id="11" name="Straight Arrow Connector 10"/>
            <p:cNvCxnSpPr/>
            <p:nvPr/>
          </p:nvCxnSpPr>
          <p:spPr>
            <a:xfrm>
              <a:off x="1399726" y="4893498"/>
              <a:ext cx="921957" cy="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215716" y="4237500"/>
              <a:ext cx="1939376" cy="1294242"/>
            </a:xfrm>
            <a:prstGeom prst="roundRect">
              <a:avLst/>
            </a:prstGeom>
            <a:solidFill>
              <a:schemeClr val="accent4"/>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prstClr val="white"/>
                  </a:solidFill>
                </a:rPr>
                <a:t>SMST</a:t>
              </a:r>
            </a:p>
          </p:txBody>
        </p:sp>
        <p:sp>
          <p:nvSpPr>
            <p:cNvPr id="14" name="Rounded Rectangle 13"/>
            <p:cNvSpPr/>
            <p:nvPr/>
          </p:nvSpPr>
          <p:spPr>
            <a:xfrm>
              <a:off x="5569700" y="4828559"/>
              <a:ext cx="521434" cy="667475"/>
            </a:xfrm>
            <a:prstGeom prst="roundRect">
              <a:avLst/>
            </a:prstGeom>
            <a:solidFill>
              <a:srgbClr val="92D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prstClr val="white"/>
                  </a:solidFill>
                </a:rPr>
                <a:t>CPU info</a:t>
              </a:r>
            </a:p>
          </p:txBody>
        </p:sp>
        <p:sp>
          <p:nvSpPr>
            <p:cNvPr id="15" name="Rounded Rectangle 14"/>
            <p:cNvSpPr/>
            <p:nvPr/>
          </p:nvSpPr>
          <p:spPr>
            <a:xfrm>
              <a:off x="4788521" y="4818219"/>
              <a:ext cx="793766" cy="677815"/>
            </a:xfrm>
            <a:prstGeom prst="roundRect">
              <a:avLst/>
            </a:prstGeom>
            <a:solidFill>
              <a:srgbClr val="92D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prstClr val="white"/>
                  </a:solidFill>
                </a:rPr>
                <a:t>Memory info</a:t>
              </a:r>
            </a:p>
          </p:txBody>
        </p:sp>
        <p:sp>
          <p:nvSpPr>
            <p:cNvPr id="16" name="Rounded Rectangle 15"/>
            <p:cNvSpPr/>
            <p:nvPr/>
          </p:nvSpPr>
          <p:spPr>
            <a:xfrm>
              <a:off x="4254500" y="4818219"/>
              <a:ext cx="521434" cy="677815"/>
            </a:xfrm>
            <a:prstGeom prst="roundRect">
              <a:avLst/>
            </a:prstGeom>
            <a:solidFill>
              <a:srgbClr val="92D050"/>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I/O info</a:t>
              </a:r>
            </a:p>
          </p:txBody>
        </p:sp>
        <p:sp>
          <p:nvSpPr>
            <p:cNvPr id="17" name="Rounded Rectangle 16"/>
            <p:cNvSpPr/>
            <p:nvPr/>
          </p:nvSpPr>
          <p:spPr>
            <a:xfrm>
              <a:off x="2593213" y="5555486"/>
              <a:ext cx="871577" cy="874472"/>
            </a:xfrm>
            <a:prstGeom prst="roundRect">
              <a:avLst>
                <a:gd name="adj" fmla="val 0"/>
              </a:avLst>
            </a:prstGeom>
            <a:solidFill>
              <a:schemeClr val="bg1">
                <a:lumMod val="8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Driver </a:t>
              </a:r>
            </a:p>
          </p:txBody>
        </p:sp>
        <p:sp>
          <p:nvSpPr>
            <p:cNvPr id="18" name="Rounded Rectangle 17"/>
            <p:cNvSpPr/>
            <p:nvPr/>
          </p:nvSpPr>
          <p:spPr>
            <a:xfrm>
              <a:off x="5219557" y="5571671"/>
              <a:ext cx="871577" cy="874472"/>
            </a:xfrm>
            <a:prstGeom prst="roundRect">
              <a:avLst>
                <a:gd name="adj" fmla="val 0"/>
              </a:avLst>
            </a:prstGeom>
            <a:solidFill>
              <a:schemeClr val="bg1">
                <a:lumMod val="8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Driver </a:t>
              </a:r>
            </a:p>
          </p:txBody>
        </p:sp>
        <p:sp>
          <p:nvSpPr>
            <p:cNvPr id="19" name="Rounded Rectangle 18"/>
            <p:cNvSpPr/>
            <p:nvPr/>
          </p:nvSpPr>
          <p:spPr>
            <a:xfrm>
              <a:off x="3916944" y="5571671"/>
              <a:ext cx="871577" cy="874472"/>
            </a:xfrm>
            <a:prstGeom prst="roundRect">
              <a:avLst>
                <a:gd name="adj" fmla="val 0"/>
              </a:avLst>
            </a:prstGeom>
            <a:solidFill>
              <a:schemeClr val="bg1">
                <a:lumMod val="8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Driver </a:t>
              </a:r>
            </a:p>
          </p:txBody>
        </p:sp>
        <p:sp>
          <p:nvSpPr>
            <p:cNvPr id="20" name="Rounded Rectangle 19"/>
            <p:cNvSpPr/>
            <p:nvPr/>
          </p:nvSpPr>
          <p:spPr>
            <a:xfrm>
              <a:off x="2593212" y="5555486"/>
              <a:ext cx="871577" cy="437236"/>
            </a:xfrm>
            <a:prstGeom prst="roundRect">
              <a:avLst>
                <a:gd name="adj" fmla="val 0"/>
              </a:avLst>
            </a:prstGeom>
            <a:solidFill>
              <a:schemeClr val="bg2">
                <a:lumMod val="7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callback</a:t>
              </a:r>
            </a:p>
          </p:txBody>
        </p:sp>
        <p:sp>
          <p:nvSpPr>
            <p:cNvPr id="21" name="Rounded Rectangle 20"/>
            <p:cNvSpPr/>
            <p:nvPr/>
          </p:nvSpPr>
          <p:spPr>
            <a:xfrm>
              <a:off x="3916944" y="5571671"/>
              <a:ext cx="871577" cy="437236"/>
            </a:xfrm>
            <a:prstGeom prst="roundRect">
              <a:avLst>
                <a:gd name="adj" fmla="val 0"/>
              </a:avLst>
            </a:prstGeom>
            <a:solidFill>
              <a:schemeClr val="bg2">
                <a:lumMod val="7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callback</a:t>
              </a:r>
            </a:p>
          </p:txBody>
        </p:sp>
        <p:sp>
          <p:nvSpPr>
            <p:cNvPr id="23" name="Rounded Rectangle 22"/>
            <p:cNvSpPr/>
            <p:nvPr/>
          </p:nvSpPr>
          <p:spPr>
            <a:xfrm>
              <a:off x="5219556" y="5571671"/>
              <a:ext cx="871577" cy="437236"/>
            </a:xfrm>
            <a:prstGeom prst="roundRect">
              <a:avLst>
                <a:gd name="adj" fmla="val 0"/>
              </a:avLst>
            </a:prstGeom>
            <a:solidFill>
              <a:schemeClr val="bg2">
                <a:lumMod val="75000"/>
              </a:schemeClr>
            </a:solidFill>
            <a:ln w="25400">
              <a:solidFill>
                <a:schemeClr val="lt1">
                  <a:hueOff val="0"/>
                  <a:satOff val="0"/>
                  <a:lumOff val="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sz="1200" dirty="0">
                  <a:solidFill>
                    <a:prstClr val="white"/>
                  </a:solidFill>
                </a:rPr>
                <a:t>SMM callback</a:t>
              </a:r>
            </a:p>
          </p:txBody>
        </p:sp>
        <p:sp>
          <p:nvSpPr>
            <p:cNvPr id="24" name="Rectangle 23"/>
            <p:cNvSpPr/>
            <p:nvPr/>
          </p:nvSpPr>
          <p:spPr>
            <a:xfrm>
              <a:off x="4870894" y="5774104"/>
              <a:ext cx="314510" cy="369332"/>
            </a:xfrm>
            <a:prstGeom prst="rect">
              <a:avLst/>
            </a:prstGeom>
          </p:spPr>
          <p:txBody>
            <a:bodyPr wrap="none">
              <a:spAutoFit/>
            </a:bodyPr>
            <a:lstStyle/>
            <a:p>
              <a:r>
                <a:rPr lang="en-US" dirty="0">
                  <a:solidFill>
                    <a:prstClr val="black"/>
                  </a:solidFill>
                </a:rPr>
                <a:t>...</a:t>
              </a:r>
            </a:p>
          </p:txBody>
        </p:sp>
        <p:cxnSp>
          <p:nvCxnSpPr>
            <p:cNvPr id="25" name="Straight Connector 24"/>
            <p:cNvCxnSpPr/>
            <p:nvPr/>
          </p:nvCxnSpPr>
          <p:spPr>
            <a:xfrm>
              <a:off x="6335722" y="3880075"/>
              <a:ext cx="0" cy="257694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335722" y="4893498"/>
              <a:ext cx="921957" cy="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489564" y="4469154"/>
              <a:ext cx="614271" cy="369332"/>
            </a:xfrm>
            <a:prstGeom prst="rect">
              <a:avLst/>
            </a:prstGeom>
          </p:spPr>
          <p:txBody>
            <a:bodyPr wrap="none">
              <a:spAutoFit/>
            </a:bodyPr>
            <a:lstStyle/>
            <a:p>
              <a:r>
                <a:rPr lang="en-US" dirty="0">
                  <a:solidFill>
                    <a:prstClr val="black"/>
                  </a:solidFill>
                </a:rPr>
                <a:t>RSM</a:t>
              </a:r>
            </a:p>
          </p:txBody>
        </p:sp>
        <p:sp>
          <p:nvSpPr>
            <p:cNvPr id="32" name="Up Arrow 31"/>
            <p:cNvSpPr/>
            <p:nvPr/>
          </p:nvSpPr>
          <p:spPr>
            <a:xfrm>
              <a:off x="2663746" y="5180340"/>
              <a:ext cx="120912" cy="315694"/>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Up Arrow 32"/>
            <p:cNvSpPr/>
            <p:nvPr/>
          </p:nvSpPr>
          <p:spPr>
            <a:xfrm flipV="1">
              <a:off x="3248417" y="5193270"/>
              <a:ext cx="120912" cy="302764"/>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4" name="Bent Arrow 33"/>
            <p:cNvSpPr/>
            <p:nvPr/>
          </p:nvSpPr>
          <p:spPr>
            <a:xfrm>
              <a:off x="3916944" y="5224560"/>
              <a:ext cx="298772" cy="338908"/>
            </a:xfrm>
            <a:prstGeom prst="bentArrow">
              <a:avLst>
                <a:gd name="adj1" fmla="val 12353"/>
                <a:gd name="adj2" fmla="val 25000"/>
                <a:gd name="adj3" fmla="val 25000"/>
                <a:gd name="adj4" fmla="val 4375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36" name="Bent Arrow 35"/>
            <p:cNvSpPr/>
            <p:nvPr/>
          </p:nvSpPr>
          <p:spPr>
            <a:xfrm rot="10800000">
              <a:off x="4814276" y="5567390"/>
              <a:ext cx="298772" cy="338908"/>
            </a:xfrm>
            <a:prstGeom prst="bentArrow">
              <a:avLst>
                <a:gd name="adj1" fmla="val 14882"/>
                <a:gd name="adj2" fmla="val 25000"/>
                <a:gd name="adj3" fmla="val 25000"/>
                <a:gd name="adj4" fmla="val 4375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endParaRPr>
            </a:p>
          </p:txBody>
        </p:sp>
        <p:sp>
          <p:nvSpPr>
            <p:cNvPr id="38" name="Rectangle 37"/>
            <p:cNvSpPr/>
            <p:nvPr/>
          </p:nvSpPr>
          <p:spPr>
            <a:xfrm>
              <a:off x="3409894" y="3505556"/>
              <a:ext cx="1646285" cy="369332"/>
            </a:xfrm>
            <a:prstGeom prst="rect">
              <a:avLst/>
            </a:prstGeom>
          </p:spPr>
          <p:txBody>
            <a:bodyPr wrap="none">
              <a:spAutoFit/>
            </a:bodyPr>
            <a:lstStyle/>
            <a:p>
              <a:r>
                <a:rPr lang="en-US" dirty="0">
                  <a:solidFill>
                    <a:prstClr val="black"/>
                  </a:solidFill>
                </a:rPr>
                <a:t>SMM code flow</a:t>
              </a:r>
            </a:p>
          </p:txBody>
        </p:sp>
      </p:grpSp>
    </p:spTree>
    <p:extLst>
      <p:ext uri="{BB962C8B-B14F-4D97-AF65-F5344CB8AC3E}">
        <p14:creationId xmlns:p14="http://schemas.microsoft.com/office/powerpoint/2010/main" val="1590713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Neo Sans Intel" panose="020B0504020202020204" pitchFamily="34" charset="0"/>
              </a:rPr>
              <a:t>1.4 Platform Firmware: Hardware Reference Code, etc.</a:t>
            </a:r>
          </a:p>
        </p:txBody>
      </p:sp>
    </p:spTree>
    <p:extLst>
      <p:ext uri="{BB962C8B-B14F-4D97-AF65-F5344CB8AC3E}">
        <p14:creationId xmlns:p14="http://schemas.microsoft.com/office/powerpoint/2010/main" val="167434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Hardware Reference Code</a:t>
            </a:r>
          </a:p>
        </p:txBody>
      </p:sp>
      <p:sp>
        <p:nvSpPr>
          <p:cNvPr id="8" name="Content Placeholder 7"/>
          <p:cNvSpPr>
            <a:spLocks noGrp="1"/>
          </p:cNvSpPr>
          <p:nvPr>
            <p:ph idx="1"/>
          </p:nvPr>
        </p:nvSpPr>
        <p:spPr/>
        <p:txBody>
          <a:bodyPr>
            <a:normAutofit/>
          </a:bodyPr>
          <a:lstStyle/>
          <a:p>
            <a:pPr marL="342900" indent="-342900">
              <a:buFont typeface="Arial" panose="020B0604020202020204" pitchFamily="34" charset="0"/>
              <a:buChar char="•"/>
            </a:pPr>
            <a:r>
              <a:rPr lang="en-US" sz="2400" dirty="0"/>
              <a:t>Reference Code is a part of BIOS / system firmware which initializes specific piece of platform</a:t>
            </a:r>
          </a:p>
          <a:p>
            <a:pPr marL="568325" lvl="1" indent="-342900">
              <a:buFont typeface="Arial" panose="020B0604020202020204" pitchFamily="34" charset="0"/>
              <a:buChar char="•"/>
            </a:pPr>
            <a:r>
              <a:rPr lang="en-US" sz="2400" dirty="0"/>
              <a:t>CPU reference code (microcode update, CAR/NEM </a:t>
            </a:r>
            <a:r>
              <a:rPr lang="en-US" sz="2400" dirty="0" err="1"/>
              <a:t>init</a:t>
            </a:r>
            <a:r>
              <a:rPr lang="en-US" sz="2400" dirty="0"/>
              <a:t>)</a:t>
            </a:r>
          </a:p>
          <a:p>
            <a:pPr marL="568325" lvl="1" indent="-342900">
              <a:buFont typeface="Arial" panose="020B0604020202020204" pitchFamily="34" charset="0"/>
              <a:buChar char="•"/>
            </a:pPr>
            <a:r>
              <a:rPr lang="en-US" sz="2400" dirty="0"/>
              <a:t>Memory reference code trains DDR, initializes DIMMs, initializes memory controller, creates memory map</a:t>
            </a:r>
          </a:p>
          <a:p>
            <a:pPr marL="568325" lvl="1" indent="-342900">
              <a:buFont typeface="Arial" panose="020B0604020202020204" pitchFamily="34" charset="0"/>
              <a:buChar char="•"/>
            </a:pPr>
            <a:r>
              <a:rPr lang="en-US" sz="2400" dirty="0"/>
              <a:t>Chipset reference code initializes internal PCH interfaces</a:t>
            </a:r>
          </a:p>
          <a:p>
            <a:pPr marL="342900" indent="-342900">
              <a:buFont typeface="Arial" panose="020B0604020202020204" pitchFamily="34" charset="0"/>
              <a:buChar char="•"/>
            </a:pPr>
            <a:r>
              <a:rPr lang="en-US" sz="2400" dirty="0"/>
              <a:t>Provided by CPU/chipset vendors to original equipment manufacturers (OEMs) or BIOS vendors (IBV) for integration into the final BIOS for specific platform</a:t>
            </a:r>
          </a:p>
        </p:txBody>
      </p:sp>
    </p:spTree>
    <p:extLst>
      <p:ext uri="{BB962C8B-B14F-4D97-AF65-F5344CB8AC3E}">
        <p14:creationId xmlns:p14="http://schemas.microsoft.com/office/powerpoint/2010/main" val="2694515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Intel® Firmware Support Package (FSP)</a:t>
            </a:r>
          </a:p>
        </p:txBody>
      </p:sp>
      <p:sp>
        <p:nvSpPr>
          <p:cNvPr id="3" name="Content Placeholder 2"/>
          <p:cNvSpPr>
            <a:spLocks noGrp="1"/>
          </p:cNvSpPr>
          <p:nvPr>
            <p:ph idx="4294967295"/>
          </p:nvPr>
        </p:nvSpPr>
        <p:spPr>
          <a:xfrm>
            <a:off x="531778" y="2819400"/>
            <a:ext cx="3583022" cy="2855141"/>
          </a:xfrm>
          <a:prstGeom prst="rect">
            <a:avLst/>
          </a:prstGeom>
        </p:spPr>
        <p:txBody>
          <a:bodyPr wrap="square" lIns="64008" tIns="32004" rIns="64008" bIns="32004">
            <a:spAutoFit/>
          </a:bodyPr>
          <a:lstStyle/>
          <a:p>
            <a:pPr lvl="1">
              <a:spcBef>
                <a:spcPts val="840"/>
              </a:spcBef>
            </a:pPr>
            <a:r>
              <a:rPr lang="en-US" sz="2400" dirty="0"/>
              <a:t>Silicon initialization binaries (CPU, mem, PCH/SoC) packaged into FSP</a:t>
            </a:r>
          </a:p>
          <a:p>
            <a:pPr lvl="1">
              <a:spcBef>
                <a:spcPts val="840"/>
              </a:spcBef>
            </a:pPr>
            <a:r>
              <a:rPr lang="en-US" sz="2400" dirty="0"/>
              <a:t>Plugs into existing FW frameworks</a:t>
            </a:r>
          </a:p>
          <a:p>
            <a:pPr lvl="1">
              <a:spcBef>
                <a:spcPts val="840"/>
              </a:spcBef>
            </a:pPr>
            <a:r>
              <a:rPr lang="en-US" sz="2400" dirty="0"/>
              <a:t>Binary customization</a:t>
            </a:r>
          </a:p>
        </p:txBody>
      </p:sp>
      <p:sp>
        <p:nvSpPr>
          <p:cNvPr id="4" name="TextBox 3"/>
          <p:cNvSpPr txBox="1"/>
          <p:nvPr/>
        </p:nvSpPr>
        <p:spPr>
          <a:xfrm>
            <a:off x="527748" y="6096000"/>
            <a:ext cx="3297698" cy="369332"/>
          </a:xfrm>
          <a:prstGeom prst="rect">
            <a:avLst/>
          </a:prstGeom>
          <a:noFill/>
        </p:spPr>
        <p:txBody>
          <a:bodyPr wrap="none" rtlCol="0">
            <a:spAutoFit/>
          </a:bodyPr>
          <a:lstStyle/>
          <a:p>
            <a:r>
              <a:rPr lang="en-US" dirty="0"/>
              <a:t>Reference: </a:t>
            </a:r>
            <a:r>
              <a:rPr lang="en-US" dirty="0">
                <a:hlinkClick r:id="rId3"/>
              </a:rPr>
              <a:t>www.intel.com/fsp</a:t>
            </a:r>
            <a:r>
              <a:rPr lang="en-US" dirty="0"/>
              <a:t> </a:t>
            </a:r>
          </a:p>
        </p:txBody>
      </p:sp>
      <p:grpSp>
        <p:nvGrpSpPr>
          <p:cNvPr id="51" name="Group 50"/>
          <p:cNvGrpSpPr/>
          <p:nvPr/>
        </p:nvGrpSpPr>
        <p:grpSpPr>
          <a:xfrm>
            <a:off x="4267200" y="2641995"/>
            <a:ext cx="4668459" cy="3606405"/>
            <a:chOff x="4315097" y="2641995"/>
            <a:chExt cx="4668459" cy="3606405"/>
          </a:xfrm>
        </p:grpSpPr>
        <p:sp>
          <p:nvSpPr>
            <p:cNvPr id="30" name="Oval 29"/>
            <p:cNvSpPr/>
            <p:nvPr/>
          </p:nvSpPr>
          <p:spPr>
            <a:xfrm>
              <a:off x="7696200" y="3454224"/>
              <a:ext cx="1287356" cy="1727376"/>
            </a:xfrm>
            <a:prstGeom prst="ellipse">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400" dirty="0">
                  <a:solidFill>
                    <a:schemeClr val="tx1"/>
                  </a:solidFill>
                </a:rPr>
                <a:t>Final BIOS</a:t>
              </a:r>
            </a:p>
          </p:txBody>
        </p:sp>
        <p:sp>
          <p:nvSpPr>
            <p:cNvPr id="31" name="Oval 30"/>
            <p:cNvSpPr/>
            <p:nvPr/>
          </p:nvSpPr>
          <p:spPr>
            <a:xfrm>
              <a:off x="4315097" y="4038601"/>
              <a:ext cx="1219200" cy="1759984"/>
            </a:xfrm>
            <a:prstGeom prst="ellipse">
              <a:avLst/>
            </a:prstGeom>
            <a:solidFill>
              <a:schemeClr val="accent1">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chemeClr val="tx1"/>
                  </a:solidFill>
                </a:rPr>
                <a:t>Reference</a:t>
              </a:r>
            </a:p>
            <a:p>
              <a:pPr algn="ctr"/>
              <a:r>
                <a:rPr lang="en-US" sz="1100" dirty="0">
                  <a:solidFill>
                    <a:schemeClr val="tx1"/>
                  </a:solidFill>
                </a:rPr>
                <a:t>BIOS</a:t>
              </a:r>
            </a:p>
          </p:txBody>
        </p:sp>
        <p:sp>
          <p:nvSpPr>
            <p:cNvPr id="32" name="Oval 31"/>
            <p:cNvSpPr/>
            <p:nvPr/>
          </p:nvSpPr>
          <p:spPr>
            <a:xfrm>
              <a:off x="4315097" y="2641995"/>
              <a:ext cx="1343297" cy="1293012"/>
            </a:xfrm>
            <a:prstGeom prst="ellipse">
              <a:avLst/>
            </a:prstGeom>
            <a:solidFill>
              <a:schemeClr val="accent6">
                <a:lumMod val="40000"/>
                <a:lumOff val="6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100" dirty="0">
                  <a:solidFill>
                    <a:schemeClr val="tx1"/>
                  </a:solidFill>
                </a:rPr>
                <a:t>EDKII Repo</a:t>
              </a:r>
            </a:p>
          </p:txBody>
        </p:sp>
        <p:sp>
          <p:nvSpPr>
            <p:cNvPr id="33" name="Rectangle 32"/>
            <p:cNvSpPr/>
            <p:nvPr/>
          </p:nvSpPr>
          <p:spPr>
            <a:xfrm>
              <a:off x="6134399" y="2743200"/>
              <a:ext cx="1157853" cy="3505200"/>
            </a:xfrm>
            <a:prstGeom prst="rect">
              <a:avLst/>
            </a:prstGeom>
            <a:solidFill>
              <a:schemeClr val="accent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tx1"/>
                  </a:solidFill>
                </a:rPr>
                <a:t>FSP FV</a:t>
              </a:r>
            </a:p>
          </p:txBody>
        </p:sp>
        <p:sp>
          <p:nvSpPr>
            <p:cNvPr id="34" name="Rectangle 33"/>
            <p:cNvSpPr/>
            <p:nvPr/>
          </p:nvSpPr>
          <p:spPr>
            <a:xfrm>
              <a:off x="7999378" y="3657602"/>
              <a:ext cx="681000" cy="713809"/>
            </a:xfrm>
            <a:prstGeom prst="rect">
              <a:avLst/>
            </a:prstGeom>
            <a:solidFill>
              <a:schemeClr val="accent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FSP</a:t>
              </a:r>
            </a:p>
          </p:txBody>
        </p:sp>
        <p:sp>
          <p:nvSpPr>
            <p:cNvPr id="35" name="Rectangle 34"/>
            <p:cNvSpPr/>
            <p:nvPr/>
          </p:nvSpPr>
          <p:spPr>
            <a:xfrm>
              <a:off x="6267600" y="2980129"/>
              <a:ext cx="895200" cy="44887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Core PEIMs</a:t>
              </a:r>
            </a:p>
          </p:txBody>
        </p:sp>
        <p:sp>
          <p:nvSpPr>
            <p:cNvPr id="36" name="Rectangle 35"/>
            <p:cNvSpPr/>
            <p:nvPr/>
          </p:nvSpPr>
          <p:spPr>
            <a:xfrm>
              <a:off x="6277200" y="3501979"/>
              <a:ext cx="895200" cy="448871"/>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CPU RC</a:t>
              </a:r>
            </a:p>
          </p:txBody>
        </p:sp>
        <p:sp>
          <p:nvSpPr>
            <p:cNvPr id="37" name="Rectangle 36"/>
            <p:cNvSpPr/>
            <p:nvPr/>
          </p:nvSpPr>
          <p:spPr>
            <a:xfrm>
              <a:off x="6267600" y="4058317"/>
              <a:ext cx="895200" cy="448871"/>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Mem RC</a:t>
              </a:r>
            </a:p>
          </p:txBody>
        </p:sp>
        <p:sp>
          <p:nvSpPr>
            <p:cNvPr id="38" name="Rectangle 37"/>
            <p:cNvSpPr/>
            <p:nvPr/>
          </p:nvSpPr>
          <p:spPr>
            <a:xfrm>
              <a:off x="6265779" y="4588185"/>
              <a:ext cx="895200" cy="448871"/>
            </a:xfrm>
            <a:prstGeom prst="rect">
              <a:avLst/>
            </a:prstGeom>
            <a:solidFill>
              <a:schemeClr val="tx2">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Chipset RC</a:t>
              </a:r>
            </a:p>
          </p:txBody>
        </p:sp>
        <p:sp>
          <p:nvSpPr>
            <p:cNvPr id="39" name="Rectangle 38"/>
            <p:cNvSpPr/>
            <p:nvPr/>
          </p:nvSpPr>
          <p:spPr>
            <a:xfrm>
              <a:off x="6277200" y="5118053"/>
              <a:ext cx="895200" cy="448871"/>
            </a:xfrm>
            <a:prstGeom prst="rect">
              <a:avLst/>
            </a:prstGeom>
            <a:solidFill>
              <a:schemeClr val="bg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Platform PEIMs</a:t>
              </a:r>
            </a:p>
          </p:txBody>
        </p:sp>
        <p:sp>
          <p:nvSpPr>
            <p:cNvPr id="40" name="Rectangle 39"/>
            <p:cNvSpPr/>
            <p:nvPr/>
          </p:nvSpPr>
          <p:spPr>
            <a:xfrm>
              <a:off x="6277200" y="5647921"/>
              <a:ext cx="895200" cy="44887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Other Glue</a:t>
              </a:r>
            </a:p>
          </p:txBody>
        </p:sp>
        <p:sp>
          <p:nvSpPr>
            <p:cNvPr id="41" name="Rectangle 40"/>
            <p:cNvSpPr/>
            <p:nvPr/>
          </p:nvSpPr>
          <p:spPr>
            <a:xfrm>
              <a:off x="4420097" y="4669182"/>
              <a:ext cx="895200" cy="448871"/>
            </a:xfrm>
            <a:prstGeom prst="rect">
              <a:avLst/>
            </a:prstGeom>
            <a:solidFill>
              <a:schemeClr val="accent1">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477097" y="4738668"/>
              <a:ext cx="895200" cy="448871"/>
            </a:xfrm>
            <a:prstGeom prst="rect">
              <a:avLst/>
            </a:prstGeom>
            <a:solidFill>
              <a:schemeClr val="accent1">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543791" y="4839974"/>
              <a:ext cx="895200" cy="448871"/>
            </a:xfrm>
            <a:prstGeom prst="rect">
              <a:avLst/>
            </a:prstGeom>
            <a:solidFill>
              <a:schemeClr val="accent1">
                <a:lumMod val="20000"/>
                <a:lumOff val="8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Si </a:t>
              </a:r>
              <a:r>
                <a:rPr lang="en-US" sz="1600" dirty="0" err="1">
                  <a:solidFill>
                    <a:schemeClr val="tx1"/>
                  </a:solidFill>
                </a:rPr>
                <a:t>Init</a:t>
              </a:r>
              <a:endParaRPr lang="en-US" sz="1600" dirty="0">
                <a:solidFill>
                  <a:schemeClr val="tx1"/>
                </a:solidFill>
              </a:endParaRPr>
            </a:p>
          </p:txBody>
        </p:sp>
        <p:sp>
          <p:nvSpPr>
            <p:cNvPr id="44" name="Rectangle 43"/>
            <p:cNvSpPr/>
            <p:nvPr/>
          </p:nvSpPr>
          <p:spPr>
            <a:xfrm>
              <a:off x="4477097" y="2951330"/>
              <a:ext cx="811175" cy="406739"/>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err="1">
                  <a:solidFill>
                    <a:schemeClr val="tx1"/>
                  </a:solidFill>
                </a:rPr>
                <a:t>PeiCore</a:t>
              </a:r>
              <a:endParaRPr lang="en-US" sz="1300" dirty="0">
                <a:solidFill>
                  <a:schemeClr val="tx1"/>
                </a:solidFill>
              </a:endParaRPr>
            </a:p>
          </p:txBody>
        </p:sp>
        <p:cxnSp>
          <p:nvCxnSpPr>
            <p:cNvPr id="45" name="Straight Arrow Connector 44"/>
            <p:cNvCxnSpPr>
              <a:endCxn id="35" idx="1"/>
            </p:cNvCxnSpPr>
            <p:nvPr/>
          </p:nvCxnSpPr>
          <p:spPr>
            <a:xfrm>
              <a:off x="5286746" y="3145144"/>
              <a:ext cx="980854" cy="59421"/>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305601" y="2752877"/>
              <a:ext cx="693777" cy="818021"/>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7315201" y="4435975"/>
              <a:ext cx="677755" cy="1812425"/>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6" idx="1"/>
            </p:cNvCxnSpPr>
            <p:nvPr/>
          </p:nvCxnSpPr>
          <p:spPr>
            <a:xfrm flipV="1">
              <a:off x="5330150" y="3726415"/>
              <a:ext cx="947050" cy="95852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1"/>
            </p:cNvCxnSpPr>
            <p:nvPr/>
          </p:nvCxnSpPr>
          <p:spPr>
            <a:xfrm flipV="1">
              <a:off x="5370476" y="4282753"/>
              <a:ext cx="897124" cy="522479"/>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3" idx="3"/>
              <a:endCxn id="38" idx="1"/>
            </p:cNvCxnSpPr>
            <p:nvPr/>
          </p:nvCxnSpPr>
          <p:spPr>
            <a:xfrm flipV="1">
              <a:off x="5438991" y="4812621"/>
              <a:ext cx="826788" cy="251789"/>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3" name="Content Placeholder 2"/>
          <p:cNvSpPr>
            <a:spLocks noGrp="1"/>
          </p:cNvSpPr>
          <p:nvPr>
            <p:ph idx="4294967295"/>
          </p:nvPr>
        </p:nvSpPr>
        <p:spPr>
          <a:xfrm>
            <a:off x="457200" y="1428184"/>
            <a:ext cx="8229600" cy="1080296"/>
          </a:xfrm>
          <a:prstGeom prst="rect">
            <a:avLst/>
          </a:prstGeom>
        </p:spPr>
        <p:txBody>
          <a:bodyPr wrap="square" lIns="64008" tIns="32004" rIns="64008" bIns="32004">
            <a:spAutoFit/>
          </a:bodyPr>
          <a:lstStyle/>
          <a:p>
            <a:r>
              <a:rPr lang="en-US" sz="2200" dirty="0"/>
              <a:t>The Intel FSP provides processor, memory &amp; chipset initialization in a format that can easily be incorporated into existing boot loader (firmware) frameworks</a:t>
            </a:r>
          </a:p>
        </p:txBody>
      </p:sp>
    </p:spTree>
    <p:extLst>
      <p:ext uri="{BB962C8B-B14F-4D97-AF65-F5344CB8AC3E}">
        <p14:creationId xmlns:p14="http://schemas.microsoft.com/office/powerpoint/2010/main" val="4019508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 and Further Reading</a:t>
            </a:r>
          </a:p>
        </p:txBody>
      </p:sp>
      <p:sp>
        <p:nvSpPr>
          <p:cNvPr id="8" name="Content Placeholder 7"/>
          <p:cNvSpPr>
            <a:spLocks noGrp="1"/>
          </p:cNvSpPr>
          <p:nvPr>
            <p:ph idx="1"/>
          </p:nvPr>
        </p:nvSpPr>
        <p:spPr>
          <a:xfrm>
            <a:off x="457200" y="1524000"/>
            <a:ext cx="8534400" cy="4458737"/>
          </a:xfrm>
        </p:spPr>
        <p:txBody>
          <a:bodyPr>
            <a:noAutofit/>
          </a:bodyPr>
          <a:lstStyle/>
          <a:p>
            <a:pPr algn="ctr">
              <a:spcBef>
                <a:spcPts val="0"/>
              </a:spcBef>
            </a:pPr>
            <a:r>
              <a:rPr lang="en-US" sz="2400" dirty="0"/>
              <a:t>For further details on platform and BIOS fundamentals take </a:t>
            </a:r>
          </a:p>
          <a:p>
            <a:pPr algn="ctr">
              <a:spcBef>
                <a:spcPts val="0"/>
              </a:spcBef>
            </a:pPr>
            <a:endParaRPr lang="en-US" sz="2400" dirty="0">
              <a:hlinkClick r:id=""/>
            </a:endParaRPr>
          </a:p>
          <a:p>
            <a:pPr algn="ctr">
              <a:spcBef>
                <a:spcPts val="0"/>
              </a:spcBef>
            </a:pPr>
            <a:r>
              <a:rPr lang="en-US" sz="2400" dirty="0">
                <a:hlinkClick r:id=""/>
              </a:rPr>
              <a:t>Advanced x86: Introduction to BIOS &amp; SMM</a:t>
            </a:r>
            <a:endParaRPr lang="en-US" sz="2400" dirty="0"/>
          </a:p>
          <a:p>
            <a:pPr algn="ctr">
              <a:spcBef>
                <a:spcPts val="0"/>
              </a:spcBef>
            </a:pPr>
            <a:endParaRPr lang="en-US" sz="2400" dirty="0"/>
          </a:p>
          <a:p>
            <a:pPr algn="ctr">
              <a:spcBef>
                <a:spcPts val="0"/>
              </a:spcBef>
            </a:pPr>
            <a:r>
              <a:rPr lang="en-US" sz="2400" dirty="0"/>
              <a:t>class by John Butterworth, </a:t>
            </a:r>
            <a:r>
              <a:rPr lang="en-US" sz="2400" dirty="0" err="1"/>
              <a:t>Xeno</a:t>
            </a:r>
            <a:r>
              <a:rPr lang="en-US" sz="2400" dirty="0"/>
              <a:t> </a:t>
            </a:r>
            <a:r>
              <a:rPr lang="en-US" sz="2400" dirty="0" err="1"/>
              <a:t>Kovah</a:t>
            </a:r>
            <a:r>
              <a:rPr lang="en-US" sz="2400" dirty="0"/>
              <a:t> and Corey </a:t>
            </a:r>
            <a:r>
              <a:rPr lang="en-US" sz="2400" dirty="0" err="1"/>
              <a:t>Kallenberg</a:t>
            </a:r>
            <a:r>
              <a:rPr lang="en-US" sz="2400" dirty="0"/>
              <a:t> at </a:t>
            </a:r>
            <a:r>
              <a:rPr lang="en-US" sz="2400" dirty="0">
                <a:hlinkClick r:id="rId3"/>
              </a:rPr>
              <a:t>http://OpenSecurityTraining.info</a:t>
            </a:r>
            <a:r>
              <a:rPr lang="en-US" sz="2400" dirty="0"/>
              <a:t> </a:t>
            </a:r>
          </a:p>
          <a:p>
            <a:pPr algn="ctr">
              <a:spcBef>
                <a:spcPts val="0"/>
              </a:spcBef>
            </a:pPr>
            <a:endParaRPr lang="en-US" sz="2400" dirty="0"/>
          </a:p>
        </p:txBody>
      </p:sp>
    </p:spTree>
    <p:extLst>
      <p:ext uri="{BB962C8B-B14F-4D97-AF65-F5344CB8AC3E}">
        <p14:creationId xmlns:p14="http://schemas.microsoft.com/office/powerpoint/2010/main" val="822487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 and Further Reading</a:t>
            </a:r>
          </a:p>
        </p:txBody>
      </p:sp>
      <p:sp>
        <p:nvSpPr>
          <p:cNvPr id="8" name="Content Placeholder 7"/>
          <p:cNvSpPr>
            <a:spLocks noGrp="1"/>
          </p:cNvSpPr>
          <p:nvPr>
            <p:ph idx="1"/>
          </p:nvPr>
        </p:nvSpPr>
        <p:spPr>
          <a:xfrm>
            <a:off x="457200" y="990600"/>
            <a:ext cx="8534400" cy="4992137"/>
          </a:xfrm>
        </p:spPr>
        <p:txBody>
          <a:bodyPr>
            <a:noAutofit/>
          </a:bodyPr>
          <a:lstStyle/>
          <a:p>
            <a:pPr marL="342900" indent="-342900">
              <a:spcBef>
                <a:spcPts val="0"/>
              </a:spcBef>
              <a:buFont typeface="+mj-lt"/>
              <a:buAutoNum type="arabicPeriod"/>
            </a:pPr>
            <a:r>
              <a:rPr lang="en-US" sz="1600" dirty="0">
                <a:hlinkClick r:id="rId3"/>
              </a:rPr>
              <a:t>Advanced x86: Introduction to BIOS &amp; SMM</a:t>
            </a:r>
            <a:r>
              <a:rPr lang="en-US" sz="1600" dirty="0"/>
              <a:t> by John Butterworth and </a:t>
            </a:r>
            <a:r>
              <a:rPr lang="en-US" sz="1600" dirty="0" err="1"/>
              <a:t>Xeno</a:t>
            </a:r>
            <a:r>
              <a:rPr lang="en-US" sz="1600" dirty="0"/>
              <a:t> </a:t>
            </a:r>
            <a:r>
              <a:rPr lang="en-US" sz="1600" dirty="0" err="1"/>
              <a:t>Kovah</a:t>
            </a:r>
            <a:r>
              <a:rPr lang="en-US" sz="1600" dirty="0"/>
              <a:t> at OpenSecurityTraining.info</a:t>
            </a:r>
          </a:p>
          <a:p>
            <a:pPr marL="342900" indent="-342900">
              <a:spcBef>
                <a:spcPts val="0"/>
              </a:spcBef>
              <a:buFont typeface="+mj-lt"/>
              <a:buAutoNum type="arabicPeriod"/>
            </a:pPr>
            <a:r>
              <a:rPr lang="en-US" sz="1600" dirty="0"/>
              <a:t>4th Generation Intel® Core™ Processor Family Datasheet (</a:t>
            </a:r>
            <a:r>
              <a:rPr lang="en-US" sz="1600" dirty="0">
                <a:hlinkClick r:id="rId4"/>
              </a:rPr>
              <a:t>vol 1</a:t>
            </a:r>
            <a:r>
              <a:rPr lang="en-US" sz="1600" dirty="0"/>
              <a:t>, </a:t>
            </a:r>
            <a:r>
              <a:rPr lang="en-US" sz="1600" dirty="0">
                <a:hlinkClick r:id="rId5"/>
              </a:rPr>
              <a:t>vol 2</a:t>
            </a:r>
            <a:r>
              <a:rPr lang="en-US" sz="1600" dirty="0"/>
              <a:t>)</a:t>
            </a:r>
          </a:p>
          <a:p>
            <a:pPr marL="342900" indent="-342900">
              <a:spcBef>
                <a:spcPts val="0"/>
              </a:spcBef>
              <a:buFont typeface="+mj-lt"/>
              <a:buAutoNum type="arabicPeriod"/>
            </a:pPr>
            <a:r>
              <a:rPr lang="en-US" sz="1600" dirty="0">
                <a:hlinkClick r:id="rId6"/>
              </a:rPr>
              <a:t>PCI Express System Architecture</a:t>
            </a:r>
            <a:r>
              <a:rPr lang="en-US" sz="1600" dirty="0"/>
              <a:t> by </a:t>
            </a:r>
            <a:r>
              <a:rPr lang="en-US" sz="1600" dirty="0" err="1"/>
              <a:t>Budruk</a:t>
            </a:r>
            <a:r>
              <a:rPr lang="en-US" sz="1600" dirty="0"/>
              <a:t>,  Anderson and </a:t>
            </a:r>
            <a:r>
              <a:rPr lang="en-US" sz="1600" dirty="0" err="1"/>
              <a:t>Shanley</a:t>
            </a:r>
            <a:r>
              <a:rPr lang="en-US" sz="1600" dirty="0"/>
              <a:t> (MindShare)</a:t>
            </a:r>
          </a:p>
          <a:p>
            <a:pPr marL="342900" indent="-342900">
              <a:spcBef>
                <a:spcPts val="0"/>
              </a:spcBef>
              <a:buFont typeface="+mj-lt"/>
              <a:buAutoNum type="arabicPeriod"/>
            </a:pPr>
            <a:r>
              <a:rPr lang="en-US" sz="1600" dirty="0">
                <a:hlinkClick r:id="rId7"/>
              </a:rPr>
              <a:t>PCI System Architecture</a:t>
            </a:r>
            <a:r>
              <a:rPr lang="en-US" sz="1600" dirty="0"/>
              <a:t> by </a:t>
            </a:r>
            <a:r>
              <a:rPr lang="en-US" sz="1600" dirty="0" err="1"/>
              <a:t>Shanley</a:t>
            </a:r>
            <a:r>
              <a:rPr lang="en-US" sz="1600" dirty="0"/>
              <a:t> and Anderson (MindShare)</a:t>
            </a:r>
          </a:p>
          <a:p>
            <a:pPr marL="342900" indent="-342900">
              <a:spcBef>
                <a:spcPts val="0"/>
              </a:spcBef>
              <a:buFont typeface="+mj-lt"/>
              <a:buAutoNum type="arabicPeriod"/>
            </a:pPr>
            <a:r>
              <a:rPr lang="en-US" sz="1600" dirty="0">
                <a:hlinkClick r:id="rId8"/>
              </a:rPr>
              <a:t>An Introduction to PCI Express</a:t>
            </a:r>
            <a:r>
              <a:rPr lang="en-US" sz="1600" dirty="0"/>
              <a:t> by </a:t>
            </a:r>
            <a:r>
              <a:rPr lang="en-US" sz="1600" dirty="0" err="1"/>
              <a:t>Budruk</a:t>
            </a:r>
            <a:r>
              <a:rPr lang="en-US" sz="1600" dirty="0"/>
              <a:t> (MindShare)</a:t>
            </a:r>
          </a:p>
          <a:p>
            <a:pPr marL="342900" indent="-342900">
              <a:spcBef>
                <a:spcPts val="0"/>
              </a:spcBef>
              <a:buFont typeface="+mj-lt"/>
              <a:buAutoNum type="arabicPeriod"/>
            </a:pPr>
            <a:r>
              <a:rPr lang="en-US" sz="1600" dirty="0">
                <a:hlinkClick r:id="rId9"/>
              </a:rPr>
              <a:t>PCI/PCI Express Configuration Space Access</a:t>
            </a:r>
            <a:r>
              <a:rPr lang="en-US" sz="1600" dirty="0"/>
              <a:t> (AMD)</a:t>
            </a:r>
          </a:p>
          <a:p>
            <a:pPr marL="342900" indent="-342900">
              <a:spcBef>
                <a:spcPts val="0"/>
              </a:spcBef>
              <a:buFont typeface="+mj-lt"/>
              <a:buAutoNum type="arabicPeriod"/>
            </a:pPr>
            <a:r>
              <a:rPr lang="en-US" sz="1600" dirty="0"/>
              <a:t>PCI Express Base Specification Revision 3.0 (</a:t>
            </a:r>
            <a:r>
              <a:rPr lang="en-US" sz="1600" dirty="0">
                <a:hlinkClick r:id="rId10"/>
              </a:rPr>
              <a:t>https://pcisig.com/specifications</a:t>
            </a:r>
            <a:r>
              <a:rPr lang="en-US" sz="1600" dirty="0"/>
              <a:t>)</a:t>
            </a:r>
          </a:p>
          <a:p>
            <a:pPr marL="342900" indent="-342900">
              <a:spcBef>
                <a:spcPts val="0"/>
              </a:spcBef>
              <a:buFont typeface="+mj-lt"/>
              <a:buAutoNum type="arabicPeriod"/>
            </a:pPr>
            <a:r>
              <a:rPr lang="en-US" sz="1600" dirty="0">
                <a:hlinkClick r:id="rId11"/>
              </a:rPr>
              <a:t>LPC specification</a:t>
            </a:r>
            <a:endParaRPr lang="en-US" sz="1600" dirty="0"/>
          </a:p>
          <a:p>
            <a:pPr marL="342900" indent="-342900">
              <a:spcBef>
                <a:spcPts val="0"/>
              </a:spcBef>
              <a:buFont typeface="+mj-lt"/>
              <a:buAutoNum type="arabicPeriod"/>
            </a:pPr>
            <a:r>
              <a:rPr lang="en-US" sz="1600" dirty="0">
                <a:hlinkClick r:id="rId12"/>
              </a:rPr>
              <a:t>SPI Block Guide</a:t>
            </a:r>
            <a:r>
              <a:rPr lang="en-US" sz="1600" dirty="0"/>
              <a:t> (Motorola, Inc.)</a:t>
            </a:r>
          </a:p>
          <a:p>
            <a:pPr marL="342900" indent="-342900">
              <a:spcBef>
                <a:spcPts val="0"/>
              </a:spcBef>
              <a:buFont typeface="+mj-lt"/>
              <a:buAutoNum type="arabicPeriod"/>
            </a:pPr>
            <a:r>
              <a:rPr lang="en-US" sz="1600" dirty="0">
                <a:hlinkClick r:id="rId13"/>
              </a:rPr>
              <a:t>SMBus specification</a:t>
            </a:r>
            <a:endParaRPr lang="en-US" sz="1600" dirty="0"/>
          </a:p>
          <a:p>
            <a:pPr marL="342900" indent="-342900">
              <a:spcBef>
                <a:spcPts val="0"/>
              </a:spcBef>
              <a:buFont typeface="+mj-lt"/>
              <a:buAutoNum type="arabicPeriod"/>
            </a:pPr>
            <a:r>
              <a:rPr lang="en-US" sz="1600" dirty="0">
                <a:hlinkClick r:id="rId14"/>
              </a:rPr>
              <a:t>Designing with SMBus 2.0</a:t>
            </a:r>
            <a:r>
              <a:rPr lang="en-US" sz="1600" dirty="0"/>
              <a:t> by Dale </a:t>
            </a:r>
            <a:r>
              <a:rPr lang="en-US" sz="1600" dirty="0" err="1"/>
              <a:t>Stolitzka</a:t>
            </a:r>
            <a:r>
              <a:rPr lang="en-US" sz="1600" dirty="0"/>
              <a:t> (Analog Devices, Inc.)</a:t>
            </a:r>
          </a:p>
          <a:p>
            <a:pPr marL="342900" indent="-342900">
              <a:spcBef>
                <a:spcPts val="0"/>
              </a:spcBef>
              <a:buFont typeface="+mj-lt"/>
              <a:buAutoNum type="arabicPeriod"/>
            </a:pPr>
            <a:r>
              <a:rPr lang="en-US" sz="1600" dirty="0">
                <a:hlinkClick r:id="rId15"/>
              </a:rPr>
              <a:t>Minimal Intel Architecture Boot Loader</a:t>
            </a:r>
            <a:r>
              <a:rPr lang="en-US" sz="1600" dirty="0"/>
              <a:t> by Jenny M </a:t>
            </a:r>
            <a:r>
              <a:rPr lang="en-US" sz="1600" dirty="0" err="1"/>
              <a:t>Pelner</a:t>
            </a:r>
            <a:r>
              <a:rPr lang="en-US" sz="1600" dirty="0"/>
              <a:t> &amp; James A </a:t>
            </a:r>
            <a:r>
              <a:rPr lang="en-US" sz="1600" dirty="0" err="1"/>
              <a:t>Pelner</a:t>
            </a:r>
            <a:r>
              <a:rPr lang="en-US" sz="1600" dirty="0"/>
              <a:t> (Intel)</a:t>
            </a:r>
          </a:p>
          <a:p>
            <a:pPr marL="342900" indent="-342900">
              <a:spcBef>
                <a:spcPts val="0"/>
              </a:spcBef>
              <a:buFont typeface="+mj-lt"/>
              <a:buAutoNum type="arabicPeriod"/>
            </a:pPr>
            <a:r>
              <a:rPr lang="en-US" sz="1600" dirty="0">
                <a:hlinkClick r:id="rId16"/>
              </a:rPr>
              <a:t>Pentium Processor Family Developer’s Manual</a:t>
            </a:r>
            <a:r>
              <a:rPr lang="en-US" sz="1600" dirty="0"/>
              <a:t> (Initialization and Mode Switching)</a:t>
            </a:r>
          </a:p>
          <a:p>
            <a:pPr marL="342900" indent="-342900">
              <a:spcBef>
                <a:spcPts val="0"/>
              </a:spcBef>
              <a:buFont typeface="+mj-lt"/>
              <a:buAutoNum type="arabicPeriod"/>
            </a:pPr>
            <a:r>
              <a:rPr lang="en-US" sz="1600" dirty="0">
                <a:hlinkClick r:id="rId17"/>
              </a:rPr>
              <a:t>Power Sequence and Reset Utilizing the Intel® EP80579 Processor</a:t>
            </a:r>
            <a:r>
              <a:rPr lang="en-US" sz="1600" dirty="0"/>
              <a:t> by Julio Pineda (Intel)</a:t>
            </a:r>
          </a:p>
          <a:p>
            <a:pPr marL="342900" indent="-342900">
              <a:spcBef>
                <a:spcPts val="0"/>
              </a:spcBef>
              <a:buFont typeface="+mj-lt"/>
              <a:buAutoNum type="arabicPeriod"/>
            </a:pPr>
            <a:r>
              <a:rPr lang="en-US" sz="1600" dirty="0">
                <a:hlinkClick r:id="rId18"/>
              </a:rPr>
              <a:t>Plug and Play BIOS Specification</a:t>
            </a:r>
            <a:endParaRPr lang="en-US" sz="1600" dirty="0"/>
          </a:p>
          <a:p>
            <a:pPr marL="342900" indent="-342900">
              <a:spcBef>
                <a:spcPts val="0"/>
              </a:spcBef>
              <a:buFont typeface="+mj-lt"/>
              <a:buAutoNum type="arabicPeriod"/>
            </a:pPr>
            <a:r>
              <a:rPr lang="en-US" sz="1600" dirty="0">
                <a:hlinkClick r:id="rId19"/>
              </a:rPr>
              <a:t>BIOS Boot Specification</a:t>
            </a:r>
            <a:endParaRPr lang="en-US" sz="1600" dirty="0"/>
          </a:p>
          <a:p>
            <a:pPr marL="342900" indent="-342900">
              <a:spcBef>
                <a:spcPts val="0"/>
              </a:spcBef>
              <a:buFont typeface="+mj-lt"/>
              <a:buAutoNum type="arabicPeriod"/>
            </a:pPr>
            <a:r>
              <a:rPr lang="en-US" sz="1600" dirty="0">
                <a:hlinkClick r:id="rId20"/>
              </a:rPr>
              <a:t>Booting an Intel Architecture System</a:t>
            </a:r>
            <a:r>
              <a:rPr lang="en-US" sz="1600" dirty="0"/>
              <a:t> by Pete Dice (Intel)</a:t>
            </a:r>
          </a:p>
          <a:p>
            <a:pPr marL="342900" indent="-342900">
              <a:spcBef>
                <a:spcPts val="0"/>
              </a:spcBef>
              <a:buFont typeface="+mj-lt"/>
              <a:buAutoNum type="arabicPeriod"/>
            </a:pPr>
            <a:r>
              <a:rPr lang="en-US" sz="1600" dirty="0">
                <a:hlinkClick r:id="rId21"/>
              </a:rPr>
              <a:t>Intel® 64 and IA-32 Architectures Software Developer’s Manual</a:t>
            </a:r>
            <a:endParaRPr lang="en-US" sz="1600" dirty="0"/>
          </a:p>
          <a:p>
            <a:pPr marL="342900" indent="-342900">
              <a:spcBef>
                <a:spcPts val="0"/>
              </a:spcBef>
              <a:buFont typeface="+mj-lt"/>
              <a:buAutoNum type="arabicPeriod"/>
            </a:pPr>
            <a:r>
              <a:rPr lang="en-US" sz="1600" dirty="0">
                <a:hlinkClick r:id="rId22"/>
              </a:rPr>
              <a:t>UEFI Platform Initialization Specification 1.5</a:t>
            </a:r>
            <a:endParaRPr lang="en-US" sz="1600" dirty="0"/>
          </a:p>
          <a:p>
            <a:pPr marL="342900" indent="-342900">
              <a:spcBef>
                <a:spcPts val="0"/>
              </a:spcBef>
              <a:buFont typeface="+mj-lt"/>
              <a:buAutoNum type="arabicPeriod"/>
            </a:pPr>
            <a:r>
              <a:rPr lang="en-US" sz="1600" dirty="0">
                <a:hlinkClick r:id="rId23"/>
              </a:rPr>
              <a:t>UEFI Specification 2.6</a:t>
            </a:r>
            <a:endParaRPr lang="en-US" sz="1600" dirty="0"/>
          </a:p>
          <a:p>
            <a:pPr marL="342900" indent="-342900">
              <a:spcBef>
                <a:spcPts val="0"/>
              </a:spcBef>
              <a:buFont typeface="+mj-lt"/>
              <a:buAutoNum type="arabicPeriod"/>
            </a:pPr>
            <a:r>
              <a:rPr lang="en-US" sz="1600" dirty="0">
                <a:hlinkClick r:id="rId24"/>
              </a:rPr>
              <a:t>A Tour Beyond BIOS: Using Intel FSP with EDKII</a:t>
            </a:r>
            <a:endParaRPr lang="en-US" sz="1600" dirty="0"/>
          </a:p>
          <a:p>
            <a:pPr>
              <a:spcBef>
                <a:spcPts val="0"/>
              </a:spcBef>
            </a:pPr>
            <a:endParaRPr lang="en-US" sz="1600" dirty="0"/>
          </a:p>
        </p:txBody>
      </p:sp>
    </p:spTree>
    <p:extLst>
      <p:ext uri="{BB962C8B-B14F-4D97-AF65-F5344CB8AC3E}">
        <p14:creationId xmlns:p14="http://schemas.microsoft.com/office/powerpoint/2010/main" val="3255341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86</a:t>
            </a:fld>
            <a:endParaRPr lang="en-US" dirty="0"/>
          </a:p>
        </p:txBody>
      </p:sp>
      <p:sp>
        <p:nvSpPr>
          <p:cNvPr id="12" name="Content Placeholder 11"/>
          <p:cNvSpPr>
            <a:spLocks noGrp="1"/>
          </p:cNvSpPr>
          <p:nvPr>
            <p:ph idx="1"/>
          </p:nvPr>
        </p:nvSpPr>
        <p:spPr>
          <a:xfrm>
            <a:off x="457201" y="2133600"/>
            <a:ext cx="8212357" cy="3733799"/>
          </a:xfrm>
        </p:spPr>
        <p:txBody>
          <a:bodyPr/>
          <a:lstStyle/>
          <a:p>
            <a:r>
              <a:rPr lang="en-US" sz="3200" dirty="0"/>
              <a:t>Training materials are available on </a:t>
            </a:r>
            <a:r>
              <a:rPr lang="en-US" sz="3200" dirty="0" err="1"/>
              <a:t>Github</a:t>
            </a:r>
            <a:endParaRPr lang="en-US" sz="3200" dirty="0"/>
          </a:p>
          <a:p>
            <a:r>
              <a:rPr lang="en-US" sz="3200" dirty="0">
                <a:hlinkClick r:id="rId2"/>
              </a:rPr>
              <a:t>https://github.com/advanced-threat-research/firmware-security-training</a:t>
            </a:r>
            <a:endParaRPr lang="en-US" sz="3200" dirty="0"/>
          </a:p>
        </p:txBody>
      </p:sp>
      <p:sp>
        <p:nvSpPr>
          <p:cNvPr id="6" name="Rectangle 5"/>
          <p:cNvSpPr/>
          <p:nvPr/>
        </p:nvSpPr>
        <p:spPr>
          <a:xfrm>
            <a:off x="457201" y="4648200"/>
            <a:ext cx="7696199" cy="1200329"/>
          </a:xfrm>
          <a:prstGeom prst="rect">
            <a:avLst/>
          </a:prstGeom>
        </p:spPr>
        <p:txBody>
          <a:bodyPr wrap="square">
            <a:spAutoFit/>
          </a:bodyPr>
          <a:lstStyle/>
          <a:p>
            <a:pPr defTabSz="457200"/>
            <a:r>
              <a:rPr lang="en-US" dirty="0"/>
              <a:t>Yuriy Bulygin			@c7zero</a:t>
            </a:r>
          </a:p>
          <a:p>
            <a:pPr defTabSz="457200"/>
            <a:r>
              <a:rPr lang="en-US" dirty="0"/>
              <a:t>Alex Bazhaniuk		@</a:t>
            </a:r>
            <a:r>
              <a:rPr lang="en-US" dirty="0" err="1"/>
              <a:t>ABazhaniuk</a:t>
            </a:r>
            <a:endParaRPr lang="en-US" dirty="0"/>
          </a:p>
          <a:p>
            <a:pPr defTabSz="457200"/>
            <a:r>
              <a:rPr lang="en-US" dirty="0"/>
              <a:t>Andrew Furtak		@</a:t>
            </a:r>
            <a:r>
              <a:rPr lang="en-US" dirty="0" err="1"/>
              <a:t>a_furtak</a:t>
            </a:r>
            <a:endParaRPr lang="en-US" dirty="0"/>
          </a:p>
          <a:p>
            <a:pPr defTabSz="457200"/>
            <a:r>
              <a:rPr lang="en-US" dirty="0">
                <a:solidFill>
                  <a:prstClr val="black"/>
                </a:solidFill>
              </a:rPr>
              <a:t>John Loucaides		@</a:t>
            </a:r>
            <a:r>
              <a:rPr lang="en-US" dirty="0" err="1">
                <a:solidFill>
                  <a:prstClr val="black"/>
                </a:solidFill>
              </a:rPr>
              <a:t>JohnLoucaides</a:t>
            </a:r>
            <a:endParaRPr lang="en-US" dirty="0">
              <a:solidFill>
                <a:prstClr val="black"/>
              </a:solidFill>
            </a:endParaRPr>
          </a:p>
        </p:txBody>
      </p:sp>
    </p:spTree>
    <p:extLst>
      <p:ext uri="{BB962C8B-B14F-4D97-AF65-F5344CB8AC3E}">
        <p14:creationId xmlns:p14="http://schemas.microsoft.com/office/powerpoint/2010/main" val="311432418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296"/>
            <a:ext cx="8099376" cy="1470025"/>
          </a:xfrm>
        </p:spPr>
        <p:txBody>
          <a:bodyPr anchor="t">
            <a:noAutofit/>
          </a:bodyPr>
          <a:lstStyle/>
          <a:p>
            <a:r>
              <a:rPr lang="en-US" sz="3200" b="1" dirty="0"/>
              <a:t>Security of BIOS/UEFI System Firmware</a:t>
            </a:r>
            <a:br>
              <a:rPr lang="en-US" sz="3200" b="1" dirty="0"/>
            </a:br>
            <a:r>
              <a:rPr lang="en-US" sz="3200" dirty="0"/>
              <a:t>from Attacker and Defender Perspectives</a:t>
            </a:r>
            <a:br>
              <a:rPr lang="en-US" sz="3200" dirty="0"/>
            </a:br>
            <a:r>
              <a:rPr lang="en-US" sz="3200" dirty="0"/>
              <a:t/>
            </a:r>
            <a:br>
              <a:rPr lang="en-US" sz="3200" dirty="0"/>
            </a:br>
            <a:r>
              <a:rPr lang="en-US" sz="2400" b="1" dirty="0">
                <a:solidFill>
                  <a:schemeClr val="bg1"/>
                </a:solidFill>
              </a:rPr>
              <a:t>Section 2. Bootkits and Secure Boot</a:t>
            </a:r>
            <a:endParaRPr lang="en-US" sz="1800" dirty="0">
              <a:solidFill>
                <a:schemeClr val="bg1"/>
              </a:solidFill>
              <a:latin typeface="+mn-lt"/>
            </a:endParaRPr>
          </a:p>
        </p:txBody>
      </p:sp>
      <p:sp>
        <p:nvSpPr>
          <p:cNvPr id="5" name="Rectangle 4"/>
          <p:cNvSpPr/>
          <p:nvPr/>
        </p:nvSpPr>
        <p:spPr>
          <a:xfrm>
            <a:off x="2057400" y="4648200"/>
            <a:ext cx="6096000" cy="2031325"/>
          </a:xfrm>
          <a:prstGeom prst="rect">
            <a:avLst/>
          </a:prstGeom>
        </p:spPr>
        <p:txBody>
          <a:bodyPr wrap="square">
            <a:spAutoFit/>
          </a:bodyPr>
          <a:lstStyle/>
          <a:p>
            <a:pPr algn="r" defTabSz="457200"/>
            <a:r>
              <a:rPr lang="en-US" dirty="0"/>
              <a:t>Yuriy Bulygin *</a:t>
            </a:r>
          </a:p>
          <a:p>
            <a:pPr algn="r" defTabSz="457200"/>
            <a:r>
              <a:rPr lang="en-US" dirty="0"/>
              <a:t>Alex Bazhaniuk *</a:t>
            </a:r>
          </a:p>
          <a:p>
            <a:pPr algn="r" defTabSz="457200"/>
            <a:r>
              <a:rPr lang="en-US" dirty="0"/>
              <a:t>Andrew Furtak *</a:t>
            </a:r>
          </a:p>
          <a:p>
            <a:pPr algn="r" defTabSz="457200"/>
            <a:r>
              <a:rPr lang="en-US" dirty="0">
                <a:solidFill>
                  <a:prstClr val="black"/>
                </a:solidFill>
              </a:rPr>
              <a:t>John Loucaides **</a:t>
            </a:r>
          </a:p>
          <a:p>
            <a:pPr algn="r" defTabSz="457200"/>
            <a:endParaRPr lang="en-US" dirty="0">
              <a:solidFill>
                <a:prstClr val="black"/>
              </a:solidFill>
            </a:endParaRPr>
          </a:p>
          <a:p>
            <a:pPr algn="r" defTabSz="457200"/>
            <a:r>
              <a:rPr lang="en-US" dirty="0">
                <a:solidFill>
                  <a:prstClr val="black"/>
                </a:solidFill>
              </a:rPr>
              <a:t>* Advanced Threat Research, McAfee</a:t>
            </a:r>
          </a:p>
          <a:p>
            <a:pPr algn="r" defTabSz="457200"/>
            <a:r>
              <a:rPr lang="en-US" dirty="0">
                <a:solidFill>
                  <a:prstClr val="black"/>
                </a:solidFill>
              </a:rPr>
              <a:t>** Intel</a:t>
            </a:r>
            <a:endParaRPr lang="en-US" dirty="0"/>
          </a:p>
        </p:txBody>
      </p:sp>
    </p:spTree>
    <p:extLst>
      <p:ext uri="{BB962C8B-B14F-4D97-AF65-F5344CB8AC3E}">
        <p14:creationId xmlns:p14="http://schemas.microsoft.com/office/powerpoint/2010/main" val="245574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License</a:t>
            </a:r>
          </a:p>
        </p:txBody>
      </p:sp>
      <p:sp>
        <p:nvSpPr>
          <p:cNvPr id="3" name="Slide Number Placeholder 2"/>
          <p:cNvSpPr>
            <a:spLocks noGrp="1"/>
          </p:cNvSpPr>
          <p:nvPr>
            <p:ph type="sldNum" sz="quarter" idx="4"/>
          </p:nvPr>
        </p:nvSpPr>
        <p:spPr>
          <a:xfrm>
            <a:off x="8760613" y="6493010"/>
            <a:ext cx="230989" cy="206103"/>
          </a:xfrm>
        </p:spPr>
        <p:txBody>
          <a:bodyPr/>
          <a:lstStyle/>
          <a:p>
            <a:fld id="{EEB8B06D-99A5-468B-806E-293788FE9637}" type="slidenum">
              <a:rPr lang="en-US" smtClean="0"/>
              <a:pPr/>
              <a:t>88</a:t>
            </a:fld>
            <a:endParaRPr lang="en-US" dirty="0"/>
          </a:p>
        </p:txBody>
      </p:sp>
      <p:sp>
        <p:nvSpPr>
          <p:cNvPr id="12" name="Content Placeholder 11"/>
          <p:cNvSpPr>
            <a:spLocks noGrp="1"/>
          </p:cNvSpPr>
          <p:nvPr>
            <p:ph idx="1"/>
          </p:nvPr>
        </p:nvSpPr>
        <p:spPr>
          <a:xfrm>
            <a:off x="457201" y="1676400"/>
            <a:ext cx="8303412" cy="4190999"/>
          </a:xfrm>
        </p:spPr>
        <p:txBody>
          <a:bodyPr/>
          <a:lstStyle/>
          <a:p>
            <a:r>
              <a:rPr lang="en-US" sz="3200" dirty="0"/>
              <a:t>Training materials are shared under Creative Commons “Attribution” license </a:t>
            </a:r>
            <a:r>
              <a:rPr lang="en-US" sz="3200" dirty="0">
                <a:hlinkClick r:id="rId2"/>
              </a:rPr>
              <a:t>CC BY 4.0</a:t>
            </a:r>
            <a:endParaRPr lang="en-US" sz="3200" dirty="0"/>
          </a:p>
          <a:p>
            <a:endParaRPr lang="en-US" sz="2400" dirty="0"/>
          </a:p>
          <a:p>
            <a:endParaRPr lang="en-US" sz="2400" dirty="0"/>
          </a:p>
          <a:p>
            <a:r>
              <a:rPr lang="en-US" sz="3200" dirty="0"/>
              <a:t>Provide the following attribution:</a:t>
            </a:r>
          </a:p>
          <a:p>
            <a:r>
              <a:rPr lang="en-US" sz="2000" dirty="0"/>
              <a:t>Derived from “Security of BIOS/UEFI System Firmware from Attacker and Defender Perspective” training by Yuriy Bulygin, Alex Bazhaniuk, Andrew Furtak and John Loucaides available at </a:t>
            </a:r>
            <a:r>
              <a:rPr lang="en-US" sz="2000" dirty="0">
                <a:hlinkClick r:id="rId3"/>
              </a:rPr>
              <a:t>https://github.com/advanced-threat-research/firmware-security-training</a:t>
            </a:r>
            <a:endParaRPr lang="en-US" sz="2000" dirty="0"/>
          </a:p>
        </p:txBody>
      </p:sp>
    </p:spTree>
    <p:extLst>
      <p:ext uri="{BB962C8B-B14F-4D97-AF65-F5344CB8AC3E}">
        <p14:creationId xmlns:p14="http://schemas.microsoft.com/office/powerpoint/2010/main" val="238482467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b="1" dirty="0"/>
              <a:t>Section 2. Bootkits and Secure Boot</a:t>
            </a:r>
          </a:p>
        </p:txBody>
      </p:sp>
    </p:spTree>
    <p:extLst>
      <p:ext uri="{BB962C8B-B14F-4D97-AF65-F5344CB8AC3E}">
        <p14:creationId xmlns:p14="http://schemas.microsoft.com/office/powerpoint/2010/main" val="415861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Stealth</a:t>
            </a:r>
          </a:p>
        </p:txBody>
      </p:sp>
      <p:sp>
        <p:nvSpPr>
          <p:cNvPr id="7" name="Content Placeholder 6"/>
          <p:cNvSpPr>
            <a:spLocks noGrp="1"/>
          </p:cNvSpPr>
          <p:nvPr>
            <p:ph sz="half" idx="2"/>
          </p:nvPr>
        </p:nvSpPr>
        <p:spPr>
          <a:xfrm>
            <a:off x="457200" y="1371600"/>
            <a:ext cx="8458200" cy="4944890"/>
          </a:xfrm>
        </p:spPr>
        <p:txBody>
          <a:bodyPr>
            <a:noAutofit/>
          </a:bodyPr>
          <a:lstStyle/>
          <a:p>
            <a:pPr marL="365760" lvl="1" indent="-365760">
              <a:lnSpc>
                <a:spcPct val="150000"/>
              </a:lnSpc>
              <a:spcBef>
                <a:spcPts val="600"/>
              </a:spcBef>
              <a:buFont typeface="Wingdings" panose="05000000000000000000" pitchFamily="2" charset="2"/>
              <a:buChar char="Ø"/>
            </a:pPr>
            <a:r>
              <a:rPr lang="en-US" sz="2400" dirty="0"/>
              <a:t>Security software usually doesn’t monitor all firmware on the platform</a:t>
            </a:r>
          </a:p>
          <a:p>
            <a:pPr marL="365760" lvl="1" indent="-365760">
              <a:lnSpc>
                <a:spcPct val="150000"/>
              </a:lnSpc>
              <a:spcBef>
                <a:spcPts val="600"/>
              </a:spcBef>
              <a:buFont typeface="Wingdings" panose="05000000000000000000" pitchFamily="2" charset="2"/>
              <a:buChar char="Ø"/>
            </a:pPr>
            <a:r>
              <a:rPr lang="en-US" sz="2400" dirty="0"/>
              <a:t>How can software reliably tell infected from good firmware</a:t>
            </a:r>
          </a:p>
          <a:p>
            <a:pPr marL="365760" lvl="1" indent="-365760">
              <a:lnSpc>
                <a:spcPct val="150000"/>
              </a:lnSpc>
              <a:spcBef>
                <a:spcPts val="600"/>
              </a:spcBef>
              <a:buFont typeface="Wingdings" panose="05000000000000000000" pitchFamily="2" charset="2"/>
              <a:buChar char="Ø"/>
            </a:pPr>
            <a:r>
              <a:rPr lang="en-US" sz="2400" dirty="0"/>
              <a:t>Devices use obscure hardware interfaces to their firmware</a:t>
            </a:r>
          </a:p>
          <a:p>
            <a:pPr marL="365760" lvl="1" indent="-365760">
              <a:lnSpc>
                <a:spcPct val="150000"/>
              </a:lnSpc>
              <a:spcBef>
                <a:spcPts val="600"/>
              </a:spcBef>
              <a:buFont typeface="Wingdings" panose="05000000000000000000" pitchFamily="2" charset="2"/>
              <a:buChar char="Ø"/>
            </a:pPr>
            <a:r>
              <a:rPr lang="en-US" sz="2400" dirty="0"/>
              <a:t>Which tool do we use to find BIOS/UEFI infection? And rootkit in firmware of SSD, NIC, EC, BMC, modem, USB thumb-drive, battery gauge, charger?</a:t>
            </a:r>
          </a:p>
        </p:txBody>
      </p:sp>
      <p:sp>
        <p:nvSpPr>
          <p:cNvPr id="2" name="Slide Number Placeholder 1"/>
          <p:cNvSpPr>
            <a:spLocks noGrp="1"/>
          </p:cNvSpPr>
          <p:nvPr>
            <p:ph type="sldNum" sz="quarter" idx="4294967295"/>
          </p:nvPr>
        </p:nvSpPr>
        <p:spPr>
          <a:xfrm>
            <a:off x="8610600" y="6541203"/>
            <a:ext cx="533400" cy="365125"/>
          </a:xfrm>
          <a:prstGeom prst="rect">
            <a:avLst/>
          </a:prstGeom>
        </p:spPr>
        <p:txBody>
          <a:bodyPr/>
          <a:lstStyle/>
          <a:p>
            <a:fld id="{59B94101-DCC3-4FE8-839D-EB5A039647E9}" type="slidenum">
              <a:rPr lang="en-US" smtClean="0"/>
              <a:t>9</a:t>
            </a:fld>
            <a:endParaRPr lang="en-US" dirty="0"/>
          </a:p>
        </p:txBody>
      </p:sp>
    </p:spTree>
    <p:extLst>
      <p:ext uri="{BB962C8B-B14F-4D97-AF65-F5344CB8AC3E}">
        <p14:creationId xmlns:p14="http://schemas.microsoft.com/office/powerpoint/2010/main" val="2916316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159448"/>
            <a:ext cx="8002587" cy="1362075"/>
          </a:xfrm>
        </p:spPr>
        <p:txBody>
          <a:bodyPr>
            <a:normAutofit/>
          </a:bodyPr>
          <a:lstStyle/>
          <a:p>
            <a:r>
              <a:rPr lang="en-US" dirty="0">
                <a:solidFill>
                  <a:schemeClr val="tx1"/>
                </a:solidFill>
                <a:latin typeface="Neo Sans Intel" panose="020B0504020202020204" pitchFamily="34" charset="0"/>
              </a:rPr>
              <a:t>2.1 In the beginning</a:t>
            </a:r>
          </a:p>
        </p:txBody>
      </p:sp>
    </p:spTree>
    <p:extLst>
      <p:ext uri="{BB962C8B-B14F-4D97-AF65-F5344CB8AC3E}">
        <p14:creationId xmlns:p14="http://schemas.microsoft.com/office/powerpoint/2010/main" val="341659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days. Boot sector infection</a:t>
            </a:r>
          </a:p>
        </p:txBody>
      </p:sp>
      <p:sp>
        <p:nvSpPr>
          <p:cNvPr id="3" name="Content Placeholder 2"/>
          <p:cNvSpPr>
            <a:spLocks noGrp="1"/>
          </p:cNvSpPr>
          <p:nvPr>
            <p:ph idx="1"/>
          </p:nvPr>
        </p:nvSpPr>
        <p:spPr/>
        <p:txBody>
          <a:bodyPr/>
          <a:lstStyle/>
          <a:p>
            <a:r>
              <a:rPr lang="en-US" dirty="0"/>
              <a:t>Elk Cloner – one of the first known viruses. Created by </a:t>
            </a:r>
            <a:r>
              <a:rPr lang="nb-NO" dirty="0"/>
              <a:t>CAS freshman Richard Skrenta (Sprengelmeyer) in 1981. </a:t>
            </a:r>
            <a:r>
              <a:rPr lang="en-US" dirty="0"/>
              <a:t>Infected Apple II DOS 3.3 OS, occupied unused space inside “boot sector”. Resident in memory. Infects uninfected floppy disks.</a:t>
            </a:r>
          </a:p>
          <a:p>
            <a:r>
              <a:rPr lang="en-US" dirty="0">
                <a:hlinkClick r:id="rId3"/>
              </a:rPr>
              <a:t>http://virus.wikidot.com/elk-cloner</a:t>
            </a:r>
            <a:endParaRPr lang="en-US" dirty="0"/>
          </a:p>
          <a:p>
            <a:endParaRPr lang="en-US" dirty="0"/>
          </a:p>
        </p:txBody>
      </p:sp>
    </p:spTree>
    <p:extLst>
      <p:ext uri="{BB962C8B-B14F-4D97-AF65-F5344CB8AC3E}">
        <p14:creationId xmlns:p14="http://schemas.microsoft.com/office/powerpoint/2010/main" val="2891124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days. Boot sector infection</a:t>
            </a:r>
          </a:p>
        </p:txBody>
      </p:sp>
      <p:sp>
        <p:nvSpPr>
          <p:cNvPr id="3" name="Content Placeholder 2"/>
          <p:cNvSpPr>
            <a:spLocks noGrp="1"/>
          </p:cNvSpPr>
          <p:nvPr>
            <p:ph idx="1"/>
          </p:nvPr>
        </p:nvSpPr>
        <p:spPr/>
        <p:txBody>
          <a:bodyPr>
            <a:normAutofit fontScale="92500" lnSpcReduction="10000"/>
          </a:bodyPr>
          <a:lstStyle/>
          <a:p>
            <a:r>
              <a:rPr lang="en-US" dirty="0"/>
              <a:t>Brain – considered to be the first PC virus.</a:t>
            </a:r>
          </a:p>
          <a:p>
            <a:r>
              <a:rPr lang="en-US" dirty="0"/>
              <a:t>This virus originated in January, 1986, in Lahore Pakistan. The first noticeable infection problems did not surface until 1988.</a:t>
            </a:r>
          </a:p>
          <a:p>
            <a:r>
              <a:rPr lang="en-US" dirty="0"/>
              <a:t>The Brain is a boot sector infector, approximately 3 K in length, that infects 5 1/4" floppies.</a:t>
            </a:r>
          </a:p>
          <a:p>
            <a:r>
              <a:rPr lang="en-US" dirty="0"/>
              <a:t>The virus stores the original boot sector, and six extension sectors, containing the main body of the virus, in available sectors which are then flagged as bad sectors.</a:t>
            </a:r>
          </a:p>
          <a:p>
            <a:r>
              <a:rPr lang="en-US" dirty="0"/>
              <a:t>Brain is the only virus yet discovered that contains the valid names, phone numbers and addresses of the creators.</a:t>
            </a:r>
          </a:p>
          <a:p>
            <a:r>
              <a:rPr lang="en-US" dirty="0">
                <a:hlinkClick r:id="rId3"/>
              </a:rPr>
              <a:t>http://virus.wikidot.com/brain</a:t>
            </a:r>
            <a:endParaRPr lang="en-US" dirty="0"/>
          </a:p>
          <a:p>
            <a:r>
              <a:rPr lang="en-US" dirty="0">
                <a:hlinkClick r:id="rId4"/>
              </a:rPr>
              <a:t>http://www.textfiles.com/virus/braininf.vir</a:t>
            </a:r>
            <a:r>
              <a:rPr lang="en-US" dirty="0"/>
              <a:t> (David </a:t>
            </a:r>
            <a:r>
              <a:rPr lang="en-US" dirty="0" err="1"/>
              <a:t>Stang</a:t>
            </a:r>
            <a:r>
              <a:rPr lang="en-US" dirty="0"/>
              <a:t>, NCSA)</a:t>
            </a:r>
          </a:p>
          <a:p>
            <a:endParaRPr lang="en-US" dirty="0"/>
          </a:p>
          <a:p>
            <a:endParaRPr lang="en-US" dirty="0"/>
          </a:p>
        </p:txBody>
      </p:sp>
    </p:spTree>
    <p:extLst>
      <p:ext uri="{BB962C8B-B14F-4D97-AF65-F5344CB8AC3E}">
        <p14:creationId xmlns:p14="http://schemas.microsoft.com/office/powerpoint/2010/main" val="1317142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days. BIOS infection</a:t>
            </a:r>
          </a:p>
        </p:txBody>
      </p:sp>
      <p:sp>
        <p:nvSpPr>
          <p:cNvPr id="3" name="Content Placeholder 2"/>
          <p:cNvSpPr>
            <a:spLocks noGrp="1"/>
          </p:cNvSpPr>
          <p:nvPr>
            <p:ph idx="1"/>
          </p:nvPr>
        </p:nvSpPr>
        <p:spPr/>
        <p:txBody>
          <a:bodyPr>
            <a:normAutofit/>
          </a:bodyPr>
          <a:lstStyle/>
          <a:p>
            <a:r>
              <a:rPr lang="en-US" dirty="0"/>
              <a:t>BIOS Meningitis – the worlds first flash BIOS infecting virus. Infects floppy boot-sector and hard drive MBR as well. It was coded by </a:t>
            </a:r>
            <a:r>
              <a:rPr lang="en-US" dirty="0" err="1"/>
              <a:t>Qark</a:t>
            </a:r>
            <a:r>
              <a:rPr lang="en-US" dirty="0"/>
              <a:t> of VLAD and appeared in Issue 2 of VLAD magazine in November 1994.</a:t>
            </a:r>
          </a:p>
          <a:p>
            <a:r>
              <a:rPr lang="en-US" dirty="0"/>
              <a:t>BIOS Meningitis uses various INT 16h AH=E0h (BIOS Flash routines) calls to manipulate the Flash memory. Hooks INT 19h (BIOS Boot Strap Loader) handler. The virus INT 19h handler copies the virus to 0000:7C00h (standard boot sector load address), emulates an infected MBR execution and then does the job of a standard INT 19h handler – boots from floppy or HDD.</a:t>
            </a:r>
          </a:p>
          <a:p>
            <a:r>
              <a:rPr lang="en-US" dirty="0">
                <a:hlinkClick r:id="rId3"/>
              </a:rPr>
              <a:t>http://virus.wikidot.com/bios-meningitis</a:t>
            </a:r>
            <a:endParaRPr lang="en-US" dirty="0"/>
          </a:p>
          <a:p>
            <a:r>
              <a:rPr lang="en-US" dirty="0">
                <a:hlinkClick r:id="rId4"/>
              </a:rPr>
              <a:t>http://www.wiw.org/~meta/vlad/vlad2/art44.htm</a:t>
            </a:r>
            <a:r>
              <a:rPr lang="en-US" dirty="0"/>
              <a:t> (source code)</a:t>
            </a:r>
          </a:p>
          <a:p>
            <a:endParaRPr lang="en-US" dirty="0"/>
          </a:p>
          <a:p>
            <a:endParaRPr lang="en-US" dirty="0"/>
          </a:p>
          <a:p>
            <a:endParaRPr lang="en-US" dirty="0"/>
          </a:p>
        </p:txBody>
      </p:sp>
    </p:spTree>
    <p:extLst>
      <p:ext uri="{BB962C8B-B14F-4D97-AF65-F5344CB8AC3E}">
        <p14:creationId xmlns:p14="http://schemas.microsoft.com/office/powerpoint/2010/main" val="2861391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64707"/>
            <a:ext cx="8118258" cy="1247687"/>
          </a:xfrm>
        </p:spPr>
        <p:txBody>
          <a:bodyPr/>
          <a:lstStyle/>
          <a:p>
            <a:r>
              <a:rPr lang="en-US" dirty="0"/>
              <a:t>BIOS damage - CIH</a:t>
            </a:r>
            <a:endParaRPr lang="en-US" b="1" dirty="0"/>
          </a:p>
        </p:txBody>
      </p:sp>
      <p:sp>
        <p:nvSpPr>
          <p:cNvPr id="7" name="Content Placeholder 4"/>
          <p:cNvSpPr>
            <a:spLocks noGrp="1"/>
          </p:cNvSpPr>
          <p:nvPr>
            <p:ph idx="1"/>
          </p:nvPr>
        </p:nvSpPr>
        <p:spPr>
          <a:xfrm>
            <a:off x="533401" y="1676400"/>
            <a:ext cx="8077199" cy="3581400"/>
          </a:xfrm>
        </p:spPr>
        <p:txBody>
          <a:bodyPr>
            <a:normAutofit/>
          </a:bodyPr>
          <a:lstStyle/>
          <a:p>
            <a:pPr lvl="1">
              <a:buNone/>
            </a:pPr>
            <a:r>
              <a:rPr lang="en-US" sz="2400" dirty="0"/>
              <a:t>In 1998-99 </a:t>
            </a:r>
            <a:r>
              <a:rPr lang="en-US" sz="2400" b="1" dirty="0"/>
              <a:t>CIH </a:t>
            </a:r>
            <a:r>
              <a:rPr lang="en-US" sz="2400" dirty="0"/>
              <a:t>(“Chernobyl”) virus infected </a:t>
            </a:r>
            <a:r>
              <a:rPr lang="en-US" sz="2400" b="1" dirty="0"/>
              <a:t>60 million</a:t>
            </a:r>
            <a:r>
              <a:rPr lang="en-US" sz="2400" dirty="0"/>
              <a:t> and damaged </a:t>
            </a:r>
            <a:r>
              <a:rPr lang="en-US" sz="2400" b="1" dirty="0"/>
              <a:t>0.5 million</a:t>
            </a:r>
            <a:r>
              <a:rPr lang="en-US" sz="2400" dirty="0"/>
              <a:t> computers causing </a:t>
            </a:r>
            <a:r>
              <a:rPr lang="en-US" sz="2400" b="1" dirty="0"/>
              <a:t>~$1B </a:t>
            </a:r>
            <a:r>
              <a:rPr lang="en-US" sz="2400" dirty="0"/>
              <a:t>in damages</a:t>
            </a:r>
          </a:p>
          <a:p>
            <a:pPr lvl="1">
              <a:buNone/>
              <a:tabLst>
                <a:tab pos="5541963" algn="l"/>
              </a:tabLst>
            </a:pPr>
            <a:r>
              <a:rPr lang="en-US" sz="2400" dirty="0"/>
              <a:t>CIH destructive payload, when activated, attempts to </a:t>
            </a:r>
            <a:r>
              <a:rPr lang="en-US" sz="2400" b="1" dirty="0"/>
              <a:t>corrupt system BIOS in ROM </a:t>
            </a:r>
            <a:r>
              <a:rPr lang="en-US" sz="2400" dirty="0"/>
              <a:t>and 2048 </a:t>
            </a:r>
            <a:r>
              <a:rPr lang="en-US" sz="2400" b="1" dirty="0"/>
              <a:t>sectors</a:t>
            </a:r>
            <a:r>
              <a:rPr lang="en-US" sz="2400" dirty="0"/>
              <a:t> on all hard drives including boot sectors</a:t>
            </a:r>
          </a:p>
          <a:p>
            <a:pPr lvl="1">
              <a:buNone/>
            </a:pPr>
            <a:endParaRPr lang="en-US" sz="3500" dirty="0"/>
          </a:p>
        </p:txBody>
      </p:sp>
      <p:sp>
        <p:nvSpPr>
          <p:cNvPr id="4" name="Rectangle 3"/>
          <p:cNvSpPr/>
          <p:nvPr/>
        </p:nvSpPr>
        <p:spPr>
          <a:xfrm>
            <a:off x="1981200" y="6096000"/>
            <a:ext cx="5532284" cy="369332"/>
          </a:xfrm>
          <a:prstGeom prst="rect">
            <a:avLst/>
          </a:prstGeom>
        </p:spPr>
        <p:txBody>
          <a:bodyPr wrap="none">
            <a:spAutoFit/>
          </a:bodyPr>
          <a:lstStyle/>
          <a:p>
            <a:r>
              <a:rPr lang="en-US" dirty="0"/>
              <a:t>Sources: </a:t>
            </a:r>
            <a:r>
              <a:rPr lang="en-US" dirty="0">
                <a:hlinkClick r:id="rId2"/>
              </a:rPr>
              <a:t>Wikipedia</a:t>
            </a:r>
            <a:r>
              <a:rPr lang="en-US" dirty="0"/>
              <a:t>, </a:t>
            </a:r>
            <a:r>
              <a:rPr lang="en-US" dirty="0">
                <a:hlinkClick r:id="rId3"/>
              </a:rPr>
              <a:t>F-Secure</a:t>
            </a:r>
            <a:r>
              <a:rPr lang="en-US" dirty="0"/>
              <a:t>, </a:t>
            </a:r>
            <a:r>
              <a:rPr lang="en-US" dirty="0">
                <a:hlinkClick r:id="rId4"/>
              </a:rPr>
              <a:t>Kaspersky Lab</a:t>
            </a:r>
            <a:r>
              <a:rPr lang="en-US" dirty="0"/>
              <a:t>, </a:t>
            </a:r>
            <a:r>
              <a:rPr lang="en-US" dirty="0">
                <a:hlinkClick r:id="rId5"/>
              </a:rPr>
              <a:t>GRC</a:t>
            </a:r>
            <a:endParaRPr lang="en-US" dirty="0"/>
          </a:p>
        </p:txBody>
      </p:sp>
    </p:spTree>
    <p:extLst>
      <p:ext uri="{BB962C8B-B14F-4D97-AF65-F5344CB8AC3E}">
        <p14:creationId xmlns:p14="http://schemas.microsoft.com/office/powerpoint/2010/main" val="1135550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159448"/>
            <a:ext cx="8002587" cy="1362075"/>
          </a:xfrm>
        </p:spPr>
        <p:txBody>
          <a:bodyPr>
            <a:normAutofit/>
          </a:bodyPr>
          <a:lstStyle/>
          <a:p>
            <a:r>
              <a:rPr lang="en-US" dirty="0">
                <a:solidFill>
                  <a:schemeClr val="tx1"/>
                </a:solidFill>
                <a:latin typeface="Neo Sans Intel" panose="020B0504020202020204" pitchFamily="34" charset="0"/>
              </a:rPr>
              <a:t>2.2 Boot Sectors</a:t>
            </a:r>
          </a:p>
        </p:txBody>
      </p:sp>
    </p:spTree>
    <p:extLst>
      <p:ext uri="{BB962C8B-B14F-4D97-AF65-F5344CB8AC3E}">
        <p14:creationId xmlns:p14="http://schemas.microsoft.com/office/powerpoint/2010/main" val="246413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Boot Record (MBR)</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MBR helps BIOS to locate OS partition and boot the OS</a:t>
            </a:r>
          </a:p>
          <a:p>
            <a:pPr marL="342900" indent="-342900">
              <a:buFont typeface="Arial" panose="020B0604020202020204" pitchFamily="34" charset="0"/>
              <a:buChar char="•"/>
            </a:pPr>
            <a:r>
              <a:rPr lang="en-US" dirty="0"/>
              <a:t>MBR is located at LBA 0 (the first boot sectors) of the disk</a:t>
            </a:r>
          </a:p>
          <a:p>
            <a:pPr marL="342900" indent="-342900">
              <a:buFont typeface="Arial" panose="020B0604020202020204" pitchFamily="34" charset="0"/>
              <a:buChar char="•"/>
            </a:pPr>
            <a:r>
              <a:rPr lang="en-US" dirty="0"/>
              <a:t>MBR contains:</a:t>
            </a:r>
          </a:p>
          <a:p>
            <a:pPr marL="568325" lvl="1" indent="-342900">
              <a:buFont typeface="Arial" panose="020B0604020202020204" pitchFamily="34" charset="0"/>
              <a:buChar char="•"/>
            </a:pPr>
            <a:r>
              <a:rPr lang="en-US" dirty="0"/>
              <a:t>boot code (initial program loader) which is loaded and invoked by the BIOS</a:t>
            </a:r>
          </a:p>
          <a:p>
            <a:pPr marL="568325" lvl="1" indent="-342900">
              <a:buFont typeface="Arial" panose="020B0604020202020204" pitchFamily="34" charset="0"/>
              <a:buChar char="•"/>
            </a:pPr>
            <a:r>
              <a:rPr lang="en-US" dirty="0"/>
              <a:t>up to four partition records each defining starting and ending logical block addresses (LBA) for corresponding partitions on a disk</a:t>
            </a:r>
          </a:p>
        </p:txBody>
      </p:sp>
      <p:sp>
        <p:nvSpPr>
          <p:cNvPr id="6" name="Rectangle 5"/>
          <p:cNvSpPr/>
          <p:nvPr/>
        </p:nvSpPr>
        <p:spPr>
          <a:xfrm>
            <a:off x="609600" y="6172200"/>
            <a:ext cx="8001000" cy="338554"/>
          </a:xfrm>
          <a:prstGeom prst="rect">
            <a:avLst/>
          </a:prstGeom>
        </p:spPr>
        <p:txBody>
          <a:bodyPr wrap="square">
            <a:spAutoFit/>
          </a:bodyPr>
          <a:lstStyle/>
          <a:p>
            <a:pPr algn="ctr"/>
            <a:r>
              <a:rPr lang="en-US" sz="1600" dirty="0"/>
              <a:t>Source: </a:t>
            </a:r>
            <a:r>
              <a:rPr lang="en-US" sz="1600" dirty="0">
                <a:hlinkClick r:id="rId3"/>
              </a:rPr>
              <a:t>https://technet.microsoft.com/en-us/library/cc976786.aspx</a:t>
            </a:r>
            <a:endParaRPr lang="en-US" sz="1600" dirty="0"/>
          </a:p>
        </p:txBody>
      </p:sp>
      <p:sp>
        <p:nvSpPr>
          <p:cNvPr id="7" name="Rectangle 6"/>
          <p:cNvSpPr/>
          <p:nvPr/>
        </p:nvSpPr>
        <p:spPr>
          <a:xfrm>
            <a:off x="1529967" y="4836120"/>
            <a:ext cx="609600" cy="829226"/>
          </a:xfrm>
          <a:prstGeom prst="rect">
            <a:avLst/>
          </a:prstGeom>
          <a:solidFill>
            <a:schemeClr val="accent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Legacy MBR</a:t>
            </a:r>
          </a:p>
        </p:txBody>
      </p:sp>
      <p:sp>
        <p:nvSpPr>
          <p:cNvPr id="8" name="Rectangle 7"/>
          <p:cNvSpPr/>
          <p:nvPr/>
        </p:nvSpPr>
        <p:spPr>
          <a:xfrm>
            <a:off x="2139567" y="4839567"/>
            <a:ext cx="685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25367" y="4836120"/>
            <a:ext cx="304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0167" y="4836120"/>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
        <p:nvSpPr>
          <p:cNvPr id="11" name="Rectangle 10"/>
          <p:cNvSpPr/>
          <p:nvPr/>
        </p:nvSpPr>
        <p:spPr>
          <a:xfrm>
            <a:off x="3810000" y="4835852"/>
            <a:ext cx="304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4836120"/>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
        <p:nvSpPr>
          <p:cNvPr id="14" name="Rectangle 13"/>
          <p:cNvSpPr/>
          <p:nvPr/>
        </p:nvSpPr>
        <p:spPr>
          <a:xfrm>
            <a:off x="5474466" y="4836119"/>
            <a:ext cx="304800" cy="835717"/>
          </a:xfrm>
          <a:prstGeom prst="rect">
            <a:avLst/>
          </a:prstGeom>
          <a:solidFill>
            <a:schemeClr val="accent3">
              <a:lumMod val="60000"/>
              <a:lumOff val="4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79266" y="4836118"/>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
        <p:nvSpPr>
          <p:cNvPr id="16" name="Rectangle 15"/>
          <p:cNvSpPr/>
          <p:nvPr/>
        </p:nvSpPr>
        <p:spPr>
          <a:xfrm>
            <a:off x="6460434" y="4840229"/>
            <a:ext cx="685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758567" y="4501539"/>
            <a:ext cx="0" cy="47153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758567" y="4516985"/>
            <a:ext cx="436359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5" idx="0"/>
          </p:cNvCxnSpPr>
          <p:nvPr/>
        </p:nvCxnSpPr>
        <p:spPr>
          <a:xfrm>
            <a:off x="6122166" y="4516985"/>
            <a:ext cx="0" cy="3191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849102" y="4631661"/>
            <a:ext cx="0" cy="341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849102" y="4639960"/>
            <a:ext cx="3288431"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137533" y="4649899"/>
            <a:ext cx="0" cy="19469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910967" y="4713145"/>
            <a:ext cx="0" cy="26104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10967" y="4713145"/>
            <a:ext cx="25908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489833" y="4713145"/>
            <a:ext cx="3614" cy="12297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1987167" y="4774631"/>
            <a:ext cx="0" cy="19955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987167" y="4774631"/>
            <a:ext cx="14859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465293" y="4774500"/>
            <a:ext cx="0" cy="6965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466717" y="5714618"/>
            <a:ext cx="800284" cy="369332"/>
          </a:xfrm>
          <a:prstGeom prst="rect">
            <a:avLst/>
          </a:prstGeom>
        </p:spPr>
        <p:txBody>
          <a:bodyPr wrap="none">
            <a:spAutoFit/>
          </a:bodyPr>
          <a:lstStyle/>
          <a:p>
            <a:r>
              <a:rPr lang="en-US" dirty="0"/>
              <a:t>LBA 0</a:t>
            </a:r>
          </a:p>
        </p:txBody>
      </p:sp>
      <p:sp>
        <p:nvSpPr>
          <p:cNvPr id="55" name="Rectangle 54"/>
          <p:cNvSpPr/>
          <p:nvPr/>
        </p:nvSpPr>
        <p:spPr>
          <a:xfrm>
            <a:off x="4800600" y="4839527"/>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Tree>
    <p:extLst>
      <p:ext uri="{BB962C8B-B14F-4D97-AF65-F5344CB8AC3E}">
        <p14:creationId xmlns:p14="http://schemas.microsoft.com/office/powerpoint/2010/main" val="32526823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Legacy MBR structure</a:t>
            </a:r>
          </a:p>
        </p:txBody>
      </p:sp>
      <p:sp>
        <p:nvSpPr>
          <p:cNvPr id="6" name="TextBox 5"/>
          <p:cNvSpPr txBox="1"/>
          <p:nvPr/>
        </p:nvSpPr>
        <p:spPr>
          <a:xfrm>
            <a:off x="490728" y="5638800"/>
            <a:ext cx="8413261" cy="584775"/>
          </a:xfrm>
          <a:prstGeom prst="rect">
            <a:avLst/>
          </a:prstGeom>
          <a:noFill/>
        </p:spPr>
        <p:txBody>
          <a:bodyPr wrap="square" rtlCol="0">
            <a:spAutoFit/>
          </a:bodyPr>
          <a:lstStyle/>
          <a:p>
            <a:r>
              <a:rPr lang="en-US" sz="2200" dirty="0">
                <a:latin typeface="Neo Sans Intel"/>
                <a:cs typeface="Neo Sans Intel"/>
              </a:rPr>
              <a:t>As defined in UEFI Spec 2.5, Chapter 5 GPT Disk Layout</a:t>
            </a:r>
          </a:p>
          <a:p>
            <a:endParaRPr lang="en-US" sz="1000" dirty="0">
              <a:solidFill>
                <a:schemeClr val="tx2"/>
              </a:solidFill>
              <a:latin typeface="Neo Sans Intel"/>
              <a:cs typeface="Neo Sans Intel"/>
            </a:endParaRPr>
          </a:p>
        </p:txBody>
      </p:sp>
      <p:sp>
        <p:nvSpPr>
          <p:cNvPr id="8" name="Rectangle 7"/>
          <p:cNvSpPr/>
          <p:nvPr/>
        </p:nvSpPr>
        <p:spPr>
          <a:xfrm>
            <a:off x="609600" y="6172200"/>
            <a:ext cx="8001000" cy="338554"/>
          </a:xfrm>
          <a:prstGeom prst="rect">
            <a:avLst/>
          </a:prstGeom>
        </p:spPr>
        <p:txBody>
          <a:bodyPr wrap="square">
            <a:spAutoFit/>
          </a:bodyPr>
          <a:lstStyle/>
          <a:p>
            <a:pPr algn="ctr"/>
            <a:r>
              <a:rPr lang="en-US" sz="1600" dirty="0"/>
              <a:t>Source: </a:t>
            </a:r>
            <a:r>
              <a:rPr lang="en-US" sz="1600" dirty="0">
                <a:hlinkClick r:id="rId2"/>
              </a:rPr>
              <a:t>https://technet.microsoft.com/en-us/library/cc976786.aspx</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4167599891"/>
              </p:ext>
            </p:extLst>
          </p:nvPr>
        </p:nvGraphicFramePr>
        <p:xfrm>
          <a:off x="159461" y="1066800"/>
          <a:ext cx="8769928" cy="4541520"/>
        </p:xfrm>
        <a:graphic>
          <a:graphicData uri="http://schemas.openxmlformats.org/drawingml/2006/table">
            <a:tbl>
              <a:tblPr firstRow="1" bandRow="1">
                <a:tableStyleId>{5C22544A-7EE6-4342-B048-85BDC9FD1C3A}</a:tableStyleId>
              </a:tblPr>
              <a:tblGrid>
                <a:gridCol w="2659939">
                  <a:extLst>
                    <a:ext uri="{9D8B030D-6E8A-4147-A177-3AD203B41FA5}">
                      <a16:colId xmlns:a16="http://schemas.microsoft.com/office/drawing/2014/main" xmlns="" val="594078769"/>
                    </a:ext>
                  </a:extLst>
                </a:gridCol>
                <a:gridCol w="838200">
                  <a:extLst>
                    <a:ext uri="{9D8B030D-6E8A-4147-A177-3AD203B41FA5}">
                      <a16:colId xmlns:a16="http://schemas.microsoft.com/office/drawing/2014/main" xmlns="" val="928198643"/>
                    </a:ext>
                  </a:extLst>
                </a:gridCol>
                <a:gridCol w="1185698">
                  <a:extLst>
                    <a:ext uri="{9D8B030D-6E8A-4147-A177-3AD203B41FA5}">
                      <a16:colId xmlns:a16="http://schemas.microsoft.com/office/drawing/2014/main" xmlns="" val="20000"/>
                    </a:ext>
                  </a:extLst>
                </a:gridCol>
                <a:gridCol w="4086091">
                  <a:extLst>
                    <a:ext uri="{9D8B030D-6E8A-4147-A177-3AD203B41FA5}">
                      <a16:colId xmlns:a16="http://schemas.microsoft.com/office/drawing/2014/main" xmlns="" val="20001"/>
                    </a:ext>
                  </a:extLst>
                </a:gridCol>
              </a:tblGrid>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Mnemonic</a:t>
                      </a:r>
                    </a:p>
                  </a:txBody>
                  <a:tcPr/>
                </a:tc>
                <a:tc>
                  <a:txBody>
                    <a:bodyPr/>
                    <a:lstStyle/>
                    <a:p>
                      <a:r>
                        <a:rPr lang="en-US" sz="1600" dirty="0"/>
                        <a:t>Byte</a:t>
                      </a:r>
                      <a:r>
                        <a:rPr lang="en-US" sz="1600" baseline="0" dirty="0"/>
                        <a:t> Offset</a:t>
                      </a:r>
                      <a:endParaRPr lang="en-US" sz="1600" dirty="0"/>
                    </a:p>
                  </a:txBody>
                  <a:tcPr/>
                </a:tc>
                <a:tc>
                  <a:txBody>
                    <a:bodyPr/>
                    <a:lstStyle/>
                    <a:p>
                      <a:r>
                        <a:rPr lang="en-US" sz="1600" dirty="0"/>
                        <a:t>Byte Length</a:t>
                      </a:r>
                    </a:p>
                  </a:txBody>
                  <a:tcPr/>
                </a:tc>
                <a:tc>
                  <a:txBody>
                    <a:bodyPr/>
                    <a:lstStyle/>
                    <a:p>
                      <a:r>
                        <a:rPr lang="en-US" sz="1600" baseline="0" dirty="0"/>
                        <a:t>Description  </a:t>
                      </a:r>
                      <a:endParaRPr lang="en-US" sz="1600" dirty="0"/>
                    </a:p>
                  </a:txBody>
                  <a:tcPr/>
                </a:tc>
                <a:extLst>
                  <a:ext uri="{0D108BD9-81ED-4DB2-BD59-A6C34878D82A}">
                    <a16:rowId xmlns:a16="http://schemas.microsoft.com/office/drawing/2014/main" xmlns="" val="10000"/>
                  </a:ext>
                </a:extLst>
              </a:tr>
              <a:tr h="2604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latin typeface="Courier New" panose="02070309020205020404" pitchFamily="49" charset="0"/>
                          <a:cs typeface="Courier New" panose="02070309020205020404" pitchFamily="49" charset="0"/>
                        </a:rPr>
                        <a:t>BootCode</a:t>
                      </a:r>
                      <a:endParaRPr lang="en-US" sz="1400" dirty="0">
                        <a:latin typeface="Courier New" panose="02070309020205020404" pitchFamily="49" charset="0"/>
                        <a:cs typeface="Courier New" panose="020703090202050204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424</a:t>
                      </a:r>
                    </a:p>
                  </a:txBody>
                  <a:tcPr/>
                </a:tc>
                <a:tc>
                  <a:txBody>
                    <a:bodyPr/>
                    <a:lstStyle/>
                    <a:p>
                      <a:r>
                        <a:rPr lang="en-US" sz="1400" dirty="0"/>
                        <a:t>X86</a:t>
                      </a:r>
                      <a:r>
                        <a:rPr lang="en-US" sz="1400" baseline="0" dirty="0"/>
                        <a:t> code used on a no-UEFI system to select an MBR partition record and load the first logical block of the partition. This code shall not be executed on UEFI systems </a:t>
                      </a:r>
                      <a:endParaRPr lang="en-US" sz="1400" dirty="0"/>
                    </a:p>
                  </a:txBody>
                  <a:tcPr/>
                </a:tc>
                <a:extLst>
                  <a:ext uri="{0D108BD9-81ED-4DB2-BD59-A6C34878D82A}">
                    <a16:rowId xmlns:a16="http://schemas.microsoft.com/office/drawing/2014/main" xmlns="" val="10001"/>
                  </a:ext>
                </a:extLst>
              </a:tr>
              <a:tr h="296883">
                <a:tc>
                  <a:txBody>
                    <a:bodyPr/>
                    <a:lstStyle/>
                    <a:p>
                      <a:r>
                        <a:rPr lang="en-US" sz="1400" dirty="0" err="1">
                          <a:latin typeface="Courier New" panose="02070309020205020404" pitchFamily="49" charset="0"/>
                          <a:cs typeface="Courier New" panose="02070309020205020404" pitchFamily="49" charset="0"/>
                        </a:rPr>
                        <a:t>UniqueMBRDiskSignature</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440</a:t>
                      </a:r>
                    </a:p>
                  </a:txBody>
                  <a:tcPr/>
                </a:tc>
                <a:tc>
                  <a:txBody>
                    <a:bodyPr/>
                    <a:lstStyle/>
                    <a:p>
                      <a:r>
                        <a:rPr lang="en-US" sz="1400" dirty="0">
                          <a:latin typeface="Courier New" panose="02070309020205020404" pitchFamily="49" charset="0"/>
                          <a:cs typeface="Courier New" panose="02070309020205020404" pitchFamily="49" charset="0"/>
                        </a:rPr>
                        <a:t>4</a:t>
                      </a:r>
                    </a:p>
                  </a:txBody>
                  <a:tcPr/>
                </a:tc>
                <a:tc>
                  <a:txBody>
                    <a:bodyPr/>
                    <a:lstStyle/>
                    <a:p>
                      <a:r>
                        <a:rPr lang="en-US" sz="1400" dirty="0"/>
                        <a:t>Unique Disk Signature. This may be used by the OS to identify</a:t>
                      </a:r>
                      <a:r>
                        <a:rPr lang="en-US" sz="1400" baseline="0" dirty="0"/>
                        <a:t> the disk from other disks in the system. This value is always written by the OS and is never written by EFI firmware </a:t>
                      </a:r>
                      <a:endParaRPr lang="en-US" sz="1400" dirty="0"/>
                    </a:p>
                  </a:txBody>
                  <a:tcPr/>
                </a:tc>
                <a:extLst>
                  <a:ext uri="{0D108BD9-81ED-4DB2-BD59-A6C34878D82A}">
                    <a16:rowId xmlns:a16="http://schemas.microsoft.com/office/drawing/2014/main" xmlns="" val="10002"/>
                  </a:ext>
                </a:extLst>
              </a:tr>
              <a:tr h="350520">
                <a:tc>
                  <a:txBody>
                    <a:bodyPr/>
                    <a:lstStyle/>
                    <a:p>
                      <a:r>
                        <a:rPr lang="en-US" sz="1400" dirty="0">
                          <a:latin typeface="Courier New" panose="02070309020205020404" pitchFamily="49" charset="0"/>
                          <a:cs typeface="Courier New" panose="02070309020205020404" pitchFamily="49" charset="0"/>
                        </a:rPr>
                        <a:t>Unknown</a:t>
                      </a:r>
                    </a:p>
                  </a:txBody>
                  <a:tcPr/>
                </a:tc>
                <a:tc>
                  <a:txBody>
                    <a:bodyPr/>
                    <a:lstStyle/>
                    <a:p>
                      <a:r>
                        <a:rPr lang="en-US" sz="1400" dirty="0">
                          <a:latin typeface="Courier New" panose="02070309020205020404" pitchFamily="49" charset="0"/>
                          <a:cs typeface="Courier New" panose="02070309020205020404" pitchFamily="49" charset="0"/>
                        </a:rPr>
                        <a:t>444</a:t>
                      </a:r>
                    </a:p>
                  </a:txBody>
                  <a:tcPr/>
                </a:tc>
                <a:tc>
                  <a:txBody>
                    <a:bodyPr/>
                    <a:lstStyle/>
                    <a:p>
                      <a:r>
                        <a:rPr lang="en-US" sz="1400" dirty="0">
                          <a:latin typeface="Courier New" panose="02070309020205020404" pitchFamily="49" charset="0"/>
                          <a:cs typeface="Courier New" panose="02070309020205020404" pitchFamily="49" charset="0"/>
                        </a:rPr>
                        <a:t>2</a:t>
                      </a:r>
                    </a:p>
                  </a:txBody>
                  <a:tcPr/>
                </a:tc>
                <a:tc>
                  <a:txBody>
                    <a:bodyPr/>
                    <a:lstStyle/>
                    <a:p>
                      <a:r>
                        <a:rPr lang="en-US" sz="1400" dirty="0"/>
                        <a:t>Unknown. This field shall not be used in UEFI firmware</a:t>
                      </a:r>
                      <a:r>
                        <a:rPr lang="en-US" sz="1400" baseline="0" dirty="0"/>
                        <a:t> </a:t>
                      </a:r>
                      <a:endParaRPr lang="en-US" sz="1400" dirty="0"/>
                    </a:p>
                  </a:txBody>
                  <a:tcPr/>
                </a:tc>
                <a:extLst>
                  <a:ext uri="{0D108BD9-81ED-4DB2-BD59-A6C34878D82A}">
                    <a16:rowId xmlns:a16="http://schemas.microsoft.com/office/drawing/2014/main" xmlns="" val="10003"/>
                  </a:ext>
                </a:extLst>
              </a:tr>
              <a:tr h="264424">
                <a:tc>
                  <a:txBody>
                    <a:bodyPr/>
                    <a:lstStyle/>
                    <a:p>
                      <a:r>
                        <a:rPr lang="en-US" sz="1400" dirty="0" err="1">
                          <a:latin typeface="Courier New" panose="02070309020205020404" pitchFamily="49" charset="0"/>
                          <a:cs typeface="Courier New" panose="02070309020205020404" pitchFamily="49" charset="0"/>
                        </a:rPr>
                        <a:t>PartitionRecord</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446</a:t>
                      </a:r>
                    </a:p>
                  </a:txBody>
                  <a:tcPr/>
                </a:tc>
                <a:tc>
                  <a:txBody>
                    <a:bodyPr/>
                    <a:lstStyle/>
                    <a:p>
                      <a:r>
                        <a:rPr lang="en-US" sz="1400" dirty="0">
                          <a:latin typeface="Courier New" panose="02070309020205020404" pitchFamily="49" charset="0"/>
                          <a:cs typeface="Courier New" panose="02070309020205020404" pitchFamily="49" charset="0"/>
                        </a:rPr>
                        <a:t>16*4</a:t>
                      </a:r>
                    </a:p>
                  </a:txBody>
                  <a:tcPr/>
                </a:tc>
                <a:tc>
                  <a:txBody>
                    <a:bodyPr/>
                    <a:lstStyle/>
                    <a:p>
                      <a:r>
                        <a:rPr lang="en-US" sz="1400" dirty="0"/>
                        <a:t>Array of four</a:t>
                      </a:r>
                      <a:r>
                        <a:rPr lang="en-US" sz="1400" baseline="0" dirty="0"/>
                        <a:t> legacy MSR partition records </a:t>
                      </a:r>
                      <a:endParaRPr lang="en-US" sz="1400" dirty="0"/>
                    </a:p>
                  </a:txBody>
                  <a:tcPr/>
                </a:tc>
                <a:extLst>
                  <a:ext uri="{0D108BD9-81ED-4DB2-BD59-A6C34878D82A}">
                    <a16:rowId xmlns:a16="http://schemas.microsoft.com/office/drawing/2014/main" xmlns="" val="10004"/>
                  </a:ext>
                </a:extLst>
              </a:tr>
              <a:tr h="285799">
                <a:tc>
                  <a:txBody>
                    <a:bodyPr/>
                    <a:lstStyle/>
                    <a:p>
                      <a:r>
                        <a:rPr lang="en-US" sz="1400" dirty="0">
                          <a:latin typeface="Courier New" panose="02070309020205020404" pitchFamily="49" charset="0"/>
                          <a:cs typeface="Courier New" panose="02070309020205020404" pitchFamily="49" charset="0"/>
                        </a:rPr>
                        <a:t>Signature</a:t>
                      </a:r>
                    </a:p>
                  </a:txBody>
                  <a:tcPr/>
                </a:tc>
                <a:tc>
                  <a:txBody>
                    <a:bodyPr/>
                    <a:lstStyle/>
                    <a:p>
                      <a:r>
                        <a:rPr lang="en-US" sz="1400" dirty="0">
                          <a:latin typeface="Courier New" panose="02070309020205020404" pitchFamily="49" charset="0"/>
                          <a:cs typeface="Courier New" panose="02070309020205020404" pitchFamily="49" charset="0"/>
                        </a:rPr>
                        <a:t>510</a:t>
                      </a:r>
                    </a:p>
                  </a:txBody>
                  <a:tcPr/>
                </a:tc>
                <a:tc>
                  <a:txBody>
                    <a:bodyPr/>
                    <a:lstStyle/>
                    <a:p>
                      <a:r>
                        <a:rPr lang="en-US" sz="1400" dirty="0">
                          <a:latin typeface="Courier New" panose="02070309020205020404" pitchFamily="49" charset="0"/>
                          <a:cs typeface="Courier New" panose="02070309020205020404" pitchFamily="49" charset="0"/>
                        </a:rPr>
                        <a:t>2 </a:t>
                      </a:r>
                    </a:p>
                  </a:txBody>
                  <a:tcPr/>
                </a:tc>
                <a:tc>
                  <a:txBody>
                    <a:bodyPr/>
                    <a:lstStyle/>
                    <a:p>
                      <a:r>
                        <a:rPr lang="en-US" sz="1400" dirty="0"/>
                        <a:t>Set to 0xAA55 (i.e., byte 510</a:t>
                      </a:r>
                      <a:r>
                        <a:rPr lang="en-US" sz="1400" baseline="0" dirty="0"/>
                        <a:t> contains 0x55 and byte 511 contains 0xAA) </a:t>
                      </a:r>
                      <a:endParaRPr lang="en-US" sz="1400" dirty="0"/>
                    </a:p>
                  </a:txBody>
                  <a:tcPr/>
                </a:tc>
                <a:extLst>
                  <a:ext uri="{0D108BD9-81ED-4DB2-BD59-A6C34878D82A}">
                    <a16:rowId xmlns:a16="http://schemas.microsoft.com/office/drawing/2014/main" xmlns="" val="10005"/>
                  </a:ext>
                </a:extLst>
              </a:tr>
              <a:tr h="247402">
                <a:tc>
                  <a:txBody>
                    <a:bodyPr/>
                    <a:lstStyle/>
                    <a:p>
                      <a:r>
                        <a:rPr lang="en-US" sz="1400" dirty="0">
                          <a:latin typeface="Courier New" panose="02070309020205020404" pitchFamily="49" charset="0"/>
                          <a:cs typeface="Courier New" panose="02070309020205020404" pitchFamily="49" charset="0"/>
                        </a:rPr>
                        <a:t>Reserved </a:t>
                      </a:r>
                    </a:p>
                  </a:txBody>
                  <a:tcPr/>
                </a:tc>
                <a:tc>
                  <a:txBody>
                    <a:bodyPr/>
                    <a:lstStyle/>
                    <a:p>
                      <a:r>
                        <a:rPr lang="en-US" sz="1400" dirty="0">
                          <a:latin typeface="Courier New" panose="02070309020205020404" pitchFamily="49" charset="0"/>
                          <a:cs typeface="Courier New" panose="02070309020205020404" pitchFamily="49" charset="0"/>
                        </a:rPr>
                        <a:t>512</a:t>
                      </a:r>
                    </a:p>
                  </a:txBody>
                  <a:tcPr/>
                </a:tc>
                <a:tc>
                  <a:txBody>
                    <a:bodyPr/>
                    <a:lstStyle/>
                    <a:p>
                      <a:r>
                        <a:rPr lang="en-US" sz="1400" dirty="0">
                          <a:latin typeface="Courier New" panose="02070309020205020404" pitchFamily="49" charset="0"/>
                          <a:cs typeface="Courier New" panose="02070309020205020404" pitchFamily="49" charset="0"/>
                        </a:rPr>
                        <a:t>Logical </a:t>
                      </a:r>
                      <a:r>
                        <a:rPr lang="en-US" sz="1400" dirty="0" err="1">
                          <a:latin typeface="Courier New" panose="02070309020205020404" pitchFamily="49" charset="0"/>
                          <a:cs typeface="Courier New" panose="02070309020205020404" pitchFamily="49" charset="0"/>
                        </a:rPr>
                        <a:t>BlockSize</a:t>
                      </a:r>
                      <a:r>
                        <a:rPr lang="en-US" sz="1400" dirty="0">
                          <a:latin typeface="Courier New" panose="02070309020205020404" pitchFamily="49" charset="0"/>
                          <a:cs typeface="Courier New" panose="02070309020205020404" pitchFamily="49" charset="0"/>
                        </a:rPr>
                        <a:t> - 512</a:t>
                      </a:r>
                    </a:p>
                  </a:txBody>
                  <a:tcPr/>
                </a:tc>
                <a:tc>
                  <a:txBody>
                    <a:bodyPr/>
                    <a:lstStyle/>
                    <a:p>
                      <a:r>
                        <a:rPr lang="en-US" sz="1400" dirty="0"/>
                        <a:t>The rest</a:t>
                      </a:r>
                      <a:r>
                        <a:rPr lang="en-US" sz="1400" baseline="0" dirty="0"/>
                        <a:t> of the logical block, if any, is reserved. </a:t>
                      </a:r>
                      <a:endParaRPr lang="en-US" sz="1400"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070572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Legacy MBR partition record</a:t>
            </a:r>
          </a:p>
        </p:txBody>
      </p:sp>
      <p:sp>
        <p:nvSpPr>
          <p:cNvPr id="3" name="Content Placeholder 2"/>
          <p:cNvSpPr>
            <a:spLocks noGrp="1"/>
          </p:cNvSpPr>
          <p:nvPr>
            <p:ph idx="1"/>
          </p:nvPr>
        </p:nvSpPr>
        <p:spPr/>
        <p:txBody>
          <a:bodyPr>
            <a:normAutofit fontScale="92500"/>
          </a:bodyPr>
          <a:lstStyle/>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The partition defined by each MBR Partition Record must physically reside on the disk (i.e., not exceeding the capacity of the disk).</a:t>
            </a:r>
          </a:p>
          <a:p>
            <a:pPr marL="342900" indent="-342900">
              <a:buFont typeface="Arial" panose="020B0604020202020204" pitchFamily="34" charset="0"/>
              <a:buChar char="•"/>
            </a:pPr>
            <a:r>
              <a:rPr lang="en-US" dirty="0"/>
              <a:t>Each partition must not overlap with other partitions.</a:t>
            </a:r>
          </a:p>
        </p:txBody>
      </p:sp>
      <p:sp>
        <p:nvSpPr>
          <p:cNvPr id="5" name="Rectangle 4"/>
          <p:cNvSpPr/>
          <p:nvPr/>
        </p:nvSpPr>
        <p:spPr>
          <a:xfrm>
            <a:off x="609600" y="6172200"/>
            <a:ext cx="8001000" cy="338554"/>
          </a:xfrm>
          <a:prstGeom prst="rect">
            <a:avLst/>
          </a:prstGeom>
        </p:spPr>
        <p:txBody>
          <a:bodyPr wrap="square">
            <a:spAutoFit/>
          </a:bodyPr>
          <a:lstStyle/>
          <a:p>
            <a:pPr algn="ctr"/>
            <a:r>
              <a:rPr lang="en-US" sz="1600" dirty="0"/>
              <a:t>Source: </a:t>
            </a:r>
            <a:r>
              <a:rPr lang="en-US" sz="1600" dirty="0">
                <a:hlinkClick r:id="rId2"/>
              </a:rPr>
              <a:t>https://technet.microsoft.com/en-us/library/cc976786.aspx</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109105494"/>
              </p:ext>
            </p:extLst>
          </p:nvPr>
        </p:nvGraphicFramePr>
        <p:xfrm>
          <a:off x="187036" y="914400"/>
          <a:ext cx="8769928" cy="3973986"/>
        </p:xfrm>
        <a:graphic>
          <a:graphicData uri="http://schemas.openxmlformats.org/drawingml/2006/table">
            <a:tbl>
              <a:tblPr firstRow="1" bandRow="1">
                <a:tableStyleId>{5C22544A-7EE6-4342-B048-85BDC9FD1C3A}</a:tableStyleId>
              </a:tblPr>
              <a:tblGrid>
                <a:gridCol w="2659939">
                  <a:extLst>
                    <a:ext uri="{9D8B030D-6E8A-4147-A177-3AD203B41FA5}">
                      <a16:colId xmlns:a16="http://schemas.microsoft.com/office/drawing/2014/main" xmlns="" val="594078769"/>
                    </a:ext>
                  </a:extLst>
                </a:gridCol>
                <a:gridCol w="838200">
                  <a:extLst>
                    <a:ext uri="{9D8B030D-6E8A-4147-A177-3AD203B41FA5}">
                      <a16:colId xmlns:a16="http://schemas.microsoft.com/office/drawing/2014/main" xmlns="" val="928198643"/>
                    </a:ext>
                  </a:extLst>
                </a:gridCol>
                <a:gridCol w="1185698">
                  <a:extLst>
                    <a:ext uri="{9D8B030D-6E8A-4147-A177-3AD203B41FA5}">
                      <a16:colId xmlns:a16="http://schemas.microsoft.com/office/drawing/2014/main" xmlns="" val="20000"/>
                    </a:ext>
                  </a:extLst>
                </a:gridCol>
                <a:gridCol w="4086091">
                  <a:extLst>
                    <a:ext uri="{9D8B030D-6E8A-4147-A177-3AD203B41FA5}">
                      <a16:colId xmlns:a16="http://schemas.microsoft.com/office/drawing/2014/main" xmlns="" val="20001"/>
                    </a:ext>
                  </a:extLst>
                </a:gridCol>
              </a:tblGrid>
              <a:tr h="182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Mnemonic</a:t>
                      </a:r>
                    </a:p>
                  </a:txBody>
                  <a:tcPr/>
                </a:tc>
                <a:tc>
                  <a:txBody>
                    <a:bodyPr/>
                    <a:lstStyle/>
                    <a:p>
                      <a:r>
                        <a:rPr lang="en-US" sz="1600" dirty="0"/>
                        <a:t>Byte</a:t>
                      </a:r>
                      <a:r>
                        <a:rPr lang="en-US" sz="1600" baseline="0" dirty="0"/>
                        <a:t> Offset</a:t>
                      </a:r>
                      <a:endParaRPr lang="en-US" sz="1600" dirty="0"/>
                    </a:p>
                  </a:txBody>
                  <a:tcPr/>
                </a:tc>
                <a:tc>
                  <a:txBody>
                    <a:bodyPr/>
                    <a:lstStyle/>
                    <a:p>
                      <a:r>
                        <a:rPr lang="en-US" sz="1600" dirty="0"/>
                        <a:t>Byte Length</a:t>
                      </a:r>
                    </a:p>
                  </a:txBody>
                  <a:tcPr/>
                </a:tc>
                <a:tc>
                  <a:txBody>
                    <a:bodyPr/>
                    <a:lstStyle/>
                    <a:p>
                      <a:r>
                        <a:rPr lang="en-US" sz="1600" baseline="0" dirty="0"/>
                        <a:t>Description  </a:t>
                      </a:r>
                      <a:endParaRPr lang="en-US" sz="1600" dirty="0"/>
                    </a:p>
                  </a:txBody>
                  <a:tcPr/>
                </a:tc>
                <a:extLst>
                  <a:ext uri="{0D108BD9-81ED-4DB2-BD59-A6C34878D82A}">
                    <a16:rowId xmlns:a16="http://schemas.microsoft.com/office/drawing/2014/main" xmlns="" val="10000"/>
                  </a:ext>
                </a:extLst>
              </a:tr>
              <a:tr h="26045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a:latin typeface="Courier New" panose="02070309020205020404" pitchFamily="49" charset="0"/>
                          <a:cs typeface="Courier New" panose="02070309020205020404" pitchFamily="49" charset="0"/>
                        </a:rPr>
                        <a:t>BootIndicator</a:t>
                      </a:r>
                      <a:endParaRPr lang="en-US" sz="1400" dirty="0">
                        <a:latin typeface="Courier New" panose="02070309020205020404" pitchFamily="49" charset="0"/>
                        <a:cs typeface="Courier New" panose="020703090202050204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1</a:t>
                      </a:r>
                    </a:p>
                  </a:txBody>
                  <a:tcPr/>
                </a:tc>
                <a:tc>
                  <a:txBody>
                    <a:bodyPr/>
                    <a:lstStyle/>
                    <a:p>
                      <a:r>
                        <a:rPr lang="en-US" sz="1400" dirty="0"/>
                        <a:t>0x80</a:t>
                      </a:r>
                      <a:r>
                        <a:rPr lang="en-US" sz="1400" baseline="0" dirty="0"/>
                        <a:t> indicates that this is the bootable legacy partition. Other values indicate that this is not a bootable legacy partition. This field shall not be used by UEFI firmware </a:t>
                      </a:r>
                      <a:endParaRPr lang="en-US" sz="1400" dirty="0"/>
                    </a:p>
                  </a:txBody>
                  <a:tcPr/>
                </a:tc>
                <a:extLst>
                  <a:ext uri="{0D108BD9-81ED-4DB2-BD59-A6C34878D82A}">
                    <a16:rowId xmlns:a16="http://schemas.microsoft.com/office/drawing/2014/main" xmlns="" val="10001"/>
                  </a:ext>
                </a:extLst>
              </a:tr>
              <a:tr h="544986">
                <a:tc>
                  <a:txBody>
                    <a:bodyPr/>
                    <a:lstStyle/>
                    <a:p>
                      <a:r>
                        <a:rPr lang="en-US" sz="1400" dirty="0" err="1">
                          <a:latin typeface="Courier New" panose="02070309020205020404" pitchFamily="49" charset="0"/>
                          <a:cs typeface="Courier New" panose="02070309020205020404" pitchFamily="49" charset="0"/>
                        </a:rPr>
                        <a:t>StartingCHS</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1</a:t>
                      </a:r>
                    </a:p>
                  </a:txBody>
                  <a:tcPr/>
                </a:tc>
                <a:tc>
                  <a:txBody>
                    <a:bodyPr/>
                    <a:lstStyle/>
                    <a:p>
                      <a:r>
                        <a:rPr lang="en-US" sz="1400" dirty="0">
                          <a:latin typeface="Courier New" panose="02070309020205020404" pitchFamily="49" charset="0"/>
                          <a:cs typeface="Courier New" panose="02070309020205020404" pitchFamily="49" charset="0"/>
                        </a:rPr>
                        <a:t>3</a:t>
                      </a:r>
                    </a:p>
                  </a:txBody>
                  <a:tcPr/>
                </a:tc>
                <a:tc>
                  <a:txBody>
                    <a:bodyPr/>
                    <a:lstStyle/>
                    <a:p>
                      <a:r>
                        <a:rPr lang="en-US" sz="1400" baseline="0" dirty="0"/>
                        <a:t>Start of partition in CHS address format. This field shall not be used by UEFI firmware  </a:t>
                      </a:r>
                      <a:endParaRPr lang="en-US" sz="1400" dirty="0"/>
                    </a:p>
                  </a:txBody>
                  <a:tcPr/>
                </a:tc>
                <a:extLst>
                  <a:ext uri="{0D108BD9-81ED-4DB2-BD59-A6C34878D82A}">
                    <a16:rowId xmlns:a16="http://schemas.microsoft.com/office/drawing/2014/main" xmlns="" val="10002"/>
                  </a:ext>
                </a:extLst>
              </a:tr>
              <a:tr h="350520">
                <a:tc>
                  <a:txBody>
                    <a:bodyPr/>
                    <a:lstStyle/>
                    <a:p>
                      <a:r>
                        <a:rPr lang="en-US" sz="1400" dirty="0" err="1">
                          <a:latin typeface="Courier New" panose="02070309020205020404" pitchFamily="49" charset="0"/>
                          <a:cs typeface="Courier New" panose="02070309020205020404" pitchFamily="49" charset="0"/>
                        </a:rPr>
                        <a:t>OSType</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4</a:t>
                      </a:r>
                    </a:p>
                  </a:txBody>
                  <a:tcPr/>
                </a:tc>
                <a:tc>
                  <a:txBody>
                    <a:bodyPr/>
                    <a:lstStyle/>
                    <a:p>
                      <a:r>
                        <a:rPr lang="en-US" sz="1400" dirty="0">
                          <a:latin typeface="Courier New" panose="02070309020205020404" pitchFamily="49" charset="0"/>
                          <a:cs typeface="Courier New" panose="02070309020205020404" pitchFamily="49" charset="0"/>
                        </a:rPr>
                        <a:t>1</a:t>
                      </a:r>
                    </a:p>
                  </a:txBody>
                  <a:tcPr/>
                </a:tc>
                <a:tc>
                  <a:txBody>
                    <a:bodyPr/>
                    <a:lstStyle/>
                    <a:p>
                      <a:r>
                        <a:rPr lang="en-US" sz="1400" dirty="0"/>
                        <a:t>Type of</a:t>
                      </a:r>
                      <a:r>
                        <a:rPr lang="en-US" sz="1400" baseline="0" dirty="0"/>
                        <a:t> partition. </a:t>
                      </a:r>
                      <a:endParaRPr lang="en-US" sz="1400" dirty="0"/>
                    </a:p>
                  </a:txBody>
                  <a:tcPr/>
                </a:tc>
                <a:extLst>
                  <a:ext uri="{0D108BD9-81ED-4DB2-BD59-A6C34878D82A}">
                    <a16:rowId xmlns:a16="http://schemas.microsoft.com/office/drawing/2014/main" xmlns="" val="10003"/>
                  </a:ext>
                </a:extLst>
              </a:tr>
              <a:tr h="264424">
                <a:tc>
                  <a:txBody>
                    <a:bodyPr/>
                    <a:lstStyle/>
                    <a:p>
                      <a:r>
                        <a:rPr lang="en-US" sz="1400" dirty="0" err="1">
                          <a:latin typeface="Courier New" panose="02070309020205020404" pitchFamily="49" charset="0"/>
                          <a:cs typeface="Courier New" panose="02070309020205020404" pitchFamily="49" charset="0"/>
                        </a:rPr>
                        <a:t>EndingCHS</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5</a:t>
                      </a:r>
                    </a:p>
                  </a:txBody>
                  <a:tcPr/>
                </a:tc>
                <a:tc>
                  <a:txBody>
                    <a:bodyPr/>
                    <a:lstStyle/>
                    <a:p>
                      <a:r>
                        <a:rPr lang="en-US" sz="1400" dirty="0">
                          <a:latin typeface="Courier New" panose="02070309020205020404" pitchFamily="49" charset="0"/>
                          <a:cs typeface="Courier New" panose="02070309020205020404" pitchFamily="49" charset="0"/>
                        </a:rPr>
                        <a:t>3</a:t>
                      </a:r>
                    </a:p>
                  </a:txBody>
                  <a:tcPr/>
                </a:tc>
                <a:tc>
                  <a:txBody>
                    <a:bodyPr/>
                    <a:lstStyle/>
                    <a:p>
                      <a:r>
                        <a:rPr lang="en-US" sz="1400" dirty="0"/>
                        <a:t>Array of four</a:t>
                      </a:r>
                      <a:r>
                        <a:rPr lang="en-US" sz="1400" baseline="0" dirty="0"/>
                        <a:t> legacy MSR partition records </a:t>
                      </a:r>
                      <a:endParaRPr lang="en-US" sz="1400" dirty="0"/>
                    </a:p>
                  </a:txBody>
                  <a:tcPr/>
                </a:tc>
                <a:extLst>
                  <a:ext uri="{0D108BD9-81ED-4DB2-BD59-A6C34878D82A}">
                    <a16:rowId xmlns:a16="http://schemas.microsoft.com/office/drawing/2014/main" xmlns="" val="10004"/>
                  </a:ext>
                </a:extLst>
              </a:tr>
              <a:tr h="285799">
                <a:tc>
                  <a:txBody>
                    <a:bodyPr/>
                    <a:lstStyle/>
                    <a:p>
                      <a:r>
                        <a:rPr lang="en-US" sz="1400" dirty="0" err="1">
                          <a:latin typeface="Courier New" panose="02070309020205020404" pitchFamily="49" charset="0"/>
                          <a:cs typeface="Courier New" panose="02070309020205020404" pitchFamily="49" charset="0"/>
                        </a:rPr>
                        <a:t>Starting</a:t>
                      </a:r>
                      <a:r>
                        <a:rPr lang="en-US" sz="1400" baseline="0" dirty="0" err="1">
                          <a:latin typeface="Courier New" panose="02070309020205020404" pitchFamily="49" charset="0"/>
                          <a:cs typeface="Courier New" panose="02070309020205020404" pitchFamily="49" charset="0"/>
                        </a:rPr>
                        <a:t>LBA</a:t>
                      </a:r>
                      <a:endParaRPr lang="en-US" sz="1400" dirty="0">
                        <a:latin typeface="Courier New" panose="02070309020205020404" pitchFamily="49" charset="0"/>
                        <a:cs typeface="Courier New" panose="02070309020205020404" pitchFamily="49" charset="0"/>
                      </a:endParaRPr>
                    </a:p>
                  </a:txBody>
                  <a:tcPr/>
                </a:tc>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4</a:t>
                      </a:r>
                    </a:p>
                  </a:txBody>
                  <a:tcPr/>
                </a:tc>
                <a:tc>
                  <a:txBody>
                    <a:bodyPr/>
                    <a:lstStyle/>
                    <a:p>
                      <a:r>
                        <a:rPr lang="en-US" sz="1400" dirty="0"/>
                        <a:t>End of partition in</a:t>
                      </a:r>
                      <a:r>
                        <a:rPr lang="en-US" sz="1400" baseline="0" dirty="0"/>
                        <a:t> CHS address format. This field shall not be used by UEFI firmware. </a:t>
                      </a:r>
                      <a:endParaRPr lang="en-US" sz="1400" dirty="0"/>
                    </a:p>
                  </a:txBody>
                  <a:tcPr/>
                </a:tc>
                <a:extLst>
                  <a:ext uri="{0D108BD9-81ED-4DB2-BD59-A6C34878D82A}">
                    <a16:rowId xmlns:a16="http://schemas.microsoft.com/office/drawing/2014/main" xmlns="" val="10005"/>
                  </a:ext>
                </a:extLst>
              </a:tr>
              <a:tr h="247402">
                <a:tc>
                  <a:txBody>
                    <a:bodyPr/>
                    <a:lstStyle/>
                    <a:p>
                      <a:r>
                        <a:rPr lang="en-US" sz="1400" dirty="0" err="1">
                          <a:latin typeface="Courier New" panose="02070309020205020404" pitchFamily="49" charset="0"/>
                          <a:cs typeface="Courier New" panose="02070309020205020404" pitchFamily="49" charset="0"/>
                        </a:rPr>
                        <a:t>SizeInLBA</a:t>
                      </a:r>
                      <a:r>
                        <a:rPr lang="en-US" sz="1400" dirty="0">
                          <a:latin typeface="Courier New" panose="02070309020205020404" pitchFamily="49" charset="0"/>
                          <a:cs typeface="Courier New" panose="02070309020205020404" pitchFamily="49" charset="0"/>
                        </a:rPr>
                        <a:t> </a:t>
                      </a:r>
                    </a:p>
                  </a:txBody>
                  <a:tcPr/>
                </a:tc>
                <a:tc>
                  <a:txBody>
                    <a:bodyPr/>
                    <a:lstStyle/>
                    <a:p>
                      <a:r>
                        <a:rPr lang="en-US" sz="1400" dirty="0">
                          <a:latin typeface="Courier New" panose="02070309020205020404" pitchFamily="49" charset="0"/>
                          <a:cs typeface="Courier New" panose="02070309020205020404" pitchFamily="49" charset="0"/>
                        </a:rPr>
                        <a:t>12</a:t>
                      </a:r>
                    </a:p>
                  </a:txBody>
                  <a:tcPr/>
                </a:tc>
                <a:tc>
                  <a:txBody>
                    <a:bodyPr/>
                    <a:lstStyle/>
                    <a:p>
                      <a:r>
                        <a:rPr lang="en-US" sz="1400" dirty="0">
                          <a:latin typeface="Courier New" panose="02070309020205020404" pitchFamily="49" charset="0"/>
                          <a:cs typeface="Courier New" panose="02070309020205020404" pitchFamily="49" charset="0"/>
                        </a:rPr>
                        <a:t>4</a:t>
                      </a:r>
                    </a:p>
                  </a:txBody>
                  <a:tcPr/>
                </a:tc>
                <a:tc>
                  <a:txBody>
                    <a:bodyPr/>
                    <a:lstStyle/>
                    <a:p>
                      <a:r>
                        <a:rPr lang="en-US" sz="1400" dirty="0"/>
                        <a:t>Size of the partition of LBA units of logical</a:t>
                      </a:r>
                      <a:r>
                        <a:rPr lang="en-US" sz="1400" baseline="0" dirty="0"/>
                        <a:t> blocks. This field is used by UEFI firmware to determine the size of the partition </a:t>
                      </a:r>
                      <a:endParaRPr lang="en-US" sz="1400"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546149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Protective MBR</a:t>
            </a:r>
          </a:p>
        </p:txBody>
      </p:sp>
      <p:sp>
        <p:nvSpPr>
          <p:cNvPr id="3" name="Content Placeholder 2"/>
          <p:cNvSpPr>
            <a:spLocks noGrp="1"/>
          </p:cNvSpPr>
          <p:nvPr>
            <p:ph idx="1"/>
          </p:nvPr>
        </p:nvSpPr>
        <p:spPr>
          <a:xfrm>
            <a:off x="457200" y="1371601"/>
            <a:ext cx="8229600" cy="2204748"/>
          </a:xfrm>
        </p:spPr>
        <p:txBody>
          <a:bodyPr/>
          <a:lstStyle/>
          <a:p>
            <a:pPr marL="342900" indent="-342900">
              <a:buFont typeface="Arial" panose="020B0604020202020204" pitchFamily="34" charset="0"/>
              <a:buChar char="•"/>
            </a:pPr>
            <a:r>
              <a:rPr lang="en-US" dirty="0"/>
              <a:t>Instead of legacy MBR a protective MBR may be located at LBA0 of the disk if it is using the GPT disk layout </a:t>
            </a:r>
          </a:p>
          <a:p>
            <a:pPr marL="342900" indent="-342900">
              <a:buFont typeface="Arial" panose="020B0604020202020204" pitchFamily="34" charset="0"/>
              <a:buChar char="•"/>
            </a:pPr>
            <a:r>
              <a:rPr lang="en-US" dirty="0"/>
              <a:t>One of the Partition Records shall be defined in a way reserving the entire space on the disk after the Protective MBR itself for the GPT disk layout</a:t>
            </a:r>
          </a:p>
        </p:txBody>
      </p:sp>
      <p:sp>
        <p:nvSpPr>
          <p:cNvPr id="5" name="Rectangle 4"/>
          <p:cNvSpPr/>
          <p:nvPr/>
        </p:nvSpPr>
        <p:spPr>
          <a:xfrm>
            <a:off x="905090" y="6248400"/>
            <a:ext cx="8467510" cy="307777"/>
          </a:xfrm>
          <a:prstGeom prst="rect">
            <a:avLst/>
          </a:prstGeom>
        </p:spPr>
        <p:txBody>
          <a:bodyPr wrap="square">
            <a:spAutoFit/>
          </a:bodyPr>
          <a:lstStyle/>
          <a:p>
            <a:r>
              <a:rPr lang="en-US" sz="1400" dirty="0"/>
              <a:t>Reference: </a:t>
            </a:r>
            <a:r>
              <a:rPr lang="en-US" sz="1400" dirty="0">
                <a:hlinkClick r:id="rId2"/>
              </a:rPr>
              <a:t>http://blog.fpmurphy.com/2011/10/fedora-16-mbr-grub-legacy-to-gpt-grub2.html</a:t>
            </a:r>
            <a:endParaRPr lang="en-US" sz="1400" dirty="0"/>
          </a:p>
        </p:txBody>
      </p:sp>
      <p:sp>
        <p:nvSpPr>
          <p:cNvPr id="6" name="Rectangle 5"/>
          <p:cNvSpPr/>
          <p:nvPr/>
        </p:nvSpPr>
        <p:spPr>
          <a:xfrm>
            <a:off x="2285999" y="4107088"/>
            <a:ext cx="684785" cy="829226"/>
          </a:xfrm>
          <a:prstGeom prst="rect">
            <a:avLst/>
          </a:prstGeom>
          <a:solidFill>
            <a:schemeClr val="accent4"/>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Primary GPT</a:t>
            </a:r>
          </a:p>
        </p:txBody>
      </p:sp>
      <p:sp>
        <p:nvSpPr>
          <p:cNvPr id="7" name="Rectangle 6"/>
          <p:cNvSpPr/>
          <p:nvPr/>
        </p:nvSpPr>
        <p:spPr>
          <a:xfrm>
            <a:off x="2965834" y="4100596"/>
            <a:ext cx="615566"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81400" y="4107088"/>
            <a:ext cx="304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86200" y="4107088"/>
            <a:ext cx="685800" cy="835717"/>
          </a:xfrm>
          <a:prstGeom prst="rect">
            <a:avLst/>
          </a:prstGeom>
          <a:solidFill>
            <a:srgbClr val="FF0000"/>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UEFI system partition</a:t>
            </a:r>
          </a:p>
        </p:txBody>
      </p:sp>
      <p:sp>
        <p:nvSpPr>
          <p:cNvPr id="10" name="Rectangle 9"/>
          <p:cNvSpPr/>
          <p:nvPr/>
        </p:nvSpPr>
        <p:spPr>
          <a:xfrm>
            <a:off x="4566033" y="4106820"/>
            <a:ext cx="304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0833" y="4107088"/>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
        <p:nvSpPr>
          <p:cNvPr id="12" name="Rectangle 11"/>
          <p:cNvSpPr/>
          <p:nvPr/>
        </p:nvSpPr>
        <p:spPr>
          <a:xfrm>
            <a:off x="5550666" y="4105620"/>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 </a:t>
            </a:r>
          </a:p>
        </p:txBody>
      </p:sp>
      <p:sp>
        <p:nvSpPr>
          <p:cNvPr id="13" name="Rectangle 12"/>
          <p:cNvSpPr/>
          <p:nvPr/>
        </p:nvSpPr>
        <p:spPr>
          <a:xfrm>
            <a:off x="6230499" y="4107087"/>
            <a:ext cx="304800" cy="835717"/>
          </a:xfrm>
          <a:prstGeom prst="rect">
            <a:avLst/>
          </a:prstGeom>
          <a:solidFill>
            <a:schemeClr val="bg1"/>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35299" y="4107086"/>
            <a:ext cx="685800" cy="835717"/>
          </a:xfrm>
          <a:prstGeom prst="rect">
            <a:avLst/>
          </a:prstGeom>
          <a:solidFill>
            <a:schemeClr val="accent4">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Partition</a:t>
            </a:r>
          </a:p>
        </p:txBody>
      </p:sp>
      <p:sp>
        <p:nvSpPr>
          <p:cNvPr id="15" name="Rectangle 14"/>
          <p:cNvSpPr/>
          <p:nvPr/>
        </p:nvSpPr>
        <p:spPr>
          <a:xfrm>
            <a:off x="7223643" y="4101258"/>
            <a:ext cx="685800" cy="835717"/>
          </a:xfrm>
          <a:prstGeom prst="rect">
            <a:avLst/>
          </a:prstGeom>
          <a:solidFill>
            <a:schemeClr val="accent4"/>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Backup GPT</a:t>
            </a:r>
          </a:p>
        </p:txBody>
      </p:sp>
      <p:cxnSp>
        <p:nvCxnSpPr>
          <p:cNvPr id="16" name="Straight Connector 15"/>
          <p:cNvCxnSpPr/>
          <p:nvPr/>
        </p:nvCxnSpPr>
        <p:spPr>
          <a:xfrm flipV="1">
            <a:off x="2514600" y="3772507"/>
            <a:ext cx="0" cy="47153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514600" y="3787953"/>
            <a:ext cx="436359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4" idx="0"/>
          </p:cNvCxnSpPr>
          <p:nvPr/>
        </p:nvCxnSpPr>
        <p:spPr>
          <a:xfrm>
            <a:off x="6878199" y="3787953"/>
            <a:ext cx="0" cy="3191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605135" y="3902629"/>
            <a:ext cx="0" cy="34141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05135" y="3910928"/>
            <a:ext cx="3288431"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2" idx="0"/>
          </p:cNvCxnSpPr>
          <p:nvPr/>
        </p:nvCxnSpPr>
        <p:spPr>
          <a:xfrm>
            <a:off x="5893566" y="3910928"/>
            <a:ext cx="0" cy="19469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667000" y="3984113"/>
            <a:ext cx="0" cy="26104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667000" y="3984113"/>
            <a:ext cx="25908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245866" y="3984113"/>
            <a:ext cx="3614" cy="12297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2743200" y="4045599"/>
            <a:ext cx="0" cy="19955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43200" y="4045599"/>
            <a:ext cx="14859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221326" y="4045468"/>
            <a:ext cx="0" cy="6965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498415" y="5960601"/>
            <a:ext cx="800284" cy="369332"/>
          </a:xfrm>
          <a:prstGeom prst="rect">
            <a:avLst/>
          </a:prstGeom>
        </p:spPr>
        <p:txBody>
          <a:bodyPr wrap="none">
            <a:spAutoFit/>
          </a:bodyPr>
          <a:lstStyle/>
          <a:p>
            <a:r>
              <a:rPr lang="en-US" dirty="0"/>
              <a:t>LBA 0</a:t>
            </a:r>
          </a:p>
        </p:txBody>
      </p:sp>
      <p:sp>
        <p:nvSpPr>
          <p:cNvPr id="30" name="Rectangle 29"/>
          <p:cNvSpPr/>
          <p:nvPr/>
        </p:nvSpPr>
        <p:spPr>
          <a:xfrm>
            <a:off x="2286000" y="4942802"/>
            <a:ext cx="5633382" cy="722007"/>
          </a:xfrm>
          <a:prstGeom prst="rect">
            <a:avLst/>
          </a:prstGeom>
          <a:solidFill>
            <a:schemeClr val="accent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GPT Protective partition </a:t>
            </a:r>
          </a:p>
        </p:txBody>
      </p:sp>
      <p:sp>
        <p:nvSpPr>
          <p:cNvPr id="31" name="Rectangle 30"/>
          <p:cNvSpPr/>
          <p:nvPr/>
        </p:nvSpPr>
        <p:spPr>
          <a:xfrm>
            <a:off x="1467321" y="4107087"/>
            <a:ext cx="815120" cy="1557722"/>
          </a:xfrm>
          <a:prstGeom prst="rect">
            <a:avLst/>
          </a:prstGeom>
          <a:solidFill>
            <a:schemeClr val="accent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Protective MBR</a:t>
            </a:r>
          </a:p>
        </p:txBody>
      </p:sp>
      <p:cxnSp>
        <p:nvCxnSpPr>
          <p:cNvPr id="32" name="Straight Connector 31"/>
          <p:cNvCxnSpPr>
            <a:stCxn id="31" idx="2"/>
          </p:cNvCxnSpPr>
          <p:nvPr/>
        </p:nvCxnSpPr>
        <p:spPr>
          <a:xfrm>
            <a:off x="1874881" y="5664809"/>
            <a:ext cx="0" cy="24907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85441" y="5913887"/>
            <a:ext cx="3328292"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213733" y="5664809"/>
            <a:ext cx="0" cy="24907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324425"/>
      </p:ext>
    </p:extLst>
  </p:cSld>
  <p:clrMapOvr>
    <a:masterClrMapping/>
  </p:clrMapOvr>
</p:sld>
</file>

<file path=ppt/theme/theme1.xml><?xml version="1.0" encoding="utf-8"?>
<a:theme xmlns:a="http://schemas.openxmlformats.org/drawingml/2006/main" name="ISPO-PPT-Template-darkblue-newlogo 2014">
  <a:themeElements>
    <a:clrScheme name="Custom 3">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4280"/>
      </a:hlink>
      <a:folHlink>
        <a:srgbClr val="ED1C24"/>
      </a:folHlink>
    </a:clrScheme>
    <a:fontScheme name="Intel">
      <a:majorFont>
        <a:latin typeface="Neo Sans Intel Light"/>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smtClean="0">
            <a:solidFill>
              <a:schemeClr val="tx2"/>
            </a:solidFill>
            <a:latin typeface="Neo Sans Intel"/>
            <a:cs typeface="Neo Sans Inte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27698</Words>
  <Application>Microsoft Office PowerPoint</Application>
  <PresentationFormat>如螢幕大小 (4:3)</PresentationFormat>
  <Paragraphs>5620</Paragraphs>
  <Slides>502</Slides>
  <Notes>289</Notes>
  <HiddenSlides>0</HiddenSlides>
  <MMClips>0</MMClips>
  <ScaleCrop>false</ScaleCrop>
  <HeadingPairs>
    <vt:vector size="4" baseType="variant">
      <vt:variant>
        <vt:lpstr>佈景主題</vt:lpstr>
      </vt:variant>
      <vt:variant>
        <vt:i4>1</vt:i4>
      </vt:variant>
      <vt:variant>
        <vt:lpstr>投影片標題</vt:lpstr>
      </vt:variant>
      <vt:variant>
        <vt:i4>502</vt:i4>
      </vt:variant>
    </vt:vector>
  </HeadingPairs>
  <TitlesOfParts>
    <vt:vector size="503" baseType="lpstr">
      <vt:lpstr>ISPO-PPT-Template-darkblue-newlogo 2014</vt:lpstr>
      <vt:lpstr>Security of BIOS/UEFI System Firmware from Attacker and Defender Perspectives  Introduction</vt:lpstr>
      <vt:lpstr>License</vt:lpstr>
      <vt:lpstr>PowerPoint 簡報</vt:lpstr>
      <vt:lpstr>Firmware Everywhere</vt:lpstr>
      <vt:lpstr>In-the-wild Firmware Attacks</vt:lpstr>
      <vt:lpstr>Why Attack Firmware?</vt:lpstr>
      <vt:lpstr>Extreme Persistence</vt:lpstr>
      <vt:lpstr>PowerPoint 簡報</vt:lpstr>
      <vt:lpstr>Stealth</vt:lpstr>
      <vt:lpstr>Bypass Software Security – FDE</vt:lpstr>
      <vt:lpstr>Bypass Software Security – Secure Boot</vt:lpstr>
      <vt:lpstr>Bypass Software Security - VMM</vt:lpstr>
      <vt:lpstr>Unfettered Access to Hardware - DRAM</vt:lpstr>
      <vt:lpstr>Unfettered Access to Hardware – HDD/SSD</vt:lpstr>
      <vt:lpstr>Unfettered Access to Hardware</vt:lpstr>
      <vt:lpstr>Making System Unbootable (Bricking)</vt:lpstr>
      <vt:lpstr>References</vt:lpstr>
      <vt:lpstr>UEFI/BIOS Security</vt:lpstr>
      <vt:lpstr>Other Firmware Security</vt:lpstr>
      <vt:lpstr>PowerPoint 簡報</vt:lpstr>
      <vt:lpstr>Security of BIOS/UEFI System Firmware from Attacker and Defender Perspectives  Section 1. BIOS and UEFI Firmware Fundamentals</vt:lpstr>
      <vt:lpstr>License</vt:lpstr>
      <vt:lpstr>Section 1. BIOS and UEFI Firmware Fundamentals</vt:lpstr>
      <vt:lpstr>1.1 Introduction to Platform Hardware</vt:lpstr>
      <vt:lpstr>Main PC Platform Components</vt:lpstr>
      <vt:lpstr>PCI Express Overview</vt:lpstr>
      <vt:lpstr>PCI Express Overview</vt:lpstr>
      <vt:lpstr>PCIe Configuration Space Layout</vt:lpstr>
      <vt:lpstr>PCIe Configuration Space Access</vt:lpstr>
      <vt:lpstr>Low Pin Count (LPC) Interface</vt:lpstr>
      <vt:lpstr>Low Pin Count (LPC) Interface</vt:lpstr>
      <vt:lpstr>Serial Peripheral Interface (SPI)</vt:lpstr>
      <vt:lpstr>Chipset SPI Controller</vt:lpstr>
      <vt:lpstr>System Flash Memory</vt:lpstr>
      <vt:lpstr>SPI Flash Descriptor</vt:lpstr>
      <vt:lpstr>System Flash Security</vt:lpstr>
      <vt:lpstr>System Management Bus (SMBus)</vt:lpstr>
      <vt:lpstr>Where is system firmware?</vt:lpstr>
      <vt:lpstr>Hardware Boot Sequence</vt:lpstr>
      <vt:lpstr>x86 Reset Vector</vt:lpstr>
      <vt:lpstr>Reset Vector Decode</vt:lpstr>
      <vt:lpstr>x86 Reset Vector Example</vt:lpstr>
      <vt:lpstr>Firmware Start</vt:lpstr>
      <vt:lpstr>Firmware Boot Sequence – Early Boot</vt:lpstr>
      <vt:lpstr>Firmware Boot Sequence – DRAM Init</vt:lpstr>
      <vt:lpstr>Firmware Boot Sequence – DRAM Init</vt:lpstr>
      <vt:lpstr>Memory Map: System View</vt:lpstr>
      <vt:lpstr>Memory Map (Below 4GB)</vt:lpstr>
      <vt:lpstr>Memory Map (Above 4GB)</vt:lpstr>
      <vt:lpstr>1.2 Platform Firmware: BIOS</vt:lpstr>
      <vt:lpstr>PowerPoint 簡報</vt:lpstr>
      <vt:lpstr>Legacy BIOS</vt:lpstr>
      <vt:lpstr>Legacy BIOS Stages</vt:lpstr>
      <vt:lpstr>Legacy Option ROMs</vt:lpstr>
      <vt:lpstr>1.3 Platform Firmware: (U)EFI Firmware</vt:lpstr>
      <vt:lpstr>Industry Transition</vt:lpstr>
      <vt:lpstr>(Unified) Extensible Firmware Interface</vt:lpstr>
      <vt:lpstr>UEFI Firmware Evolution</vt:lpstr>
      <vt:lpstr>Compatibility Support Module (CSM)</vt:lpstr>
      <vt:lpstr>(U)EFI Firmware</vt:lpstr>
      <vt:lpstr>(U)EFI Firmware</vt:lpstr>
      <vt:lpstr>UEFI Boot</vt:lpstr>
      <vt:lpstr>UEFI [Compliant] Firmware</vt:lpstr>
      <vt:lpstr>UEFI OS Booting</vt:lpstr>
      <vt:lpstr>UEFI Shell</vt:lpstr>
      <vt:lpstr>BIOS Configuration: CMOS Memory</vt:lpstr>
      <vt:lpstr>UEFI Configuration: UEFI “Variables”</vt:lpstr>
      <vt:lpstr>Windows API to access UEFI variables</vt:lpstr>
      <vt:lpstr>UEFI, EDK I, EDK II, UDK, Tianocore</vt:lpstr>
      <vt:lpstr>UEFI Working Groups</vt:lpstr>
      <vt:lpstr>The road from core to platform</vt:lpstr>
      <vt:lpstr>1.4 Platform Firmware: SMI Handlers</vt:lpstr>
      <vt:lpstr>x86 System Management Mode (SMM)</vt:lpstr>
      <vt:lpstr>System Management Mode (SMM)</vt:lpstr>
      <vt:lpstr>Initial SMM Execution Environment</vt:lpstr>
      <vt:lpstr>System Management RAM (SMRAM)</vt:lpstr>
      <vt:lpstr>x64 SMM Save State</vt:lpstr>
      <vt:lpstr>x64 SMM Save State (cont’d)</vt:lpstr>
      <vt:lpstr>Locating SMRAM using CHIPSEC</vt:lpstr>
      <vt:lpstr>System Management Interrupt (SMI) Handler</vt:lpstr>
      <vt:lpstr>1.4 Platform Firmware: Hardware Reference Code, etc.</vt:lpstr>
      <vt:lpstr>Hardware Reference Code</vt:lpstr>
      <vt:lpstr>Intel® Firmware Support Package (FSP)</vt:lpstr>
      <vt:lpstr>References and Further Reading</vt:lpstr>
      <vt:lpstr>References and Further Reading</vt:lpstr>
      <vt:lpstr>PowerPoint 簡報</vt:lpstr>
      <vt:lpstr>Security of BIOS/UEFI System Firmware from Attacker and Defender Perspectives  Section 2. Bootkits and Secure Boot</vt:lpstr>
      <vt:lpstr>License</vt:lpstr>
      <vt:lpstr>Section 2. Bootkits and Secure Boot</vt:lpstr>
      <vt:lpstr>2.1 In the beginning</vt:lpstr>
      <vt:lpstr>Early days. Boot sector infection</vt:lpstr>
      <vt:lpstr>Early days. Boot sector infection</vt:lpstr>
      <vt:lpstr>Early days. BIOS infection</vt:lpstr>
      <vt:lpstr>BIOS damage - CIH</vt:lpstr>
      <vt:lpstr>2.2 Boot Sectors</vt:lpstr>
      <vt:lpstr>Master Boot Record (MBR)</vt:lpstr>
      <vt:lpstr>Legacy MBR structure</vt:lpstr>
      <vt:lpstr>Legacy MBR partition record</vt:lpstr>
      <vt:lpstr>Protective MBR</vt:lpstr>
      <vt:lpstr>Protective MBR structure</vt:lpstr>
      <vt:lpstr>Volume Boot Record (VBR)</vt:lpstr>
      <vt:lpstr>2.3 Bootkits (Boot Rootkits)</vt:lpstr>
      <vt:lpstr>eEye BootRoot</vt:lpstr>
      <vt:lpstr>Chronology</vt:lpstr>
      <vt:lpstr>Types of Bootkits</vt:lpstr>
      <vt:lpstr>MBR Bootkit: TDL4 (Olmarik, Alureon)</vt:lpstr>
      <vt:lpstr>VBR Bootkit: Fin1</vt:lpstr>
      <vt:lpstr>Ransomware Bootkit: Petya</vt:lpstr>
      <vt:lpstr>Mebromi BIOS Infection</vt:lpstr>
      <vt:lpstr>Exercise 2.1</vt:lpstr>
      <vt:lpstr>2.3 GUID Partition Table</vt:lpstr>
      <vt:lpstr>GUID Partition Table </vt:lpstr>
      <vt:lpstr>GUID Partition Table Disk Layout</vt:lpstr>
      <vt:lpstr>GUID Partition Table Header</vt:lpstr>
      <vt:lpstr>GUID Partition Table Entry</vt:lpstr>
      <vt:lpstr>Exercise 2.2</vt:lpstr>
      <vt:lpstr>2.4 UEFI Bootkits</vt:lpstr>
      <vt:lpstr>UEFI Based Windows Boot</vt:lpstr>
      <vt:lpstr>Types of UEFI Bootkits</vt:lpstr>
      <vt:lpstr>Types of UEFI Bootkits</vt:lpstr>
      <vt:lpstr>Replacing Boot Loaders</vt:lpstr>
      <vt:lpstr>Adding/Replacing DXE Drivers</vt:lpstr>
      <vt:lpstr>Replacing DXE Option ROM Drivers</vt:lpstr>
      <vt:lpstr>UEFI Bootkits</vt:lpstr>
      <vt:lpstr>UEFI Bootkit: Dreamboot</vt:lpstr>
      <vt:lpstr>Windows 8 UEFI Bootkit</vt:lpstr>
      <vt:lpstr>2.5 UEFI Secure Boot</vt:lpstr>
      <vt:lpstr>Secure Boot (UEFI + OS)</vt:lpstr>
      <vt:lpstr>PowerPoint 簡報</vt:lpstr>
      <vt:lpstr>UEFI Secure Boot Configuration</vt:lpstr>
      <vt:lpstr>Secure Boot Key Hierarchy</vt:lpstr>
      <vt:lpstr>PK (openssl x509 -in PK.pem –text)</vt:lpstr>
      <vt:lpstr>Secure Boot Modes</vt:lpstr>
      <vt:lpstr>Secure Boot Modes</vt:lpstr>
      <vt:lpstr>Image Verification Policies</vt:lpstr>
      <vt:lpstr>PowerPoint 簡報</vt:lpstr>
      <vt:lpstr>Verifying Policies</vt:lpstr>
      <vt:lpstr>Image Verification Handler</vt:lpstr>
      <vt:lpstr>Authenticating EFI Images (EDK2)</vt:lpstr>
      <vt:lpstr>Open source packages for Secure Boot Flow</vt:lpstr>
      <vt:lpstr>2.6 Linux Secure Boot</vt:lpstr>
      <vt:lpstr>Linux Secure Boot with Shim</vt:lpstr>
      <vt:lpstr>Multiple OS Boot with MOK</vt:lpstr>
      <vt:lpstr>Exercise 2.3</vt:lpstr>
      <vt:lpstr>PowerPoint 簡報</vt:lpstr>
      <vt:lpstr>Security of BIOS/UEFI System Firmware from Attacker and Defender Perspectives  Section 3. Hands-On Learning of Platform Hardware and Firmware</vt:lpstr>
      <vt:lpstr>License</vt:lpstr>
      <vt:lpstr>Section 3. Hands-On Learning of Platform Hardware and Firmware</vt:lpstr>
      <vt:lpstr>3.0 Building and Installing CHIPSEC</vt:lpstr>
      <vt:lpstr>Bootable Linux USB with CHIPSEC</vt:lpstr>
      <vt:lpstr>Bootable Linux USB with CHIPSEC</vt:lpstr>
      <vt:lpstr>Installing CHIPSEC on Windows</vt:lpstr>
      <vt:lpstr>3.1 Access to Hardware Resources</vt:lpstr>
      <vt:lpstr>Hardware Configuration</vt:lpstr>
      <vt:lpstr>Processor I/O Space: I/O Ports and BARs</vt:lpstr>
      <vt:lpstr>Processor I/O Space: I/O Ports and BARs</vt:lpstr>
      <vt:lpstr>PCIe Configuration Space Access</vt:lpstr>
      <vt:lpstr>PCIe Configuration Space and Registers </vt:lpstr>
      <vt:lpstr>Extended PCIe Configuration</vt:lpstr>
      <vt:lpstr>ECAM (MMCFG) Address Mapping</vt:lpstr>
      <vt:lpstr>Memory Mapped PCIe Configuration</vt:lpstr>
      <vt:lpstr>Memory Mapped I/O Registers</vt:lpstr>
      <vt:lpstr>CPU Model Specific Registers (MSR)</vt:lpstr>
      <vt:lpstr>IA-32 Control Registers (CR)</vt:lpstr>
      <vt:lpstr>Exercise 3.1</vt:lpstr>
      <vt:lpstr>Exercise 3.2</vt:lpstr>
      <vt:lpstr>3.2 Overview of Open Source CHIPSEC Framework</vt:lpstr>
      <vt:lpstr>PowerPoint 簡報</vt:lpstr>
      <vt:lpstr>Structure</vt:lpstr>
      <vt:lpstr>OS/Environment Specific Helpers</vt:lpstr>
      <vt:lpstr>Helper Code Example</vt:lpstr>
      <vt:lpstr>Detecting the Platform</vt:lpstr>
      <vt:lpstr>Detecting the Platform</vt:lpstr>
      <vt:lpstr>HW Abstraction Layer (HAL)</vt:lpstr>
      <vt:lpstr>HW Abstraction Layer (HAL)</vt:lpstr>
      <vt:lpstr>HAL: Basic HW Access</vt:lpstr>
      <vt:lpstr>HAL Example: SPI Flash Memory Access</vt:lpstr>
      <vt:lpstr>HAL Example: CPU Configuration Access</vt:lpstr>
      <vt:lpstr>HAL Example: UEFI</vt:lpstr>
      <vt:lpstr>Platform Configuration</vt:lpstr>
      <vt:lpstr>Platform Configuration: IO, MMIO…</vt:lpstr>
      <vt:lpstr>Platform Configuration: Registers</vt:lpstr>
      <vt:lpstr>Platform Configuration: “Controls”</vt:lpstr>
      <vt:lpstr>CHIPSEC Has Two Entry-Points</vt:lpstr>
      <vt:lpstr>Useful Options</vt:lpstr>
      <vt:lpstr>The Meat: CHIPSEC Modules</vt:lpstr>
      <vt:lpstr>The Meat: CHIPSEC Modules</vt:lpstr>
      <vt:lpstr>Raising the Bar for Platform Security</vt:lpstr>
      <vt:lpstr>Summary of Modules in CHIPSEC</vt:lpstr>
      <vt:lpstr>3.3 Developing Modules in CHIPSEC</vt:lpstr>
      <vt:lpstr>Module template</vt:lpstr>
      <vt:lpstr>Example: common.spi_lock</vt:lpstr>
      <vt:lpstr>Logging</vt:lpstr>
      <vt:lpstr>3.4 Developing Fuzzers for the System Firmware</vt:lpstr>
      <vt:lpstr>Passing arguments to CHIPSEC modules</vt:lpstr>
      <vt:lpstr>PowerPoint 簡報</vt:lpstr>
      <vt:lpstr>Security of BIOS/UEFI System Firmware from Attacker and Defender Perspectives  Section 4. Common Attack Vectors against System Firmware</vt:lpstr>
      <vt:lpstr>License</vt:lpstr>
      <vt:lpstr>Section 4. Common Attack Vectors Against BIOS and UEFI Firmware</vt:lpstr>
      <vt:lpstr>So What is System Firmware?</vt:lpstr>
      <vt:lpstr>How Can System Firmware Be Attacked?</vt:lpstr>
      <vt:lpstr>Do BIOS Attacks Require Kernel Privileges?</vt:lpstr>
      <vt:lpstr>4.1 Attacking UEFI Secure Boot</vt:lpstr>
      <vt:lpstr>4.1 (1) Attacking Secure Boot via Corruption of Firmware Root Signing Certificate (Platform Key)</vt:lpstr>
      <vt:lpstr>HW protection of FW in ROM</vt:lpstr>
      <vt:lpstr>Platform Key certificate is stored in the NVRAM potion of SPI flash memory</vt:lpstr>
      <vt:lpstr>Modify PK in SPI if Writes are Allowed</vt:lpstr>
      <vt:lpstr>Modifying Platform Key in NVRAM</vt:lpstr>
      <vt:lpstr>PowerPoint 簡報</vt:lpstr>
      <vt:lpstr>4.1 (2) Attacking Secure Boot via Setup UEFI Variable (On/Off, Verification Policies, CSM Enabled, “Clear Keys” control)</vt:lpstr>
      <vt:lpstr>Secure Boot Can Be Turned On/Off in BIOS Setup Options </vt:lpstr>
      <vt:lpstr>Looking for Enable Policy in SPI Dump…</vt:lpstr>
      <vt:lpstr>Extracting Runtime UEFI Variables…</vt:lpstr>
      <vt:lpstr>Secure Boot On/Off is Stored in “Setup”</vt:lpstr>
      <vt:lpstr>Verification Policies are Stored in “Setup”</vt:lpstr>
      <vt:lpstr>Patching Image Verification Policies…</vt:lpstr>
      <vt:lpstr>CSM Enabled With Secure Boot</vt:lpstr>
      <vt:lpstr>Other Critical Secure Boot Config Stored in Unprotected Setup UEFI Variable</vt:lpstr>
      <vt:lpstr>4.1 (3) Attacking Secure Boot via PE/TE Header Vulnerability</vt:lpstr>
      <vt:lpstr>Does firmware allow unsigned TE executables?</vt:lpstr>
      <vt:lpstr>PE/TE Header Handling by the BIOS</vt:lpstr>
      <vt:lpstr>PE/TE Header Confusion Issue</vt:lpstr>
      <vt:lpstr>PE/TE Header Confusion Attack</vt:lpstr>
      <vt:lpstr>Exercise 4.1</vt:lpstr>
      <vt:lpstr>4.2 Attacking SPI Flash Protections</vt:lpstr>
      <vt:lpstr>BIOS Range is Not Protected in SPI</vt:lpstr>
      <vt:lpstr>Checking with common.bios_wp</vt:lpstr>
      <vt:lpstr>SMI Suppression Attack (If SMM Based BIOS WP is Not Used)</vt:lpstr>
      <vt:lpstr>Checking with common.bios_smi</vt:lpstr>
      <vt:lpstr>Unlocked SPI Flash Config. / PRx</vt:lpstr>
      <vt:lpstr>Checking with common.spi_lock</vt:lpstr>
      <vt:lpstr>Insecure Access Permissions in SPI Flash Descriptor</vt:lpstr>
      <vt:lpstr>Checking with common.spi_desc</vt:lpstr>
      <vt:lpstr>Exercise 4.2</vt:lpstr>
      <vt:lpstr>4.3 Attacking BIOS Update</vt:lpstr>
      <vt:lpstr>Exploiting Unsigned BMP Image File</vt:lpstr>
      <vt:lpstr>UEFI Exploit via .BMP Logo File</vt:lpstr>
      <vt:lpstr>RBU Packet Parsing Vulnerability</vt:lpstr>
      <vt:lpstr>EDK2 Capsule BOF Vulnerabilities</vt:lpstr>
      <vt:lpstr>4.4 Attacking SMRAM</vt:lpstr>
      <vt:lpstr>Unlocked Compatible/Legacy SMRAM</vt:lpstr>
      <vt:lpstr>Compatible SMM Space: Normal Decode</vt:lpstr>
      <vt:lpstr>Compatible SMM Space: Unlocked</vt:lpstr>
      <vt:lpstr>Detecting with common.smm</vt:lpstr>
      <vt:lpstr>SMRAM “Cache Poisoning” Attack</vt:lpstr>
      <vt:lpstr>Checking with common.smrr</vt:lpstr>
      <vt:lpstr>SMRAM Memory Remapping Attack</vt:lpstr>
      <vt:lpstr>Memory Remapping: Normal Memory Map</vt:lpstr>
      <vt:lpstr>Memory Remapping: Attacking SMRAM</vt:lpstr>
      <vt:lpstr>Checking with remap</vt:lpstr>
      <vt:lpstr>SMRAM Redirection via GFx Aperture</vt:lpstr>
      <vt:lpstr>Access in SMM: Normal Memory Map</vt:lpstr>
      <vt:lpstr>Access in SMM: GFx Aperture Redirection</vt:lpstr>
      <vt:lpstr>DMA Attacks on SMRAM</vt:lpstr>
      <vt:lpstr>DMA Access to SMRAM</vt:lpstr>
      <vt:lpstr>DMA Access to SMRAM: DMA Attacks</vt:lpstr>
      <vt:lpstr>Checking with smm_dma</vt:lpstr>
      <vt:lpstr>4.5 Attacking Hardware Configuration</vt:lpstr>
      <vt:lpstr>BIOS Top Boot-Block Swap Attack</vt:lpstr>
      <vt:lpstr>BIOS Top Boot-Block Swap Attack</vt:lpstr>
      <vt:lpstr>Checking with common.bios_ts</vt:lpstr>
      <vt:lpstr>4.6 (1) Attacking SMI Handlers: SMI Call-Outs</vt:lpstr>
      <vt:lpstr>SMI Call-Out Vulnerabilities</vt:lpstr>
      <vt:lpstr>Legacy SMI Call-Out Vulnerabilities</vt:lpstr>
      <vt:lpstr>Legacy SMI Handlers Calling Out of SMRAM</vt:lpstr>
      <vt:lpstr>SMI Handlers Calling Out of SMRAM</vt:lpstr>
      <vt:lpstr>SMI Handlers Calling Out of SMRAM</vt:lpstr>
      <vt:lpstr>UEFI SMI Call-Outs</vt:lpstr>
      <vt:lpstr>Modern EFI Firmware Also Affected</vt:lpstr>
      <vt:lpstr>Statically analyzing SMI handlers for call-outs</vt:lpstr>
      <vt:lpstr>Statically analyzing SMI handlers for call-outs</vt:lpstr>
      <vt:lpstr>Dynamically detecting SMM call-outs</vt:lpstr>
      <vt:lpstr>Hooking runtime UEFI services…</vt:lpstr>
      <vt:lpstr>BIOS developers can easily detect call-outs</vt:lpstr>
      <vt:lpstr>Using Paging to detect SMM call-outs</vt:lpstr>
      <vt:lpstr>4.6 (2) Attacking SMI Handlers: SMI Input Pointers</vt:lpstr>
      <vt:lpstr>SMI Input Pointer Vulnerabilities</vt:lpstr>
      <vt:lpstr>Pointer Arguments to SMI Handlers</vt:lpstr>
      <vt:lpstr>Pointer Vulnerabilities</vt:lpstr>
      <vt:lpstr>What can exploit overwrite in SMRAM?</vt:lpstr>
      <vt:lpstr>How does exploit know where to write?</vt:lpstr>
      <vt:lpstr>How does the attack work?</vt:lpstr>
      <vt:lpstr>How does the attack work?</vt:lpstr>
      <vt:lpstr>How does the attack work?</vt:lpstr>
      <vt:lpstr>How does the attack work?</vt:lpstr>
      <vt:lpstr>How does the attack work?</vt:lpstr>
      <vt:lpstr>How does the attack work?</vt:lpstr>
      <vt:lpstr>PowerPoint 簡報</vt:lpstr>
      <vt:lpstr>Input Pointers in EDKII: CommBuffer</vt:lpstr>
      <vt:lpstr>Attacking CommBuffer Pointer</vt:lpstr>
      <vt:lpstr>Mitigating CommBuffer Attack</vt:lpstr>
      <vt:lpstr>CommBuffer TOCTOU Issues</vt:lpstr>
      <vt:lpstr>Validate input addresses before using them!</vt:lpstr>
      <vt:lpstr>Exercise 4.3</vt:lpstr>
      <vt:lpstr>Exercise 4.4</vt:lpstr>
      <vt:lpstr>4.7 Attacking UEFI Variables</vt:lpstr>
      <vt:lpstr>Where does firmware store its settings?</vt:lpstr>
      <vt:lpstr>Lots of settings..</vt:lpstr>
      <vt:lpstr>Dangerous Contents in UEFI Variables</vt:lpstr>
      <vt:lpstr>This cannot be good…</vt:lpstr>
      <vt:lpstr>Who needs a Setup variable, anyway?</vt:lpstr>
      <vt:lpstr>Variable Attribute Checks in CHIPSEC</vt:lpstr>
      <vt:lpstr>Exercise 4.5</vt:lpstr>
      <vt:lpstr>4.8 Attacking Firmware S3 Resume</vt:lpstr>
      <vt:lpstr>VU# 976132 (CVE-2014-8274)</vt:lpstr>
      <vt:lpstr>Waking the system from S3  “sleep” state</vt:lpstr>
      <vt:lpstr>Searching for ACPI global structure…</vt:lpstr>
      <vt:lpstr>Searching for “S3 Boot Script”…</vt:lpstr>
      <vt:lpstr>“S3 Boot Script” table in memory</vt:lpstr>
      <vt:lpstr>Why “S3 Resume Boot Script”?</vt:lpstr>
      <vt:lpstr>S3 Boot Script is a Sequence of Platform Dependent Opcodes</vt:lpstr>
      <vt:lpstr>Decoding Opcodes</vt:lpstr>
      <vt:lpstr>S3 Boot Script Opcodes</vt:lpstr>
      <vt:lpstr>Processor I/O Port Opcodes</vt:lpstr>
      <vt:lpstr>“Dispatch” Opcodes</vt:lpstr>
      <vt:lpstr>Opcode Restoring BIOS Write Protection</vt:lpstr>
      <vt:lpstr>Things that can go wrong</vt:lpstr>
      <vt:lpstr>Attacking FW on resume from sleep</vt:lpstr>
      <vt:lpstr>Lucky you! BIOS protection is ON</vt:lpstr>
      <vt:lpstr>Sleep well</vt:lpstr>
      <vt:lpstr>Oh wait…</vt:lpstr>
      <vt:lpstr>Opcode restoring BIOS Write Protection has been modified</vt:lpstr>
      <vt:lpstr>Checking with common.uefi.s3bootscript</vt:lpstr>
      <vt:lpstr>Exercise 4.6</vt:lpstr>
      <vt:lpstr>4.9 Other Firmware Issues</vt:lpstr>
      <vt:lpstr>Pre-Boot Passwords Exposed in BIOS Keyboard Buffer</vt:lpstr>
      <vt:lpstr>Checking with common.bios_kbrd_buffer</vt:lpstr>
      <vt:lpstr>PowerPoint 簡報</vt:lpstr>
      <vt:lpstr>Security of BIOS/UEFI System Firmware from Attacker and Defender Perspectives  Section 5. Hands-On Learning of EFI Environment</vt:lpstr>
      <vt:lpstr>License</vt:lpstr>
      <vt:lpstr>Section 5. Hands-On Learning of EFI Environment</vt:lpstr>
      <vt:lpstr>5.1 UEFI Shell</vt:lpstr>
      <vt:lpstr>Exercise 5.1</vt:lpstr>
      <vt:lpstr>Booting in UEFI Shell and Using Built-in Shell Commands</vt:lpstr>
      <vt:lpstr>Full UEFI Shell Commands/Apps</vt:lpstr>
      <vt:lpstr>5.2 Building UEFI Firmware with EDK II</vt:lpstr>
      <vt:lpstr>Exercise 5.2</vt:lpstr>
      <vt:lpstr>Exercise Outline</vt:lpstr>
      <vt:lpstr>MinnowBoard MAX Build Resources </vt:lpstr>
      <vt:lpstr>Create a Full Source Tree</vt:lpstr>
      <vt:lpstr>Apply debug patch</vt:lpstr>
      <vt:lpstr>Build MinnowBoard UEFI Firmware</vt:lpstr>
      <vt:lpstr>Read SPI Image Using CHIPSEC</vt:lpstr>
      <vt:lpstr>Flash Image Onto SPI Using CHIPSEC</vt:lpstr>
      <vt:lpstr>Changing BIOS WP in UEFI Setup</vt:lpstr>
      <vt:lpstr>Manipulating SPI Image Using Dediprog Hardware SPI Flash Programmer </vt:lpstr>
      <vt:lpstr>DediProg Software</vt:lpstr>
      <vt:lpstr>Manipulating SPI image using Bus Pirate as HW SPI Flash programmer </vt:lpstr>
      <vt:lpstr>Manipulating SPI Image Using Bus Pirate as HW SPI Flash Programmer </vt:lpstr>
      <vt:lpstr>5.3 EDK II Debug</vt:lpstr>
      <vt:lpstr>Exercise 5.3</vt:lpstr>
      <vt:lpstr>Exercise Outline</vt:lpstr>
      <vt:lpstr>Debug &amp; Release Differences</vt:lpstr>
      <vt:lpstr>Connect to UART port</vt:lpstr>
      <vt:lpstr>Configuring the Debug Host (Done) </vt:lpstr>
      <vt:lpstr>GDB on Debug Host System (Done)</vt:lpstr>
      <vt:lpstr>UEFI Firmware Debugging</vt:lpstr>
      <vt:lpstr>Source Level Debug</vt:lpstr>
      <vt:lpstr>Example: Setting Breakpoints</vt:lpstr>
      <vt:lpstr>Example: Setting Breakpoints</vt:lpstr>
      <vt:lpstr>Example: Setting Breakpoints</vt:lpstr>
      <vt:lpstr>Useful GDB commands</vt:lpstr>
      <vt:lpstr>5.4 EDK II Overview</vt:lpstr>
      <vt:lpstr>EDK II </vt:lpstr>
      <vt:lpstr>MinnowBoard Max EDKII Source Tree</vt:lpstr>
      <vt:lpstr>EDK II Packages</vt:lpstr>
      <vt:lpstr>EDKII File Extensions</vt:lpstr>
      <vt:lpstr>Platform Configuration Database (PCD)</vt:lpstr>
      <vt:lpstr>PCD Example</vt:lpstr>
      <vt:lpstr>5.5 Building UEFI Applications/Drivers</vt:lpstr>
      <vt:lpstr>Building UEFI Application</vt:lpstr>
      <vt:lpstr>Building UEFI Application</vt:lpstr>
      <vt:lpstr>UEFI Driver Wizard</vt:lpstr>
      <vt:lpstr>Building a UEFI application</vt:lpstr>
      <vt:lpstr>UEFI Shell</vt:lpstr>
      <vt:lpstr>Reading Command-Line Arguments </vt:lpstr>
      <vt:lpstr>Reading Command-Line Arguments </vt:lpstr>
      <vt:lpstr>Reading Command-Line Arguments </vt:lpstr>
      <vt:lpstr>Reading Command-Line Arguments </vt:lpstr>
      <vt:lpstr>Reading Command-Line Arguments</vt:lpstr>
      <vt:lpstr>Reading Command-Line Arguments</vt:lpstr>
      <vt:lpstr>Using UEFI Runtime Services</vt:lpstr>
      <vt:lpstr>Dependencies  </vt:lpstr>
      <vt:lpstr>Dependencies </vt:lpstr>
      <vt:lpstr>Exercise 5.4</vt:lpstr>
      <vt:lpstr>References</vt:lpstr>
      <vt:lpstr>PowerPoint 簡報</vt:lpstr>
      <vt:lpstr>Security of BIOS/UEFI System Firmware from Attacker and Defender Perspectives  6. Mitigations</vt:lpstr>
      <vt:lpstr>License</vt:lpstr>
      <vt:lpstr>Section 6. Mitigations</vt:lpstr>
      <vt:lpstr>6.1 UEFI Security Mechanisms</vt:lpstr>
      <vt:lpstr>UEFI Security Mechanisms in SecurityPkg</vt:lpstr>
      <vt:lpstr>Other UEFI Security Mechanisms</vt:lpstr>
      <vt:lpstr>Signed UEFI “Capsule” Update</vt:lpstr>
      <vt:lpstr>Signed Firmware Update</vt:lpstr>
      <vt:lpstr>Firmware Update Methods</vt:lpstr>
      <vt:lpstr>UEFI “Capsules”</vt:lpstr>
      <vt:lpstr>UEFI Firmware Secure “Capsule” Update</vt:lpstr>
      <vt:lpstr>Windows Firmware Update Package</vt:lpstr>
      <vt:lpstr>Firmware Update Rollback Protection</vt:lpstr>
      <vt:lpstr>Protecting UEFI Variables</vt:lpstr>
      <vt:lpstr>Protecting UEFI Variables</vt:lpstr>
      <vt:lpstr>Why Authenticating Variables?</vt:lpstr>
      <vt:lpstr>UEFI Variable Update</vt:lpstr>
      <vt:lpstr>UEFI Variable Authentication</vt:lpstr>
      <vt:lpstr>Variables Protection Attributes</vt:lpstr>
      <vt:lpstr>Time Based Authenticated Variables</vt:lpstr>
      <vt:lpstr>Authenticated Variable Update Flow</vt:lpstr>
      <vt:lpstr>UEFI Variable Lock Protocol (Read-Only Variables)</vt:lpstr>
      <vt:lpstr>UEFI Read-Only Variables</vt:lpstr>
      <vt:lpstr>Variable Lock Flow</vt:lpstr>
      <vt:lpstr>Protecting S3 Resume Boot Script (LockBox)</vt:lpstr>
      <vt:lpstr>EDK2 LockBox Overview</vt:lpstr>
      <vt:lpstr>Saving S3 Boot Script to LockBox</vt:lpstr>
      <vt:lpstr>Saving S3 Boot Script to LockBox</vt:lpstr>
      <vt:lpstr>6.2 Hardware Based Firmware Protections</vt:lpstr>
      <vt:lpstr>Protection From SMM Cache Attacks</vt:lpstr>
      <vt:lpstr>System Management Range Registers (SMRR)</vt:lpstr>
      <vt:lpstr>SMM Code Access Check</vt:lpstr>
      <vt:lpstr>Mitigating SMM Call-Outs</vt:lpstr>
      <vt:lpstr>Blocking Code Fetch Outside of SMRAM</vt:lpstr>
      <vt:lpstr>Function Pointers Outside of SMRAM (DXE SMI)</vt:lpstr>
      <vt:lpstr>Paging based SMM code access check</vt:lpstr>
      <vt:lpstr>Hardware Secure Boot</vt:lpstr>
      <vt:lpstr>Example: Intel® Boot Guard</vt:lpstr>
      <vt:lpstr>Example: Intel® Boot Guard</vt:lpstr>
      <vt:lpstr>Verified vs Measured Boot</vt:lpstr>
      <vt:lpstr>Hardware Based System Firmware Update</vt:lpstr>
      <vt:lpstr>Example: Intel® BIOS Guard</vt:lpstr>
      <vt:lpstr>SMM BIOS Update Trust Boundary</vt:lpstr>
      <vt:lpstr>Trust Boundary with BIOS Guard</vt:lpstr>
      <vt:lpstr>BIOS Guard Based Firmware Update</vt:lpstr>
      <vt:lpstr>6.3 Trusted (Measured) Boot with Trusted Platform Module</vt:lpstr>
      <vt:lpstr>Secure or Measured Boot?</vt:lpstr>
      <vt:lpstr>Protecting Against the Evil Maid Attack</vt:lpstr>
      <vt:lpstr>Measured Boot</vt:lpstr>
      <vt:lpstr>Measurements into TPM PCRs</vt:lpstr>
      <vt:lpstr>UEFI Secure Boot vs TCG Trusted Boot</vt:lpstr>
      <vt:lpstr>What does it all mean?</vt:lpstr>
      <vt:lpstr>Example with Measured Boot</vt:lpstr>
      <vt:lpstr>PowerPoint 簡報</vt:lpstr>
      <vt:lpstr>Security of BIOS/UEFI System Firmware from Attacker and Defender Perspectives  7. Hands-On System Firmware Forensics</vt:lpstr>
      <vt:lpstr>License</vt:lpstr>
      <vt:lpstr>Section 7. Hands-on System Firmware Forensics</vt:lpstr>
      <vt:lpstr>7.1 Live Forensic / Incident Response</vt:lpstr>
      <vt:lpstr>Live System Forensics</vt:lpstr>
      <vt:lpstr>Live System Forensics</vt:lpstr>
      <vt:lpstr>Live System Forensics</vt:lpstr>
      <vt:lpstr>Understanding Layout of SPI Flash Memory</vt:lpstr>
      <vt:lpstr>Extracting Contents of SPI Flash Memory...</vt:lpstr>
      <vt:lpstr>Live System Forensics</vt:lpstr>
      <vt:lpstr>Extracting Persistent EFI Configuration…</vt:lpstr>
      <vt:lpstr>Extracting UEFI Secure Boot keys…</vt:lpstr>
      <vt:lpstr>Locating UEFI System Tables…</vt:lpstr>
      <vt:lpstr>Locating Runtime UEFI Services…</vt:lpstr>
      <vt:lpstr>Locating S3 Resume Boot Script Table…</vt:lpstr>
      <vt:lpstr>Extracting S3 Boot Script Table…</vt:lpstr>
      <vt:lpstr>Decoding S3 Boot Script Opcodes…</vt:lpstr>
      <vt:lpstr>Extracting CMOS Settings…</vt:lpstr>
      <vt:lpstr>Locating ACPI Tables…</vt:lpstr>
      <vt:lpstr>Live System Forensics</vt:lpstr>
      <vt:lpstr>Live System Forensics</vt:lpstr>
      <vt:lpstr>Live System Forensics</vt:lpstr>
      <vt:lpstr>Live System Forensics</vt:lpstr>
      <vt:lpstr>Live System Forensics</vt:lpstr>
      <vt:lpstr>Exercise 7.1</vt:lpstr>
      <vt:lpstr>7.2 Offline Forensic of Firmware Images</vt:lpstr>
      <vt:lpstr>PowerPoint 簡報</vt:lpstr>
      <vt:lpstr>Where to Start From?</vt:lpstr>
      <vt:lpstr>Analyzing firmware images</vt:lpstr>
      <vt:lpstr>BIOS/Firmware Forensics: Offline</vt:lpstr>
      <vt:lpstr>Extracting EFI Executables</vt:lpstr>
      <vt:lpstr>UEFI FW Volume (FV) Structure</vt:lpstr>
      <vt:lpstr>Flash Descriptor </vt:lpstr>
      <vt:lpstr>Reading EFI Configuration</vt:lpstr>
      <vt:lpstr>Decoding NVRAM from SPI dump</vt:lpstr>
      <vt:lpstr>Exercise 7.2</vt:lpstr>
      <vt:lpstr>Case Study: ]HackingTeam[ UEFI Rootkit</vt:lpstr>
      <vt:lpstr>Case Study: HackingTeam’s UEFI Rootkit</vt:lpstr>
      <vt:lpstr>Case Study: HackingTeam’s UEFI Rootkit</vt:lpstr>
      <vt:lpstr>Case Study: HackingTeam’s UEFI Rootkit</vt:lpstr>
      <vt:lpstr>Case Study: HackingTeam’s UEFI Rootkit</vt:lpstr>
      <vt:lpstr>Case Study: HackingTeam’s UEFI Rootkit</vt:lpstr>
      <vt:lpstr>Exercise 7.3</vt:lpstr>
      <vt:lpstr>PowerPoint 簡報</vt:lpstr>
      <vt:lpstr>Security of BIOS/UEFI System Firmware from Attacker and Defender Perspectives  Miscellaneous Training Materials</vt:lpstr>
      <vt:lpstr>License</vt:lpstr>
      <vt:lpstr>MinnowMax Platform and EDKII</vt:lpstr>
      <vt:lpstr>MinnowMax</vt:lpstr>
      <vt:lpstr>MinnowBoard Interfaces</vt:lpstr>
      <vt:lpstr>USB Ports in MinnowBoard</vt:lpstr>
      <vt:lpstr>UART Pinout Configuration</vt:lpstr>
      <vt:lpstr>Connect to UART port</vt:lpstr>
      <vt:lpstr>UART configuration</vt:lpstr>
      <vt:lpstr>Successfully launch Linux</vt:lpstr>
      <vt:lpstr>UEFI shell</vt:lpstr>
      <vt:lpstr>Boot from USB Device</vt:lpstr>
      <vt:lpstr>MinnowBoard Configuration</vt:lpstr>
      <vt:lpstr>MinnowBoard File System</vt:lpstr>
      <vt:lpstr>Useful UEFI Setup Options</vt:lpstr>
      <vt:lpstr>Changing Boot Order On MinnowMax</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2015-06-16T06:23:34Z</dcterms:created>
  <dcterms:modified xsi:type="dcterms:W3CDTF">2017-06-02T23:36:24Z</dcterms:modified>
</cp:coreProperties>
</file>